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9" r:id="rId3"/>
    <p:sldId id="290" r:id="rId4"/>
    <p:sldId id="258" r:id="rId5"/>
    <p:sldId id="269" r:id="rId6"/>
    <p:sldId id="273" r:id="rId7"/>
    <p:sldId id="278" r:id="rId8"/>
    <p:sldId id="275" r:id="rId9"/>
    <p:sldId id="280" r:id="rId10"/>
    <p:sldId id="276" r:id="rId11"/>
    <p:sldId id="279" r:id="rId12"/>
    <p:sldId id="272" r:id="rId13"/>
    <p:sldId id="281" r:id="rId14"/>
    <p:sldId id="314" r:id="rId15"/>
    <p:sldId id="315" r:id="rId16"/>
    <p:sldId id="282" r:id="rId17"/>
    <p:sldId id="283" r:id="rId18"/>
    <p:sldId id="284" r:id="rId19"/>
    <p:sldId id="285" r:id="rId20"/>
    <p:sldId id="286" r:id="rId21"/>
    <p:sldId id="288" r:id="rId22"/>
    <p:sldId id="303" r:id="rId23"/>
    <p:sldId id="304" r:id="rId24"/>
    <p:sldId id="295" r:id="rId25"/>
    <p:sldId id="296" r:id="rId26"/>
    <p:sldId id="297" r:id="rId27"/>
    <p:sldId id="298" r:id="rId28"/>
    <p:sldId id="305" r:id="rId29"/>
    <p:sldId id="316" r:id="rId30"/>
    <p:sldId id="307" r:id="rId31"/>
    <p:sldId id="309" r:id="rId32"/>
    <p:sldId id="310" r:id="rId33"/>
    <p:sldId id="311" r:id="rId34"/>
    <p:sldId id="312" r:id="rId35"/>
    <p:sldId id="313" r:id="rId3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BAFF"/>
    <a:srgbClr val="8BD3FF"/>
    <a:srgbClr val="7D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中等深淺樣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3" autoAdjust="0"/>
    <p:restoredTop sz="94660"/>
  </p:normalViewPr>
  <p:slideViewPr>
    <p:cSldViewPr>
      <p:cViewPr>
        <p:scale>
          <a:sx n="70" d="100"/>
          <a:sy n="70" d="100"/>
        </p:scale>
        <p:origin x="-1368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48"/>
    </mc:Choice>
    <mc:Fallback>
      <c:style val="48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2496248375680133"/>
          <c:y val="0.14817319523658937"/>
          <c:w val="0.78924614238117163"/>
          <c:h val="0.763369038565598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GDP</c:v>
                </c:pt>
              </c:strCache>
            </c:strRef>
          </c:tx>
          <c:dPt>
            <c:idx val="0"/>
            <c:bubble3D val="0"/>
            <c:spPr>
              <a:solidFill>
                <a:srgbClr val="53A5EF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0.25671312393516149"/>
                  <c:y val="-0.14524390977112356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>
                        <a:latin typeface="+mj-lt"/>
                      </a:rPr>
                      <a:t>service industry, 71%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en-US" sz="1600" dirty="0">
                        <a:latin typeface="+mj-lt"/>
                      </a:rPr>
                      <a:t>industry, 28%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8297100379080244"/>
                  <c:y val="2.9539752926526774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>
                        <a:latin typeface="+mj-lt"/>
                      </a:rPr>
                      <a:t>agriculture, 1%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service industry</c:v>
                </c:pt>
                <c:pt idx="1">
                  <c:v>industry</c:v>
                </c:pt>
                <c:pt idx="2">
                  <c:v>agriculture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0.71000000000000041</c:v>
                </c:pt>
                <c:pt idx="1">
                  <c:v>0.28000000000000008</c:v>
                </c:pt>
                <c:pt idx="2">
                  <c:v>1.0000000000000007E-2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4" name="圖片 3" descr="456.jp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57190" y="0"/>
          <a:ext cx="4357718" cy="4143380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 baseline="0">
                <a:latin typeface="Franklin Gothic Medium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 b="0" i="0" baseline="0">
                <a:latin typeface="+mn-lt"/>
              </a:defRPr>
            </a:lvl1pPr>
            <a:lvl2pPr>
              <a:defRPr sz="2400" baseline="0">
                <a:latin typeface="+mn-lt"/>
              </a:defRPr>
            </a:lvl2pPr>
            <a:lvl3pPr>
              <a:defRPr sz="1800" baseline="0">
                <a:latin typeface="Franklin Gothic Medium" pitchFamily="34" charset="0"/>
              </a:defRPr>
            </a:lvl3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E379585-859A-4111-A303-F6943D595DFE}" type="datetimeFigureOut">
              <a:rPr lang="zh-TW" altLang="en-US" smtClean="0"/>
              <a:pPr/>
              <a:t>2016/5/16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F2BCB5B-440A-4CAE-85E8-375AA1449058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gif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uB1JCYXzSM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anqi.com/qiwen/deguo-1/" TargetMode="External"/><Relationship Id="rId2" Type="http://schemas.openxmlformats.org/officeDocument/2006/relationships/hyperlink" Target="https://zh.wikipedia.org/wiki/%E5%BE%B7%E5%9B%BD#.E6.B0.A3.E5.80.9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money.tw/notes/note-detail.aspx?nid=12988" TargetMode="External"/><Relationship Id="rId5" Type="http://schemas.openxmlformats.org/officeDocument/2006/relationships/hyperlink" Target="http://www.cnrencai.com/easy/343935.html%20j5/" TargetMode="External"/><Relationship Id="rId4" Type="http://schemas.openxmlformats.org/officeDocument/2006/relationships/hyperlink" Target="http://countrymeters.info/ct/Germany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4222812" cy="1470025"/>
          </a:xfrm>
        </p:spPr>
        <p:txBody>
          <a:bodyPr>
            <a:normAutofit/>
          </a:bodyPr>
          <a:lstStyle/>
          <a:p>
            <a:r>
              <a:rPr lang="en-US" altLang="zh-TW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Germany</a:t>
            </a:r>
            <a:endParaRPr lang="zh-TW" alt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084168" y="3861048"/>
            <a:ext cx="2880320" cy="2925701"/>
          </a:xfrm>
        </p:spPr>
        <p:txBody>
          <a:bodyPr>
            <a:noAutofit/>
          </a:bodyPr>
          <a:lstStyle/>
          <a:p>
            <a:pPr algn="l"/>
            <a:r>
              <a:rPr lang="en-US" altLang="zh-TW" sz="3200" cap="none" dirty="0" smtClean="0">
                <a:solidFill>
                  <a:schemeClr val="bg1"/>
                </a:solidFill>
                <a:ea typeface="標楷體" pitchFamily="65" charset="-120"/>
              </a:rPr>
              <a:t>04 Steve</a:t>
            </a:r>
          </a:p>
          <a:p>
            <a:pPr algn="l"/>
            <a:r>
              <a:rPr lang="en-US" altLang="zh-TW" sz="3200" cap="none" dirty="0" smtClean="0">
                <a:solidFill>
                  <a:schemeClr val="bg1"/>
                </a:solidFill>
                <a:ea typeface="標楷體" pitchFamily="65" charset="-120"/>
              </a:rPr>
              <a:t>07 Yvonne</a:t>
            </a:r>
            <a:endParaRPr lang="en-US" altLang="zh-TW" sz="3200" cap="none" dirty="0">
              <a:solidFill>
                <a:schemeClr val="bg1"/>
              </a:solidFill>
              <a:ea typeface="標楷體" pitchFamily="65" charset="-120"/>
            </a:endParaRPr>
          </a:p>
          <a:p>
            <a:pPr algn="l"/>
            <a:r>
              <a:rPr lang="en-US" altLang="zh-TW" sz="3200" cap="none" dirty="0">
                <a:solidFill>
                  <a:schemeClr val="bg1"/>
                </a:solidFill>
                <a:ea typeface="標楷體" pitchFamily="65" charset="-120"/>
              </a:rPr>
              <a:t>08 </a:t>
            </a:r>
            <a:r>
              <a:rPr lang="en-US" altLang="zh-TW" sz="3200" cap="none" dirty="0" smtClean="0">
                <a:solidFill>
                  <a:schemeClr val="bg1"/>
                </a:solidFill>
                <a:ea typeface="標楷體" pitchFamily="65" charset="-120"/>
              </a:rPr>
              <a:t>Zoe</a:t>
            </a:r>
          </a:p>
          <a:p>
            <a:pPr algn="l"/>
            <a:r>
              <a:rPr lang="en-US" altLang="zh-TW" sz="3200" cap="none" dirty="0" smtClean="0">
                <a:solidFill>
                  <a:schemeClr val="bg1"/>
                </a:solidFill>
                <a:ea typeface="標楷體" pitchFamily="65" charset="-120"/>
              </a:rPr>
              <a:t>14 Rosa</a:t>
            </a:r>
            <a:endParaRPr lang="en-US" altLang="zh-TW" sz="3200" cap="none" dirty="0">
              <a:solidFill>
                <a:schemeClr val="bg1"/>
              </a:solidFill>
              <a:ea typeface="標楷體" pitchFamily="65" charset="-120"/>
            </a:endParaRPr>
          </a:p>
          <a:p>
            <a:pPr algn="l"/>
            <a:r>
              <a:rPr lang="en-US" altLang="zh-TW" sz="3200" cap="none" dirty="0">
                <a:solidFill>
                  <a:schemeClr val="bg1"/>
                </a:solidFill>
                <a:ea typeface="標楷體" pitchFamily="65" charset="-120"/>
              </a:rPr>
              <a:t>17 </a:t>
            </a:r>
            <a:r>
              <a:rPr lang="en-US" altLang="zh-TW" sz="3200" cap="none" dirty="0" smtClean="0">
                <a:solidFill>
                  <a:schemeClr val="bg1"/>
                </a:solidFill>
                <a:ea typeface="標楷體" pitchFamily="65" charset="-120"/>
              </a:rPr>
              <a:t>Wendy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467544" y="6327643"/>
            <a:ext cx="27363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dirty="0" smtClean="0">
                <a:solidFill>
                  <a:schemeClr val="bg1"/>
                </a:solidFill>
              </a:rPr>
              <a:t>Date: 05/12/2016</a:t>
            </a:r>
            <a:endParaRPr lang="zh-TW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9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12548"/>
          </a:xfrm>
        </p:spPr>
        <p:txBody>
          <a:bodyPr numCol="1">
            <a:noAutofit/>
          </a:bodyPr>
          <a:lstStyle/>
          <a:p>
            <a:pPr marL="0" indent="0">
              <a:lnSpc>
                <a:spcPts val="4400"/>
              </a:lnSpc>
            </a:pPr>
            <a:r>
              <a:rPr lang="en-US" altLang="zh-TW" dirty="0" smtClean="0">
                <a:latin typeface="Yu Gothic"/>
                <a:ea typeface="Yu Gothic"/>
              </a:rPr>
              <a:t>Ⅰ) </a:t>
            </a:r>
            <a:r>
              <a:rPr lang="en-US" altLang="zh-TW" dirty="0" smtClean="0"/>
              <a:t>Introduction</a:t>
            </a:r>
          </a:p>
          <a:p>
            <a:pPr marL="0" indent="0">
              <a:lnSpc>
                <a:spcPts val="4400"/>
              </a:lnSpc>
            </a:pPr>
            <a:r>
              <a:rPr lang="en-US" altLang="zh-TW" dirty="0">
                <a:latin typeface="Yu Gothic"/>
                <a:ea typeface="Yu Gothic"/>
              </a:rPr>
              <a:t>Ⅱ) </a:t>
            </a:r>
            <a:r>
              <a:rPr lang="en-US" altLang="zh-TW" dirty="0" smtClean="0"/>
              <a:t>Overview</a:t>
            </a:r>
            <a:endParaRPr lang="en-US" altLang="zh-TW" dirty="0"/>
          </a:p>
          <a:p>
            <a:pPr marL="0" indent="0">
              <a:lnSpc>
                <a:spcPts val="4400"/>
              </a:lnSpc>
            </a:pPr>
            <a:r>
              <a:rPr lang="en-US" altLang="zh-TW" dirty="0">
                <a:latin typeface="Yu Gothic"/>
                <a:ea typeface="Yu Gothic"/>
              </a:rPr>
              <a:t>Ⅲ) </a:t>
            </a:r>
            <a:r>
              <a:rPr lang="en-US" altLang="zh-TW" dirty="0" smtClean="0"/>
              <a:t>Economy and Industry</a:t>
            </a:r>
            <a:endParaRPr lang="en-US" altLang="zh-TW" dirty="0"/>
          </a:p>
          <a:p>
            <a:pPr marL="0" indent="0">
              <a:lnSpc>
                <a:spcPts val="4400"/>
              </a:lnSpc>
            </a:pPr>
            <a:r>
              <a:rPr lang="en-US" altLang="zh-TW" dirty="0" smtClean="0">
                <a:latin typeface="Yu Gothic"/>
                <a:ea typeface="Yu Gothic"/>
              </a:rPr>
              <a:t>Ⅳ</a:t>
            </a:r>
            <a:r>
              <a:rPr lang="en-US" altLang="zh-TW" dirty="0">
                <a:latin typeface="Yu Gothic"/>
                <a:ea typeface="Yu Gothic"/>
              </a:rPr>
              <a:t>) </a:t>
            </a:r>
            <a:r>
              <a:rPr lang="en-US" altLang="zh-TW" dirty="0" smtClean="0">
                <a:ea typeface="Yu Gothic"/>
              </a:rPr>
              <a:t>Company</a:t>
            </a:r>
            <a:endParaRPr lang="en-US" altLang="zh-TW" dirty="0" smtClean="0"/>
          </a:p>
          <a:p>
            <a:pPr marL="0" indent="0">
              <a:lnSpc>
                <a:spcPts val="4400"/>
              </a:lnSpc>
            </a:pPr>
            <a:r>
              <a:rPr lang="en-US" altLang="zh-TW" dirty="0" smtClean="0">
                <a:latin typeface="Yu Gothic"/>
                <a:ea typeface="Yu Gothic"/>
              </a:rPr>
              <a:t>Ⅴ) </a:t>
            </a:r>
            <a:r>
              <a:rPr lang="en-US" altLang="zh-TW" dirty="0" smtClean="0"/>
              <a:t>Conclusion</a:t>
            </a:r>
            <a:endParaRPr lang="en-US" altLang="zh-TW" dirty="0" smtClean="0">
              <a:ea typeface="Yu Gothic"/>
            </a:endParaRPr>
          </a:p>
          <a:p>
            <a:pPr marL="0" indent="0">
              <a:lnSpc>
                <a:spcPts val="4400"/>
              </a:lnSpc>
            </a:pPr>
            <a:r>
              <a:rPr lang="en-US" altLang="zh-TW" dirty="0" smtClean="0">
                <a:latin typeface="Yu Gothic"/>
                <a:ea typeface="Yu Gothic"/>
              </a:rPr>
              <a:t>Ⅵ</a:t>
            </a:r>
            <a:r>
              <a:rPr lang="en-US" altLang="zh-TW" dirty="0">
                <a:latin typeface="Yu Gothic"/>
                <a:ea typeface="Yu Gothic"/>
              </a:rPr>
              <a:t>) </a:t>
            </a:r>
            <a:r>
              <a:rPr lang="en-US" altLang="zh-TW" dirty="0" smtClean="0">
                <a:ea typeface="Yu Gothic"/>
              </a:rPr>
              <a:t>Q&amp;A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5429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42053"/>
            <a:ext cx="8022114" cy="504056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601" y="2505739"/>
            <a:ext cx="2507437" cy="250743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564904"/>
            <a:ext cx="2143125" cy="214312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08" y="955986"/>
            <a:ext cx="8273648" cy="5040561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latin typeface="Yu Gothic" pitchFamily="34" charset="-128"/>
                <a:ea typeface="Yu Gothic" pitchFamily="34" charset="-128"/>
                <a:cs typeface="Arial Unicode MS" pitchFamily="34" charset="-120"/>
              </a:rPr>
              <a:t>Ⅰ) Introduction</a:t>
            </a:r>
            <a:endParaRPr lang="zh-TW" altLang="en-US" b="1" dirty="0">
              <a:latin typeface="Yu Gothic" pitchFamily="34" charset="-128"/>
              <a:ea typeface="Yu Gothic" pitchFamily="34" charset="-128"/>
              <a:cs typeface="Arial Unicode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049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latin typeface="Yu Gothic" pitchFamily="34" charset="-128"/>
                <a:ea typeface="Yu Gothic" pitchFamily="34" charset="-128"/>
                <a:cs typeface="Arial Unicode MS" pitchFamily="34" charset="-120"/>
              </a:rPr>
              <a:t>Ⅱ) </a:t>
            </a:r>
            <a:r>
              <a:rPr lang="en-US" altLang="zh-TW" dirty="0" smtClean="0"/>
              <a:t>Overview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100628"/>
            <a:ext cx="8424936" cy="3912548"/>
          </a:xfrm>
        </p:spPr>
        <p:txBody>
          <a:bodyPr numCol="2">
            <a:noAutofit/>
          </a:bodyPr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Name &amp; Capital</a:t>
            </a:r>
            <a:endParaRPr lang="en-US" altLang="zh-TW" dirty="0"/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/>
              <a:t>Geographic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/>
              <a:t>Climate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Language</a:t>
            </a:r>
            <a:endParaRPr lang="en-US" altLang="zh-TW" dirty="0"/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Population</a:t>
            </a:r>
            <a:endParaRPr lang="en-US" altLang="zh-TW" dirty="0"/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>
                <a:latin typeface="+mn-lt"/>
                <a:ea typeface="微軟正黑體" pitchFamily="34" charset="-120"/>
              </a:rPr>
              <a:t>Distributed of people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>
                <a:latin typeface="+mn-lt"/>
                <a:ea typeface="微軟正黑體" pitchFamily="34" charset="-120"/>
              </a:rPr>
              <a:t>Prime minister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>
                <a:ea typeface="微軟正黑體" pitchFamily="34" charset="-120"/>
              </a:rPr>
              <a:t>Religion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>
                <a:latin typeface="+mn-lt"/>
                <a:ea typeface="微軟正黑體" pitchFamily="34" charset="-120"/>
              </a:rPr>
              <a:t>Education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>
                <a:ea typeface="微軟正黑體" pitchFamily="34" charset="-120"/>
              </a:rPr>
              <a:t>Festival</a:t>
            </a:r>
            <a:endParaRPr lang="en-US" altLang="zh-TW" dirty="0"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473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Name &amp; </a:t>
            </a:r>
            <a:r>
              <a:rPr lang="en-US" altLang="zh-TW" dirty="0" smtClean="0"/>
              <a:t>capital</a:t>
            </a:r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1752308"/>
          </a:xfrm>
        </p:spPr>
        <p:txBody>
          <a:bodyPr/>
          <a:lstStyle/>
          <a:p>
            <a:pPr marL="457200" indent="-457200">
              <a:spcBef>
                <a:spcPts val="24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Federal </a:t>
            </a:r>
            <a:r>
              <a:rPr lang="en-US" altLang="zh-TW" dirty="0"/>
              <a:t>Republic of </a:t>
            </a:r>
            <a:r>
              <a:rPr lang="en-US" altLang="zh-TW" dirty="0" smtClean="0"/>
              <a:t>Germany</a:t>
            </a:r>
          </a:p>
          <a:p>
            <a:pPr marL="457200" indent="-457200">
              <a:spcBef>
                <a:spcPts val="24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Capital city</a:t>
            </a:r>
            <a:endParaRPr lang="en-US" altLang="zh-TW" dirty="0"/>
          </a:p>
          <a:p>
            <a:pPr marL="457200" indent="-457200">
              <a:spcBef>
                <a:spcPts val="2400"/>
              </a:spcBef>
              <a:buFont typeface="Wingdings" pitchFamily="2" charset="2"/>
              <a:buChar char="n"/>
            </a:pPr>
            <a:endParaRPr lang="en-US" altLang="zh-TW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2693243"/>
            <a:ext cx="6934200" cy="404812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64088" y="3989387"/>
            <a:ext cx="936104" cy="57606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469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Geographic (1/2)</a:t>
            </a:r>
            <a:endParaRPr lang="en-US" altLang="zh-TW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822960" y="1100629"/>
            <a:ext cx="8213536" cy="744196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/>
              <a:t>across Central </a:t>
            </a:r>
            <a:r>
              <a:rPr lang="en-US" altLang="zh-TW" dirty="0" smtClean="0"/>
              <a:t>and </a:t>
            </a:r>
            <a:r>
              <a:rPr lang="en-US" altLang="zh-TW" dirty="0"/>
              <a:t>Western </a:t>
            </a:r>
            <a:r>
              <a:rPr lang="en-US" altLang="zh-TW" dirty="0" smtClean="0"/>
              <a:t>Europe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904" y="1916832"/>
            <a:ext cx="5538192" cy="46590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8" name="群組 17"/>
          <p:cNvGrpSpPr/>
          <p:nvPr/>
        </p:nvGrpSpPr>
        <p:grpSpPr>
          <a:xfrm>
            <a:off x="2221769" y="3867212"/>
            <a:ext cx="2179032" cy="948014"/>
            <a:chOff x="2221769" y="3867212"/>
            <a:chExt cx="2179032" cy="948014"/>
          </a:xfrm>
        </p:grpSpPr>
        <p:sp>
          <p:nvSpPr>
            <p:cNvPr id="3" name="文字方塊 2"/>
            <p:cNvSpPr txBox="1"/>
            <p:nvPr/>
          </p:nvSpPr>
          <p:spPr>
            <a:xfrm>
              <a:off x="2221769" y="3867212"/>
              <a:ext cx="20882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dirty="0" smtClean="0">
                  <a:solidFill>
                    <a:sysClr val="windowText" lastClr="000000"/>
                  </a:solidFill>
                  <a:latin typeface="+mj-lt"/>
                </a:rPr>
                <a:t>Germany</a:t>
              </a:r>
              <a:endParaRPr lang="zh-TW" altLang="en-US" sz="3200" dirty="0">
                <a:solidFill>
                  <a:sysClr val="windowText" lastClr="000000"/>
                </a:solidFill>
                <a:latin typeface="+mj-lt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3491880" y="4455186"/>
              <a:ext cx="908921" cy="360040"/>
              <a:chOff x="2726975" y="4725144"/>
              <a:chExt cx="908921" cy="360040"/>
            </a:xfrm>
          </p:grpSpPr>
          <p:cxnSp>
            <p:nvCxnSpPr>
              <p:cNvPr id="11" name="直線接點 10"/>
              <p:cNvCxnSpPr/>
              <p:nvPr/>
            </p:nvCxnSpPr>
            <p:spPr>
              <a:xfrm>
                <a:off x="2726975" y="4725144"/>
                <a:ext cx="288032" cy="36004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線接點 12"/>
              <p:cNvCxnSpPr/>
              <p:nvPr/>
            </p:nvCxnSpPr>
            <p:spPr>
              <a:xfrm>
                <a:off x="2987824" y="5085184"/>
                <a:ext cx="648072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16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圖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2348880"/>
            <a:ext cx="6934200" cy="4048125"/>
          </a:xfrm>
          <a:prstGeom prst="rect">
            <a:avLst/>
          </a:prstGeom>
        </p:spPr>
      </p:pic>
      <p:sp>
        <p:nvSpPr>
          <p:cNvPr id="8" name="內容版面配置區 4"/>
          <p:cNvSpPr txBox="1">
            <a:spLocks/>
          </p:cNvSpPr>
          <p:nvPr/>
        </p:nvSpPr>
        <p:spPr>
          <a:xfrm>
            <a:off x="824400" y="1101316"/>
            <a:ext cx="8280000" cy="203965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32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Franklin Gothic Medium" pitchFamily="34" charset="0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North : Denmark, North Sea, Baltic Sea</a:t>
            </a:r>
          </a:p>
        </p:txBody>
      </p:sp>
      <p:sp>
        <p:nvSpPr>
          <p:cNvPr id="7" name="內容版面配置區 4"/>
          <p:cNvSpPr txBox="1">
            <a:spLocks/>
          </p:cNvSpPr>
          <p:nvPr/>
        </p:nvSpPr>
        <p:spPr>
          <a:xfrm>
            <a:off x="824400" y="1101316"/>
            <a:ext cx="7920000" cy="175162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32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Franklin Gothic Medium" pitchFamily="34" charset="0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Northwest : Belgium, Netherlands</a:t>
            </a:r>
          </a:p>
        </p:txBody>
      </p:sp>
      <p:sp>
        <p:nvSpPr>
          <p:cNvPr id="4" name="內容版面配置區 4"/>
          <p:cNvSpPr txBox="1">
            <a:spLocks/>
          </p:cNvSpPr>
          <p:nvPr/>
        </p:nvSpPr>
        <p:spPr>
          <a:xfrm>
            <a:off x="824400" y="1101316"/>
            <a:ext cx="7560000" cy="15355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32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Franklin Gothic Medium" pitchFamily="34" charset="0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West : France, Luxembourg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Geographic (2/2)</a:t>
            </a:r>
            <a:endParaRPr lang="en-US" altLang="zh-TW" dirty="0"/>
          </a:p>
        </p:txBody>
      </p:sp>
      <p:sp>
        <p:nvSpPr>
          <p:cNvPr id="6" name="內容版面配置區 4"/>
          <p:cNvSpPr txBox="1">
            <a:spLocks/>
          </p:cNvSpPr>
          <p:nvPr/>
        </p:nvSpPr>
        <p:spPr>
          <a:xfrm>
            <a:off x="824400" y="1101316"/>
            <a:ext cx="7200000" cy="131957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32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Franklin Gothic Medium" pitchFamily="34" charset="0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South : Austria, Switzerland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824400" y="1101600"/>
            <a:ext cx="6840000" cy="1051533"/>
          </a:xfrm>
          <a:noFill/>
        </p:spPr>
        <p:txBody>
          <a:bodyPr>
            <a:normAutofit/>
          </a:bodyPr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/>
              <a:t>East : Poland, </a:t>
            </a:r>
            <a:r>
              <a:rPr lang="en-US" altLang="zh-TW" dirty="0" smtClean="0"/>
              <a:t>Czech</a:t>
            </a:r>
            <a:endParaRPr lang="en-US" altLang="zh-TW" dirty="0"/>
          </a:p>
        </p:txBody>
      </p:sp>
      <p:cxnSp>
        <p:nvCxnSpPr>
          <p:cNvPr id="28" name="直線接點 27"/>
          <p:cNvCxnSpPr/>
          <p:nvPr/>
        </p:nvCxnSpPr>
        <p:spPr>
          <a:xfrm rot="5400000">
            <a:off x="3635960" y="5742175"/>
            <a:ext cx="0" cy="1152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群組 30"/>
          <p:cNvGrpSpPr/>
          <p:nvPr/>
        </p:nvGrpSpPr>
        <p:grpSpPr>
          <a:xfrm>
            <a:off x="2691270" y="4725144"/>
            <a:ext cx="2720116" cy="523220"/>
            <a:chOff x="2417830" y="5221874"/>
            <a:chExt cx="2720116" cy="523220"/>
          </a:xfrm>
        </p:grpSpPr>
        <p:cxnSp>
          <p:nvCxnSpPr>
            <p:cNvPr id="32" name="直線接點 31"/>
            <p:cNvCxnSpPr/>
            <p:nvPr/>
          </p:nvCxnSpPr>
          <p:spPr>
            <a:xfrm flipV="1">
              <a:off x="2417830" y="5497949"/>
              <a:ext cx="540000" cy="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字方塊 32"/>
            <p:cNvSpPr txBox="1"/>
            <p:nvPr/>
          </p:nvSpPr>
          <p:spPr>
            <a:xfrm>
              <a:off x="2959569" y="5221874"/>
              <a:ext cx="2178377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2800" dirty="0">
                  <a:solidFill>
                    <a:schemeClr val="bg1"/>
                  </a:solidFill>
                </a:rPr>
                <a:t>Luxembourg</a:t>
              </a:r>
              <a:endParaRPr lang="zh-TW" altLang="en-US" sz="28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5" name="直線接點 34"/>
          <p:cNvCxnSpPr/>
          <p:nvPr/>
        </p:nvCxnSpPr>
        <p:spPr>
          <a:xfrm flipV="1">
            <a:off x="1707446" y="5733256"/>
            <a:ext cx="72000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 flipV="1">
            <a:off x="5796136" y="6066873"/>
            <a:ext cx="72000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 flipV="1">
            <a:off x="6131466" y="5141426"/>
            <a:ext cx="108000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/>
          <p:cNvCxnSpPr/>
          <p:nvPr/>
        </p:nvCxnSpPr>
        <p:spPr>
          <a:xfrm flipV="1">
            <a:off x="1907704" y="4042837"/>
            <a:ext cx="118800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/>
          <p:cNvCxnSpPr/>
          <p:nvPr/>
        </p:nvCxnSpPr>
        <p:spPr>
          <a:xfrm flipV="1">
            <a:off x="6916732" y="3948240"/>
            <a:ext cx="68400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接點 39"/>
          <p:cNvCxnSpPr/>
          <p:nvPr/>
        </p:nvCxnSpPr>
        <p:spPr>
          <a:xfrm flipV="1">
            <a:off x="3562762" y="2660560"/>
            <a:ext cx="82800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/>
          <p:cNvCxnSpPr/>
          <p:nvPr/>
        </p:nvCxnSpPr>
        <p:spPr>
          <a:xfrm flipV="1">
            <a:off x="1675914" y="4774564"/>
            <a:ext cx="75600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字方塊 2"/>
          <p:cNvSpPr txBox="1"/>
          <p:nvPr/>
        </p:nvSpPr>
        <p:spPr>
          <a:xfrm>
            <a:off x="1331640" y="2636912"/>
            <a:ext cx="1512168" cy="46166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chemeClr val="bg1"/>
                </a:solidFill>
              </a:rPr>
              <a:t>North Sea</a:t>
            </a:r>
            <a:endParaRPr lang="zh-TW" altLang="en-US" sz="2400" dirty="0">
              <a:solidFill>
                <a:schemeClr val="bg1"/>
              </a:solidFill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6548316" y="2319263"/>
            <a:ext cx="1512168" cy="46166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chemeClr val="bg1"/>
                </a:solidFill>
              </a:rPr>
              <a:t>Baltic Sea</a:t>
            </a:r>
            <a:endParaRPr lang="zh-TW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96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7" grpId="0"/>
      <p:bldP spid="7" grpId="1"/>
      <p:bldP spid="4" grpId="0"/>
      <p:bldP spid="4" grpId="1"/>
      <p:bldP spid="6" grpId="0"/>
      <p:bldP spid="6" grpId="1"/>
      <p:bldP spid="5" grpId="0" build="p"/>
      <p:bldP spid="5" grpId="1" build="p"/>
      <p:bldP spid="3" grpId="0" animBg="1"/>
      <p:bldP spid="3" grpId="1" animBg="1"/>
      <p:bldP spid="34" grpId="0" animBg="1"/>
      <p:bldP spid="3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Climate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temperate maritime climate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8" y="2104380"/>
            <a:ext cx="8704564" cy="420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11" y="2104380"/>
            <a:ext cx="8311978" cy="4201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49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language</a:t>
            </a:r>
            <a:endParaRPr lang="en-US" alt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1824316"/>
          </a:xfrm>
        </p:spPr>
        <p:txBody>
          <a:bodyPr numCol="1">
            <a:norm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official </a:t>
            </a:r>
            <a:r>
              <a:rPr lang="en-US" altLang="zh-TW" dirty="0"/>
              <a:t>&amp;</a:t>
            </a:r>
            <a:r>
              <a:rPr lang="en-US" altLang="zh-TW" dirty="0" smtClean="0"/>
              <a:t> mainly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common conversation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82" y="2852936"/>
            <a:ext cx="8727837" cy="2399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24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Population</a:t>
            </a:r>
            <a:endParaRPr lang="en-US" altLang="zh-TW" dirty="0"/>
          </a:p>
        </p:txBody>
      </p:sp>
      <p:sp>
        <p:nvSpPr>
          <p:cNvPr id="11" name="內容版面配置區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May 8, 2016 : 81,266,767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9793" y="1687012"/>
            <a:ext cx="3744416" cy="512636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18793" y="5682302"/>
            <a:ext cx="3698087" cy="208618"/>
          </a:xfrm>
          <a:prstGeom prst="rect">
            <a:avLst/>
          </a:prstGeom>
          <a:solidFill>
            <a:srgbClr val="8BBAFF"/>
          </a:solidFill>
          <a:ln w="38100">
            <a:solidFill>
              <a:srgbClr val="8BB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723957" y="2369934"/>
            <a:ext cx="3698087" cy="208618"/>
          </a:xfrm>
          <a:prstGeom prst="rect">
            <a:avLst/>
          </a:prstGeom>
          <a:solidFill>
            <a:srgbClr val="8BBAFF"/>
          </a:solidFill>
          <a:ln>
            <a:solidFill>
              <a:srgbClr val="8BB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723957" y="2369934"/>
            <a:ext cx="3698087" cy="2086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2718793" y="5682302"/>
            <a:ext cx="3698087" cy="2086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615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96" y="1428542"/>
            <a:ext cx="8220426" cy="4806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Distributed of </a:t>
            </a:r>
            <a:r>
              <a:rPr lang="en-US" altLang="zh-TW" dirty="0" smtClean="0"/>
              <a:t>people</a:t>
            </a:r>
            <a:endParaRPr lang="en-US" altLang="zh-TW" dirty="0"/>
          </a:p>
        </p:txBody>
      </p:sp>
      <p:sp>
        <p:nvSpPr>
          <p:cNvPr id="6" name="矩形 5"/>
          <p:cNvSpPr/>
          <p:nvPr/>
        </p:nvSpPr>
        <p:spPr>
          <a:xfrm>
            <a:off x="4124186" y="4866774"/>
            <a:ext cx="1296144" cy="648072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" name="群組 8"/>
          <p:cNvGrpSpPr/>
          <p:nvPr/>
        </p:nvGrpSpPr>
        <p:grpSpPr>
          <a:xfrm>
            <a:off x="6669176" y="2324170"/>
            <a:ext cx="1703482" cy="1477328"/>
            <a:chOff x="6669176" y="2324170"/>
            <a:chExt cx="1703482" cy="1477328"/>
          </a:xfrm>
        </p:grpSpPr>
        <p:sp>
          <p:nvSpPr>
            <p:cNvPr id="7" name="左大括弧 6"/>
            <p:cNvSpPr/>
            <p:nvPr/>
          </p:nvSpPr>
          <p:spPr>
            <a:xfrm>
              <a:off x="6669176" y="2434449"/>
              <a:ext cx="360040" cy="1266817"/>
            </a:xfrm>
            <a:prstGeom prst="leftBrac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7013450" y="2324170"/>
              <a:ext cx="135920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TW" sz="2000" b="1" dirty="0">
                  <a:solidFill>
                    <a:sysClr val="windowText" lastClr="000000"/>
                  </a:solidFill>
                </a:rPr>
                <a:t>m</a:t>
              </a:r>
              <a:r>
                <a:rPr lang="en-US" altLang="zh-TW" sz="2000" b="1" dirty="0" smtClean="0">
                  <a:solidFill>
                    <a:sysClr val="windowText" lastClr="000000"/>
                  </a:solidFill>
                </a:rPr>
                <a:t>ixed race</a:t>
              </a:r>
            </a:p>
            <a:p>
              <a:pPr>
                <a:lnSpc>
                  <a:spcPct val="150000"/>
                </a:lnSpc>
              </a:pPr>
              <a:r>
                <a:rPr lang="en-US" altLang="zh-TW" sz="2000" b="1" dirty="0" smtClean="0">
                  <a:solidFill>
                    <a:sysClr val="windowText" lastClr="000000"/>
                  </a:solidFill>
                </a:rPr>
                <a:t>Americans</a:t>
              </a:r>
            </a:p>
            <a:p>
              <a:pPr>
                <a:lnSpc>
                  <a:spcPct val="150000"/>
                </a:lnSpc>
              </a:pPr>
              <a:r>
                <a:rPr lang="en-US" altLang="zh-TW" sz="2000" b="1" dirty="0">
                  <a:solidFill>
                    <a:sysClr val="windowText" lastClr="000000"/>
                  </a:solidFill>
                </a:rPr>
                <a:t>e</a:t>
              </a:r>
              <a:r>
                <a:rPr lang="en-US" altLang="zh-TW" sz="2000" b="1" dirty="0" smtClean="0">
                  <a:solidFill>
                    <a:sysClr val="windowText" lastClr="000000"/>
                  </a:solidFill>
                </a:rPr>
                <a:t>tc.</a:t>
              </a:r>
              <a:endParaRPr lang="en-US" altLang="zh-TW" sz="2000" b="1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352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/>
              <a:t>Prime minister</a:t>
            </a:r>
          </a:p>
        </p:txBody>
      </p:sp>
      <p:sp>
        <p:nvSpPr>
          <p:cNvPr id="10" name="文字版面配置區 9"/>
          <p:cNvSpPr>
            <a:spLocks noGrp="1"/>
          </p:cNvSpPr>
          <p:nvPr>
            <p:ph type="body" idx="1"/>
          </p:nvPr>
        </p:nvSpPr>
        <p:spPr>
          <a:xfrm>
            <a:off x="822960" y="1101600"/>
            <a:ext cx="4397112" cy="599208"/>
          </a:xfrm>
        </p:spPr>
        <p:txBody>
          <a:bodyPr>
            <a:noAutofit/>
          </a:bodyPr>
          <a:lstStyle/>
          <a:p>
            <a:pPr marL="514350" indent="-51435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sz="3200" cap="none" dirty="0" smtClean="0"/>
              <a:t>Joachim</a:t>
            </a:r>
            <a:r>
              <a:rPr lang="zh-TW" altLang="en-US" sz="3200" cap="none" dirty="0" smtClean="0"/>
              <a:t> </a:t>
            </a:r>
            <a:r>
              <a:rPr lang="en-US" altLang="zh-TW" sz="3200" cap="none" dirty="0" err="1" smtClean="0"/>
              <a:t>Gauck</a:t>
            </a:r>
            <a:endParaRPr lang="zh-TW" altLang="en-US" sz="3200" cap="none" dirty="0"/>
          </a:p>
        </p:txBody>
      </p:sp>
      <p:pic>
        <p:nvPicPr>
          <p:cNvPr id="14" name="內容版面配置區 1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86" y="2564336"/>
            <a:ext cx="3706746" cy="2481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文字版面配置區 11"/>
          <p:cNvSpPr>
            <a:spLocks noGrp="1"/>
          </p:cNvSpPr>
          <p:nvPr>
            <p:ph type="body" sz="quarter" idx="3"/>
          </p:nvPr>
        </p:nvSpPr>
        <p:spPr>
          <a:xfrm>
            <a:off x="827584" y="1772816"/>
            <a:ext cx="4264472" cy="548640"/>
          </a:xfrm>
        </p:spPr>
        <p:txBody>
          <a:bodyPr>
            <a:noAutofit/>
          </a:bodyPr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sz="3200" cap="none" dirty="0" smtClean="0"/>
              <a:t>Angela</a:t>
            </a:r>
            <a:r>
              <a:rPr lang="zh-TW" altLang="en-US" sz="3200" cap="none" dirty="0" smtClean="0"/>
              <a:t> </a:t>
            </a:r>
            <a:r>
              <a:rPr lang="en-US" altLang="zh-TW" sz="3200" cap="none" dirty="0" smtClean="0"/>
              <a:t>Merkel</a:t>
            </a:r>
            <a:endParaRPr lang="zh-TW" altLang="en-US" sz="3200" cap="none" dirty="0"/>
          </a:p>
        </p:txBody>
      </p:sp>
      <p:pic>
        <p:nvPicPr>
          <p:cNvPr id="15" name="內容版面配置區 1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720" y="1332166"/>
            <a:ext cx="2475672" cy="37135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7148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Religion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Christian: 62.8%</a:t>
            </a:r>
          </a:p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Islam: 5.2%</a:t>
            </a:r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88" y="2492896"/>
            <a:ext cx="5517425" cy="413806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792" y="3140968"/>
            <a:ext cx="4070417" cy="305281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1494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Education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74182"/>
            <a:ext cx="7632848" cy="4523169"/>
          </a:xfrm>
        </p:spPr>
      </p:pic>
      <p:sp>
        <p:nvSpPr>
          <p:cNvPr id="5" name="文字方塊 4"/>
          <p:cNvSpPr txBox="1"/>
          <p:nvPr/>
        </p:nvSpPr>
        <p:spPr>
          <a:xfrm>
            <a:off x="1619672" y="1196752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rgbClr val="00B0F0"/>
                </a:solidFill>
              </a:rPr>
              <a:t>A stitch in time saves nine.</a:t>
            </a:r>
            <a:endParaRPr lang="zh-TW" altLang="en-US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28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FESTIVAL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Oktoberfest</a:t>
            </a:r>
          </a:p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Late September</a:t>
            </a:r>
            <a:r>
              <a:rPr lang="zh-TW" altLang="en-US" dirty="0" smtClean="0"/>
              <a:t> </a:t>
            </a:r>
            <a:r>
              <a:rPr lang="en-US" altLang="zh-TW" dirty="0" smtClean="0"/>
              <a:t>to the first weekend in October for 16–18 day</a:t>
            </a:r>
          </a:p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Since 1810</a:t>
            </a:r>
            <a:endParaRPr lang="zh-TW" altLang="en-US" dirty="0" smtClean="0"/>
          </a:p>
        </p:txBody>
      </p:sp>
      <p:pic>
        <p:nvPicPr>
          <p:cNvPr id="4" name="圖片 3" descr="o01_170563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3786190"/>
            <a:ext cx="3620933" cy="2447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 descr="Haupteingang_Oktoberfest_2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813546"/>
            <a:ext cx="3929090" cy="2424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929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8069520" cy="548640"/>
          </a:xfrm>
        </p:spPr>
        <p:txBody>
          <a:bodyPr/>
          <a:lstStyle/>
          <a:p>
            <a:r>
              <a:rPr lang="en-US" altLang="zh-TW" b="1" dirty="0">
                <a:latin typeface="Yu Gothic" pitchFamily="34" charset="-128"/>
                <a:ea typeface="Yu Gothic" pitchFamily="34" charset="-128"/>
              </a:rPr>
              <a:t>Ⅲ) </a:t>
            </a:r>
            <a:r>
              <a:rPr lang="en-US" altLang="zh-TW" dirty="0" smtClean="0"/>
              <a:t>Economy and Industry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Currency</a:t>
            </a:r>
          </a:p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Economy</a:t>
            </a:r>
          </a:p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Well-known industry</a:t>
            </a:r>
          </a:p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Science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230133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CURRENCY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German Mark, since 1948</a:t>
            </a:r>
          </a:p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dirty="0" smtClean="0"/>
              <a:t>Euro, since 2002</a:t>
            </a:r>
          </a:p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endParaRPr lang="zh-TW" altLang="en-US" dirty="0"/>
          </a:p>
        </p:txBody>
      </p:sp>
      <p:pic>
        <p:nvPicPr>
          <p:cNvPr id="5" name="圖片 4" descr="billets-deutsche-ma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571480"/>
            <a:ext cx="2214578" cy="3833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 descr="013000001103091223263570874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2928934"/>
            <a:ext cx="5643602" cy="3235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文字方塊 6"/>
          <p:cNvSpPr txBox="1"/>
          <p:nvPr/>
        </p:nvSpPr>
        <p:spPr>
          <a:xfrm>
            <a:off x="6643702" y="4429132"/>
            <a:ext cx="1643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/>
              <a:t>Mark</a:t>
            </a:r>
            <a:r>
              <a:rPr lang="zh-TW" altLang="en-US" sz="3200" dirty="0" smtClean="0"/>
              <a:t> ↑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429388" y="5429264"/>
            <a:ext cx="1643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1"/>
                </a:solidFill>
              </a:rPr>
              <a:t>←</a:t>
            </a:r>
            <a:r>
              <a:rPr lang="en-US" altLang="zh-TW" sz="3200" dirty="0" smtClean="0">
                <a:solidFill>
                  <a:schemeClr val="bg1"/>
                </a:solidFill>
              </a:rPr>
              <a:t>Euro</a:t>
            </a:r>
            <a:endParaRPr lang="zh-TW" alt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96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ECONOMY</a:t>
            </a:r>
            <a:endParaRPr lang="zh-TW" altLang="en-US" dirty="0"/>
          </a:p>
        </p:txBody>
      </p:sp>
      <p:pic>
        <p:nvPicPr>
          <p:cNvPr id="4" name="內容版面配置區 3" descr="20110505134105-20778088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000241"/>
            <a:ext cx="2020120" cy="1857388"/>
          </a:xfrm>
        </p:spPr>
      </p:pic>
      <p:pic>
        <p:nvPicPr>
          <p:cNvPr id="5" name="圖片 4" descr="6311-11022013212881-l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2000240"/>
            <a:ext cx="2268149" cy="1928826"/>
          </a:xfrm>
          <a:prstGeom prst="rect">
            <a:avLst/>
          </a:prstGeom>
        </p:spPr>
      </p:pic>
      <p:pic>
        <p:nvPicPr>
          <p:cNvPr id="6" name="圖片 5" descr="shutterstock_1885518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2000240"/>
            <a:ext cx="2357454" cy="1975164"/>
          </a:xfrm>
          <a:prstGeom prst="rect">
            <a:avLst/>
          </a:prstGeom>
        </p:spPr>
      </p:pic>
      <p:sp>
        <p:nvSpPr>
          <p:cNvPr id="8" name="內容版面配置區 2"/>
          <p:cNvSpPr txBox="1">
            <a:spLocks/>
          </p:cNvSpPr>
          <p:nvPr/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lvl="0" indent="-457200">
              <a:spcBef>
                <a:spcPts val="800"/>
              </a:spcBef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sz="3200" dirty="0" smtClean="0"/>
              <a:t>social market economy</a:t>
            </a:r>
            <a:endParaRPr lang="zh-TW" altLang="en-US" sz="3200" dirty="0"/>
          </a:p>
        </p:txBody>
      </p:sp>
      <p:sp>
        <p:nvSpPr>
          <p:cNvPr id="10" name="加號 9"/>
          <p:cNvSpPr/>
          <p:nvPr/>
        </p:nvSpPr>
        <p:spPr>
          <a:xfrm>
            <a:off x="2428860" y="2643182"/>
            <a:ext cx="714380" cy="857256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加號 10"/>
          <p:cNvSpPr/>
          <p:nvPr/>
        </p:nvSpPr>
        <p:spPr>
          <a:xfrm>
            <a:off x="5572132" y="2643182"/>
            <a:ext cx="714380" cy="857256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等於 11"/>
          <p:cNvSpPr/>
          <p:nvPr/>
        </p:nvSpPr>
        <p:spPr>
          <a:xfrm>
            <a:off x="714348" y="5000636"/>
            <a:ext cx="1000132" cy="1357322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921255"/>
              </p:ext>
            </p:extLst>
          </p:nvPr>
        </p:nvGraphicFramePr>
        <p:xfrm>
          <a:off x="2214546" y="4357694"/>
          <a:ext cx="614366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  <a:gridCol w="2143140"/>
                <a:gridCol w="2928957"/>
              </a:tblGrid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Country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Exports</a:t>
                      </a:r>
                      <a:endParaRPr lang="zh-TW" altLang="en-US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China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$2,270,000,000,000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United States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$1,598,000,000,000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u="none" strike="noStrike" dirty="0" smtClean="0">
                          <a:solidFill>
                            <a:schemeClr val="accent2"/>
                          </a:solidFill>
                          <a:effectLst/>
                        </a:rPr>
                        <a:t>3</a:t>
                      </a:r>
                      <a:endParaRPr lang="zh-TW" altLang="en-US" sz="2000" b="1" u="none" strike="noStrike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dirty="0" smtClean="0">
                          <a:solidFill>
                            <a:schemeClr val="accent2"/>
                          </a:solidFill>
                          <a:effectLst/>
                        </a:rPr>
                        <a:t>Germany</a:t>
                      </a:r>
                      <a:endParaRPr lang="zh-TW" altLang="en-US" sz="2000" b="1" u="none" strike="noStrike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1800" b="1" u="none" strike="noStrike" dirty="0" smtClean="0">
                          <a:solidFill>
                            <a:schemeClr val="accent2"/>
                          </a:solidFill>
                          <a:effectLst/>
                        </a:rPr>
                        <a:t>$1,292,000,000,000</a:t>
                      </a:r>
                      <a:endParaRPr lang="zh-TW" altLang="en-US" sz="1800" b="1" u="none" strike="noStrike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Japan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$624,000,000,000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South Korea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$535,500,000,000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ECONOMY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571472" y="2143116"/>
          <a:ext cx="4357718" cy="4143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5286380" y="1071546"/>
          <a:ext cx="3429024" cy="35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  <a:gridCol w="2357454"/>
              </a:tblGrid>
              <a:tr h="5887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Rank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Export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5887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Vehicles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5887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Machinery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5887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Chemical goods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5887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Electronic products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58870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Electrical equipment</a:t>
                      </a:r>
                      <a:endParaRPr lang="zh-TW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Well-Known INDUSTRY</a:t>
            </a:r>
            <a:endParaRPr lang="zh-TW" altLang="en-US" dirty="0"/>
          </a:p>
        </p:txBody>
      </p:sp>
      <p:pic>
        <p:nvPicPr>
          <p:cNvPr id="7" name="圖片 6" descr="Mercedes-Benz-CL-Class-5-l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357298"/>
            <a:ext cx="2643206" cy="2093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 descr="porsche-911-carrera-turbo-s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4429132"/>
            <a:ext cx="2643206" cy="2114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 descr="2014-Audi-Rs7-Luxur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1357298"/>
            <a:ext cx="2811596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圖片 9" descr="Bmw-m5-silver-815778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8" y="4357694"/>
            <a:ext cx="285752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文字方塊 10"/>
          <p:cNvSpPr txBox="1"/>
          <p:nvPr/>
        </p:nvSpPr>
        <p:spPr>
          <a:xfrm>
            <a:off x="857224" y="3429000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i="1" dirty="0" smtClean="0">
                <a:latin typeface="+mj-lt"/>
              </a:rPr>
              <a:t>Benz</a:t>
            </a:r>
            <a:r>
              <a:rPr lang="zh-TW" altLang="en-US" sz="3200" i="1" dirty="0" smtClean="0">
                <a:latin typeface="+mj-lt"/>
              </a:rPr>
              <a:t> ↑</a:t>
            </a:r>
            <a:endParaRPr lang="zh-TW" altLang="en-US" sz="3200" i="1" dirty="0">
              <a:latin typeface="+mj-lt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500298" y="3857628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i="1" dirty="0" smtClean="0">
                <a:latin typeface="+mj-lt"/>
              </a:rPr>
              <a:t>Porsche</a:t>
            </a:r>
            <a:r>
              <a:rPr lang="zh-TW" altLang="en-US" sz="3200" i="1" dirty="0" smtClean="0">
                <a:latin typeface="+mj-lt"/>
              </a:rPr>
              <a:t> ↓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29190" y="3429000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i="1" dirty="0" smtClean="0">
                <a:latin typeface="+mj-lt"/>
              </a:rPr>
              <a:t>Audi </a:t>
            </a:r>
            <a:r>
              <a:rPr lang="zh-TW" altLang="en-US" sz="3200" i="1" dirty="0" smtClean="0">
                <a:latin typeface="+mj-lt"/>
              </a:rPr>
              <a:t>↑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000892" y="3786190"/>
            <a:ext cx="1428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i="1" dirty="0" smtClean="0">
                <a:latin typeface="+mj-lt"/>
              </a:rPr>
              <a:t>BMW</a:t>
            </a:r>
            <a:r>
              <a:rPr lang="zh-TW" altLang="en-US" sz="3200" i="1" dirty="0" smtClean="0">
                <a:latin typeface="+mj-lt"/>
              </a:rPr>
              <a:t> ↓</a:t>
            </a:r>
          </a:p>
          <a:p>
            <a:endParaRPr lang="zh-TW" altLang="en-US" sz="3200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SCIENCE AND TECHNOLOGY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104 German won the Nobel Prize</a:t>
            </a:r>
          </a:p>
          <a:p>
            <a:endParaRPr lang="zh-TW" altLang="en-US" dirty="0"/>
          </a:p>
        </p:txBody>
      </p:sp>
      <p:pic>
        <p:nvPicPr>
          <p:cNvPr id="1026" name="Picture 2" descr="C:\Users\zihhsin\AppData\Local\Microsoft\Windows\Temporary Internet Files\Content.IE5\A14COI5Z\Thomas_Edison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357430"/>
            <a:ext cx="2643206" cy="3382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文字方塊 5"/>
          <p:cNvSpPr txBox="1"/>
          <p:nvPr/>
        </p:nvSpPr>
        <p:spPr>
          <a:xfrm>
            <a:off x="4143372" y="2428868"/>
            <a:ext cx="3286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/>
              <a:t>← </a:t>
            </a:r>
            <a:r>
              <a:rPr lang="en-US" altLang="zh-TW" sz="3200" dirty="0" smtClean="0"/>
              <a:t>Albert Einstein</a:t>
            </a:r>
            <a:endParaRPr lang="zh-TW" alt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latin typeface="Yu Gothic" pitchFamily="34" charset="-128"/>
                <a:ea typeface="Yu Gothic" pitchFamily="34" charset="-128"/>
              </a:rPr>
              <a:t>Ⅳ) </a:t>
            </a:r>
            <a:r>
              <a:rPr lang="en-US" altLang="zh-TW" dirty="0" smtClean="0"/>
              <a:t>Company - BMW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457200" indent="-457200">
              <a:lnSpc>
                <a:spcPts val="4500"/>
              </a:lnSpc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Video</a:t>
            </a:r>
          </a:p>
          <a:p>
            <a:pPr marL="457200" indent="-457200">
              <a:lnSpc>
                <a:spcPts val="4500"/>
              </a:lnSpc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Founder</a:t>
            </a:r>
          </a:p>
          <a:p>
            <a:pPr marL="457200" indent="-457200">
              <a:lnSpc>
                <a:spcPts val="4500"/>
              </a:lnSpc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/>
              <a:t>F</a:t>
            </a:r>
            <a:r>
              <a:rPr lang="en-US" altLang="zh-TW" dirty="0" smtClean="0"/>
              <a:t>orm time</a:t>
            </a:r>
          </a:p>
          <a:p>
            <a:pPr marL="457200" indent="-457200">
              <a:lnSpc>
                <a:spcPts val="4500"/>
              </a:lnSpc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/>
              <a:t>L</a:t>
            </a:r>
            <a:r>
              <a:rPr lang="en-US" altLang="zh-TW" dirty="0" smtClean="0"/>
              <a:t>ocation </a:t>
            </a:r>
            <a:r>
              <a:rPr lang="en-US" altLang="zh-TW" dirty="0"/>
              <a:t>of </a:t>
            </a:r>
            <a:r>
              <a:rPr lang="en-US" altLang="zh-TW" dirty="0" smtClean="0"/>
              <a:t>headquarter</a:t>
            </a:r>
          </a:p>
          <a:p>
            <a:pPr marL="457200" indent="-457200">
              <a:lnSpc>
                <a:spcPts val="4500"/>
              </a:lnSpc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Major product</a:t>
            </a:r>
          </a:p>
          <a:p>
            <a:pPr marL="457200" indent="-457200">
              <a:lnSpc>
                <a:spcPts val="4500"/>
              </a:lnSpc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Marketing</a:t>
            </a:r>
          </a:p>
          <a:p>
            <a:pPr marL="457200" indent="-457200">
              <a:lnSpc>
                <a:spcPts val="4500"/>
              </a:lnSpc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Statistics</a:t>
            </a:r>
          </a:p>
          <a:p>
            <a:pPr marL="457200" indent="-457200">
              <a:lnSpc>
                <a:spcPts val="4500"/>
              </a:lnSpc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Future plan</a:t>
            </a:r>
            <a:endParaRPr lang="zh-TW" altLang="en-US" dirty="0"/>
          </a:p>
        </p:txBody>
      </p:sp>
      <p:pic>
        <p:nvPicPr>
          <p:cNvPr id="4" name="圖片 3" descr="800px-BMW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12931" y="4653136"/>
            <a:ext cx="2071702" cy="207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93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video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Exciting </a:t>
            </a:r>
            <a:r>
              <a:rPr lang="en-US" altLang="zh-TW" dirty="0"/>
              <a:t>times </a:t>
            </a:r>
            <a:r>
              <a:rPr lang="en-US" altLang="zh-TW" dirty="0" smtClean="0"/>
              <a:t>ahead</a:t>
            </a:r>
            <a:r>
              <a:rPr lang="zh-TW" altLang="en-US" dirty="0" smtClean="0"/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0'45)</a:t>
            </a:r>
          </a:p>
          <a:p>
            <a:pPr marL="0" indent="0">
              <a:buClr>
                <a:srgbClr val="C00000"/>
              </a:buClr>
            </a:pPr>
            <a:r>
              <a:rPr lang="en-US" altLang="zh-TW" sz="2800" dirty="0">
                <a:hlinkClick r:id="rId2"/>
              </a:rPr>
              <a:t>https://</a:t>
            </a:r>
            <a:r>
              <a:rPr lang="en-US" altLang="zh-TW" sz="2800" dirty="0" smtClean="0">
                <a:hlinkClick r:id="rId2"/>
              </a:rPr>
              <a:t>www.youtube.com/watch?v=HuB1JCYXzSM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137852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Founder &amp; form time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Karl Rapp</a:t>
            </a:r>
          </a:p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1916/3/7</a:t>
            </a:r>
          </a:p>
          <a:p>
            <a:pPr marL="457200" indent="-457200">
              <a:buClr>
                <a:srgbClr val="C00000"/>
              </a:buClr>
            </a:pPr>
            <a:r>
              <a:rPr lang="en-US" altLang="zh-TW" dirty="0" smtClean="0"/>
              <a:t>      </a:t>
            </a:r>
            <a:r>
              <a:rPr lang="en-US" altLang="zh-TW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↓</a:t>
            </a:r>
          </a:p>
          <a:p>
            <a:pPr marL="457200" indent="-457200">
              <a:buClr>
                <a:srgbClr val="C00000"/>
              </a:buClr>
            </a:pPr>
            <a:r>
              <a:rPr lang="en-US" altLang="zh-TW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2016</a:t>
            </a:r>
          </a:p>
        </p:txBody>
      </p:sp>
      <p:pic>
        <p:nvPicPr>
          <p:cNvPr id="4" name="圖片 3" descr="bmwzgo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1357298"/>
            <a:ext cx="3000396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群組 7"/>
          <p:cNvGrpSpPr/>
          <p:nvPr/>
        </p:nvGrpSpPr>
        <p:grpSpPr>
          <a:xfrm>
            <a:off x="2786050" y="1928802"/>
            <a:ext cx="2357454" cy="3429024"/>
            <a:chOff x="2786050" y="1928802"/>
            <a:chExt cx="2357454" cy="3429024"/>
          </a:xfrm>
        </p:grpSpPr>
        <p:pic>
          <p:nvPicPr>
            <p:cNvPr id="6" name="圖片 5" descr="095259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6050" y="2786058"/>
              <a:ext cx="2357454" cy="257176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857488" y="1928802"/>
              <a:ext cx="2214577" cy="144655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TW" sz="4400" b="1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3"/>
                  </a:solidFill>
                  <a:effectLst>
                    <a:glow rad="101600">
                      <a:schemeClr val="accent3">
                        <a:satMod val="175000"/>
                        <a:alpha val="40000"/>
                      </a:schemeClr>
                    </a:glow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100 YEARS</a:t>
              </a:r>
              <a:endParaRPr lang="zh-TW" alt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440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892444" cy="548640"/>
          </a:xfrm>
        </p:spPr>
        <p:txBody>
          <a:bodyPr/>
          <a:lstStyle/>
          <a:p>
            <a:r>
              <a:rPr lang="en-US" altLang="zh-TW" dirty="0" smtClean="0"/>
              <a:t>LOCATION OF HEADQUARTER</a:t>
            </a:r>
            <a:endParaRPr lang="zh-TW" altLang="en-US" dirty="0"/>
          </a:p>
        </p:txBody>
      </p:sp>
      <p:pic>
        <p:nvPicPr>
          <p:cNvPr id="4" name="內容版面配置區 3" descr="170px-Karte_muenchen_in_deutschlan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285860"/>
            <a:ext cx="6786610" cy="5357850"/>
          </a:xfrm>
        </p:spPr>
      </p:pic>
      <p:sp>
        <p:nvSpPr>
          <p:cNvPr id="5" name="文字方塊 4"/>
          <p:cNvSpPr txBox="1"/>
          <p:nvPr/>
        </p:nvSpPr>
        <p:spPr>
          <a:xfrm>
            <a:off x="5786446" y="4857760"/>
            <a:ext cx="2286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b="1" dirty="0" smtClean="0">
                <a:solidFill>
                  <a:schemeClr val="accent1"/>
                </a:solidFill>
              </a:rPr>
              <a:t>Munich</a:t>
            </a:r>
            <a:endParaRPr lang="zh-TW" altLang="en-US" sz="4400" b="1" dirty="0">
              <a:solidFill>
                <a:schemeClr val="accent1"/>
              </a:solidFill>
            </a:endParaRPr>
          </a:p>
        </p:txBody>
      </p:sp>
      <p:cxnSp>
        <p:nvCxnSpPr>
          <p:cNvPr id="11" name="圖案 10"/>
          <p:cNvCxnSpPr>
            <a:endCxn id="5" idx="1"/>
          </p:cNvCxnSpPr>
          <p:nvPr/>
        </p:nvCxnSpPr>
        <p:spPr>
          <a:xfrm rot="5400000" flipH="1" flipV="1">
            <a:off x="5157270" y="5443030"/>
            <a:ext cx="829725" cy="428628"/>
          </a:xfrm>
          <a:prstGeom prst="curved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Major product</a:t>
            </a:r>
            <a:endParaRPr lang="zh-TW" altLang="en-US" dirty="0"/>
          </a:p>
        </p:txBody>
      </p:sp>
      <p:pic>
        <p:nvPicPr>
          <p:cNvPr id="4" name="內容版面配置區 3" descr="63929e72f14d46d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857496"/>
            <a:ext cx="2500314" cy="2143140"/>
          </a:xfrm>
        </p:spPr>
      </p:pic>
      <p:pic>
        <p:nvPicPr>
          <p:cNvPr id="5" name="圖片 4" descr="bmw-r-32--httpwwwwebbsconzfilesga09122_4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2857496"/>
            <a:ext cx="2502000" cy="2143139"/>
          </a:xfrm>
          <a:prstGeom prst="rect">
            <a:avLst/>
          </a:prstGeom>
        </p:spPr>
      </p:pic>
      <p:pic>
        <p:nvPicPr>
          <p:cNvPr id="6" name="圖片 5" descr="1024px-BMW_model_3_15P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2857496"/>
            <a:ext cx="2502000" cy="21431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57224" y="1857364"/>
            <a:ext cx="1454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1916</a:t>
            </a:r>
            <a:endParaRPr lang="zh-TW" alt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57620" y="1857364"/>
            <a:ext cx="1563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1923</a:t>
            </a:r>
            <a:endParaRPr lang="zh-TW" alt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58016" y="1857364"/>
            <a:ext cx="1563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1928</a:t>
            </a:r>
          </a:p>
        </p:txBody>
      </p:sp>
      <p:sp>
        <p:nvSpPr>
          <p:cNvPr id="10" name="向右箭號 9"/>
          <p:cNvSpPr/>
          <p:nvPr/>
        </p:nvSpPr>
        <p:spPr>
          <a:xfrm>
            <a:off x="2857488" y="3786190"/>
            <a:ext cx="642942" cy="428628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2" name="向右箭號 11"/>
          <p:cNvSpPr/>
          <p:nvPr/>
        </p:nvSpPr>
        <p:spPr>
          <a:xfrm>
            <a:off x="5857884" y="3786190"/>
            <a:ext cx="642942" cy="428628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MARKETING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Movie-James Bond (007)</a:t>
            </a:r>
          </a:p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Social Website</a:t>
            </a:r>
            <a:endParaRPr lang="zh-TW" altLang="en-US" dirty="0" smtClean="0"/>
          </a:p>
        </p:txBody>
      </p:sp>
      <p:pic>
        <p:nvPicPr>
          <p:cNvPr id="4" name="圖片 3" descr="b66b8ed6d4201988046b2023be41dcb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571744"/>
            <a:ext cx="4058574" cy="3714776"/>
          </a:xfrm>
          <a:prstGeom prst="rect">
            <a:avLst/>
          </a:prstGeom>
        </p:spPr>
      </p:pic>
      <p:pic>
        <p:nvPicPr>
          <p:cNvPr id="5" name="圖片 4" descr="James-Bond-Cars-1997-Tomorrow-Never-Dies-BMW-R1200C-1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2571744"/>
            <a:ext cx="4286280" cy="3714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latin typeface="Yu Gothic"/>
                <a:ea typeface="Yu Gothic"/>
              </a:rPr>
              <a:t>Ⅳ) </a:t>
            </a:r>
            <a:r>
              <a:rPr lang="en-US" altLang="zh-TW" dirty="0" smtClean="0"/>
              <a:t>Statistics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/>
              <a:t>T</a:t>
            </a:r>
            <a:r>
              <a:rPr lang="en-US" altLang="zh-TW" dirty="0" smtClean="0"/>
              <a:t>he </a:t>
            </a:r>
            <a:r>
              <a:rPr lang="en-US" altLang="zh-TW" dirty="0"/>
              <a:t>number </a:t>
            </a:r>
            <a:r>
              <a:rPr lang="en-US" altLang="zh-TW" dirty="0" smtClean="0"/>
              <a:t>of sales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32" y="1844824"/>
            <a:ext cx="7318337" cy="439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線單箭頭接點 4"/>
          <p:cNvCxnSpPr/>
          <p:nvPr/>
        </p:nvCxnSpPr>
        <p:spPr>
          <a:xfrm flipV="1">
            <a:off x="-4645024" y="4044379"/>
            <a:ext cx="4896544" cy="720080"/>
          </a:xfrm>
          <a:prstGeom prst="straightConnector1">
            <a:avLst/>
          </a:prstGeom>
          <a:ln w="508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13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71 0.04676 L 0.81111 -0.1631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-1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822960" y="260648"/>
            <a:ext cx="7520940" cy="4419829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dirty="0" smtClean="0"/>
              <a:t>2016/03</a:t>
            </a:r>
            <a:r>
              <a:rPr lang="zh-TW" altLang="en-US" dirty="0" smtClean="0"/>
              <a:t> </a:t>
            </a:r>
            <a:r>
              <a:rPr lang="en-US" altLang="zh-TW" dirty="0" smtClean="0"/>
              <a:t>Statistics in Taiwan</a:t>
            </a:r>
            <a:endParaRPr lang="en-US" altLang="zh-TW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281553"/>
              </p:ext>
            </p:extLst>
          </p:nvPr>
        </p:nvGraphicFramePr>
        <p:xfrm>
          <a:off x="251520" y="1124745"/>
          <a:ext cx="5688631" cy="3960440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1532291"/>
                <a:gridCol w="2717273"/>
                <a:gridCol w="1439067"/>
              </a:tblGrid>
              <a:tr h="68751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Rank</a:t>
                      </a:r>
                      <a:endParaRPr lang="zh-TW" altLang="en-US" sz="2400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Brand</a:t>
                      </a:r>
                      <a:endParaRPr lang="zh-TW" altLang="en-US" sz="2400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Sales</a:t>
                      </a:r>
                      <a:endParaRPr lang="zh-TW" altLang="en-US" sz="2400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6756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altLang="zh-TW" sz="2400" b="1" baseline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Mercedes-Benz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2,235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6756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altLang="zh-TW" sz="2400" b="1" baseline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Toyota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2,005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6756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altLang="zh-TW" sz="2400" b="1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BMW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1,602</a:t>
                      </a:r>
                      <a:endParaRPr lang="en-US" altLang="zh-TW" sz="2400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6756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altLang="zh-TW" sz="2400" b="1" baseline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Mazda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1,447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6756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altLang="zh-TW" sz="2400" b="1" baseline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Lexus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1,362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6756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altLang="zh-TW" sz="2400" b="1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Volkswagen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895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67561">
                <a:tc>
                  <a:txBody>
                    <a:bodyPr/>
                    <a:lstStyle/>
                    <a:p>
                      <a:pPr algn="ctr"/>
                      <a:endParaRPr lang="zh-TW" altLang="en-US" sz="2400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Market</a:t>
                      </a:r>
                      <a:endParaRPr lang="zh-TW" altLang="en-US" sz="24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14,283</a:t>
                      </a:r>
                    </a:p>
                  </a:txBody>
                  <a:tcPr marL="51541" marR="51541" marT="47625" marB="4762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283051" y="2740451"/>
            <a:ext cx="5688632" cy="45782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131" y="2204864"/>
            <a:ext cx="5692885" cy="4411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5292080" y="5229200"/>
            <a:ext cx="864096" cy="64807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070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latin typeface="Yu Gothic"/>
                <a:ea typeface="Yu Gothic"/>
              </a:rPr>
              <a:t>Ⅴ) </a:t>
            </a:r>
            <a:r>
              <a:rPr lang="en-US" altLang="zh-TW" dirty="0" smtClean="0"/>
              <a:t>Future plans</a:t>
            </a:r>
            <a:endParaRPr lang="zh-TW" altLang="en-US" dirty="0"/>
          </a:p>
        </p:txBody>
      </p:sp>
      <p:pic>
        <p:nvPicPr>
          <p:cNvPr id="6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20888"/>
            <a:ext cx="8323337" cy="4104456"/>
          </a:xfrm>
        </p:spPr>
      </p:pic>
      <p:sp>
        <p:nvSpPr>
          <p:cNvPr id="3" name="文字方塊 2"/>
          <p:cNvSpPr txBox="1"/>
          <p:nvPr/>
        </p:nvSpPr>
        <p:spPr>
          <a:xfrm>
            <a:off x="1115616" y="1264404"/>
            <a:ext cx="5204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sz="3200" dirty="0" smtClean="0"/>
              <a:t>Automatic parking  system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val="24837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latin typeface="Yu Gothic"/>
                <a:ea typeface="Yu Gothic"/>
              </a:rPr>
              <a:t>Ⅴ) </a:t>
            </a:r>
            <a:r>
              <a:rPr lang="en-US" altLang="zh-TW" dirty="0" smtClean="0">
                <a:latin typeface="+mj-lt"/>
                <a:ea typeface="Yu Gothic"/>
              </a:rPr>
              <a:t>Conclusion</a:t>
            </a:r>
            <a:endParaRPr lang="zh-TW" altLang="en-US" dirty="0">
              <a:latin typeface="+mj-lt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4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Division of work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0434405"/>
              </p:ext>
            </p:extLst>
          </p:nvPr>
        </p:nvGraphicFramePr>
        <p:xfrm>
          <a:off x="827584" y="1412776"/>
          <a:ext cx="7926138" cy="473029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01404"/>
                <a:gridCol w="3384376"/>
                <a:gridCol w="3240358"/>
              </a:tblGrid>
              <a:tr h="75380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  <a:latin typeface="Franklin Gothic Medium" pitchFamily="34" charset="0"/>
                        </a:rPr>
                        <a:t>Member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  <a:latin typeface="Franklin Gothic Medium" pitchFamily="34" charset="0"/>
                        </a:rPr>
                        <a:t>Present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  <a:latin typeface="Franklin Gothic Medium" pitchFamily="34" charset="0"/>
                        </a:rPr>
                        <a:t>Work</a:t>
                      </a:r>
                      <a:endParaRPr lang="zh-TW" altLang="en-US" sz="2400" baseline="0" dirty="0" smtClean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</a:tr>
              <a:tr h="75380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Steve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Introduction, education and conclusion.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Design the opening, served the host.</a:t>
                      </a:r>
                      <a:endParaRPr lang="zh-TW" altLang="en-US" sz="2400" baseline="0" dirty="0" smtClean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</a:tr>
              <a:tr h="75380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Yvonne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Overview.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Integration talk script.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</a:tr>
              <a:tr h="75380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Zoe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Statistics and future plan. 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Make power point.</a:t>
                      </a:r>
                      <a:endParaRPr lang="zh-TW" altLang="en-US" sz="2400" baseline="0" dirty="0" smtClean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</a:tr>
              <a:tr h="75380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Rosa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Company.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Make handout.</a:t>
                      </a:r>
                      <a:endParaRPr lang="zh-TW" altLang="en-US" sz="2400" baseline="0" dirty="0" smtClean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</a:tr>
              <a:tr h="75380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Wendy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Economy and Industry.</a:t>
                      </a:r>
                      <a:endParaRPr lang="zh-TW" altLang="en-US" sz="2400" baseline="0" dirty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aseline="0" dirty="0" smtClean="0">
                          <a:solidFill>
                            <a:sysClr val="windowText" lastClr="000000"/>
                          </a:solidFill>
                        </a:rPr>
                        <a:t>Print handouts and power point.</a:t>
                      </a:r>
                      <a:endParaRPr lang="zh-TW" altLang="en-US" sz="2400" baseline="0" dirty="0" smtClean="0">
                        <a:solidFill>
                          <a:sysClr val="windowText" lastClr="000000"/>
                        </a:solidFill>
                        <a:latin typeface="Franklin Gothic Medium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587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Reference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2960" y="1052736"/>
            <a:ext cx="8069520" cy="3912548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sz="2000" dirty="0"/>
              <a:t>Country</a:t>
            </a:r>
            <a:r>
              <a:rPr lang="en-US" altLang="zh-TW" sz="1600" dirty="0"/>
              <a:t/>
            </a:r>
            <a:br>
              <a:rPr lang="en-US" altLang="zh-TW" sz="1600" dirty="0"/>
            </a:br>
            <a:r>
              <a:rPr lang="en-US" altLang="zh-TW" sz="1600" dirty="0">
                <a:hlinkClick r:id="rId2"/>
              </a:rPr>
              <a:t>https://zh.wikipedia.org/wiki/%E5%BE%B7%E5%9B%BD#.</a:t>
            </a:r>
            <a:r>
              <a:rPr lang="en-US" altLang="zh-TW" sz="1600" dirty="0" smtClean="0">
                <a:hlinkClick r:id="rId2"/>
              </a:rPr>
              <a:t>E6.B0.A3.E5.80.99</a:t>
            </a:r>
            <a:endParaRPr lang="en-US" altLang="zh-TW" sz="1600" dirty="0" smtClean="0"/>
          </a:p>
          <a:p>
            <a:pPr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sz="1800" dirty="0"/>
              <a:t>Geographic</a:t>
            </a:r>
            <a:r>
              <a:rPr lang="en-US" altLang="zh-TW" sz="1600" dirty="0"/>
              <a:t/>
            </a:r>
            <a:br>
              <a:rPr lang="en-US" altLang="zh-TW" sz="1600" dirty="0"/>
            </a:br>
            <a:r>
              <a:rPr lang="en-US" altLang="zh-TW" sz="1600" dirty="0">
                <a:hlinkClick r:id="rId3"/>
              </a:rPr>
              <a:t>http://www.tianqi.com/qiwen/deguo-1</a:t>
            </a:r>
            <a:r>
              <a:rPr lang="en-US" altLang="zh-TW" sz="1600" dirty="0" smtClean="0">
                <a:hlinkClick r:id="rId3"/>
              </a:rPr>
              <a:t>/</a:t>
            </a:r>
            <a:endParaRPr lang="en-US" altLang="zh-TW" sz="1600" dirty="0" smtClean="0"/>
          </a:p>
          <a:p>
            <a:pPr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sz="1800" dirty="0"/>
              <a:t>Population</a:t>
            </a:r>
            <a:r>
              <a:rPr lang="en-US" altLang="zh-TW" sz="1600" dirty="0"/>
              <a:t/>
            </a:r>
            <a:br>
              <a:rPr lang="en-US" altLang="zh-TW" sz="1600" dirty="0"/>
            </a:br>
            <a:r>
              <a:rPr lang="en-US" altLang="zh-TW" sz="1600" dirty="0">
                <a:hlinkClick r:id="rId4"/>
              </a:rPr>
              <a:t>http://</a:t>
            </a:r>
            <a:r>
              <a:rPr lang="en-US" altLang="zh-TW" sz="1600" dirty="0" smtClean="0">
                <a:hlinkClick r:id="rId4"/>
              </a:rPr>
              <a:t>countrymeters.info/ct/Germany</a:t>
            </a:r>
            <a:r>
              <a:rPr lang="en-US" altLang="zh-TW" sz="1600" dirty="0"/>
              <a:t/>
            </a:r>
            <a:br>
              <a:rPr lang="en-US" altLang="zh-TW" sz="1600" dirty="0"/>
            </a:br>
            <a:r>
              <a:rPr lang="en-US" altLang="zh-TW" sz="1600" dirty="0">
                <a:hlinkClick r:id="rId5"/>
              </a:rPr>
              <a:t>http://www.cnrencai.com/easy/343935.html </a:t>
            </a:r>
            <a:r>
              <a:rPr lang="en-US" altLang="zh-TW" sz="1600" dirty="0" smtClean="0">
                <a:hlinkClick r:id="rId5"/>
              </a:rPr>
              <a:t>j5/</a:t>
            </a:r>
            <a:endParaRPr lang="en-US" altLang="zh-TW" sz="1600" dirty="0" smtClean="0"/>
          </a:p>
          <a:p>
            <a:pPr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sz="1800" dirty="0" smtClean="0"/>
              <a:t>Education     </a:t>
            </a:r>
            <a:r>
              <a:rPr lang="en-US" altLang="zh-TW" sz="1600" dirty="0" smtClean="0"/>
              <a:t>                                                                     </a:t>
            </a:r>
            <a:r>
              <a:rPr lang="en-US" altLang="zh-TW" sz="1600" dirty="0" smtClean="0">
                <a:hlinkClick r:id="rId6"/>
              </a:rPr>
              <a:t>http</a:t>
            </a:r>
            <a:r>
              <a:rPr lang="en-US" altLang="zh-TW" sz="1600" dirty="0">
                <a:hlinkClick r:id="rId6"/>
              </a:rPr>
              <a:t>://</a:t>
            </a:r>
            <a:r>
              <a:rPr lang="en-US" altLang="zh-TW" sz="1600" dirty="0" smtClean="0">
                <a:hlinkClick r:id="rId6"/>
              </a:rPr>
              <a:t>www.cmoney.tw/notes/note-detail.aspx?nid=12988</a:t>
            </a:r>
            <a:endParaRPr lang="en-US" altLang="zh-TW" sz="1600" dirty="0" smtClean="0"/>
          </a:p>
          <a:p>
            <a:pPr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sz="1800" dirty="0" smtClean="0"/>
              <a:t>BMW</a:t>
            </a:r>
            <a:r>
              <a:rPr lang="en-US" altLang="zh-TW" sz="1600" dirty="0" smtClean="0"/>
              <a:t/>
            </a:r>
            <a:br>
              <a:rPr lang="en-US" altLang="zh-TW" sz="1600" dirty="0" smtClean="0"/>
            </a:br>
            <a:r>
              <a:rPr lang="en-US" altLang="zh-TW" sz="1600" u="sng" dirty="0" smtClean="0">
                <a:solidFill>
                  <a:schemeClr val="accent4"/>
                </a:solidFill>
              </a:rPr>
              <a:t>https</a:t>
            </a:r>
            <a:r>
              <a:rPr lang="en-US" altLang="zh-TW" sz="1600" u="sng" dirty="0">
                <a:solidFill>
                  <a:schemeClr val="accent4"/>
                </a:solidFill>
              </a:rPr>
              <a:t>://zh.wikipedia.org/zh-tw/BMW</a:t>
            </a:r>
          </a:p>
          <a:p>
            <a:pPr>
              <a:buClr>
                <a:srgbClr val="C00000"/>
              </a:buClr>
              <a:buFont typeface="Franklin Gothic Book" pitchFamily="34" charset="0"/>
              <a:buChar char="▌"/>
            </a:pPr>
            <a:r>
              <a:rPr lang="en-US" altLang="zh-TW" sz="1800" dirty="0" smtClean="0"/>
              <a:t>BMW  Group</a:t>
            </a:r>
            <a:br>
              <a:rPr lang="en-US" altLang="zh-TW" sz="1800" dirty="0" smtClean="0"/>
            </a:br>
            <a:r>
              <a:rPr lang="en-US" altLang="zh-TW" sz="1600" u="sng" dirty="0" smtClean="0">
                <a:solidFill>
                  <a:schemeClr val="accent4"/>
                </a:solidFill>
              </a:rPr>
              <a:t>https</a:t>
            </a:r>
            <a:r>
              <a:rPr lang="en-US" altLang="zh-TW" sz="1600" u="sng" dirty="0">
                <a:solidFill>
                  <a:schemeClr val="accent4"/>
                </a:solidFill>
              </a:rPr>
              <a:t>://www.bmwgroup.com/en.html</a:t>
            </a:r>
          </a:p>
        </p:txBody>
      </p:sp>
    </p:spTree>
    <p:extLst>
      <p:ext uri="{BB962C8B-B14F-4D97-AF65-F5344CB8AC3E}">
        <p14:creationId xmlns:p14="http://schemas.microsoft.com/office/powerpoint/2010/main" val="13244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545452"/>
            <a:ext cx="9144000" cy="1767096"/>
          </a:xfrm>
        </p:spPr>
        <p:txBody>
          <a:bodyPr/>
          <a:lstStyle/>
          <a:p>
            <a:r>
              <a:rPr lang="en-US" altLang="zh-TW" sz="6000" cap="none" dirty="0" smtClean="0">
                <a:latin typeface="Lucida Handwriting" pitchFamily="66" charset="0"/>
              </a:rPr>
              <a:t>Thanks </a:t>
            </a:r>
            <a:r>
              <a:rPr lang="en-US" altLang="zh-TW" sz="6000" cap="none" dirty="0">
                <a:latin typeface="Lucida Handwriting" pitchFamily="66" charset="0"/>
              </a:rPr>
              <a:t>for </a:t>
            </a:r>
            <a:r>
              <a:rPr lang="en-US" altLang="zh-TW" sz="6000" cap="none" dirty="0" smtClean="0">
                <a:latin typeface="Lucida Handwriting" pitchFamily="66" charset="0"/>
              </a:rPr>
              <a:t/>
            </a:r>
            <a:br>
              <a:rPr lang="en-US" altLang="zh-TW" sz="6000" cap="none" dirty="0" smtClean="0">
                <a:latin typeface="Lucida Handwriting" pitchFamily="66" charset="0"/>
              </a:rPr>
            </a:br>
            <a:r>
              <a:rPr lang="en-US" altLang="zh-TW" sz="6000" cap="none" dirty="0">
                <a:latin typeface="Lucida Handwriting" pitchFamily="66" charset="0"/>
              </a:rPr>
              <a:t>		</a:t>
            </a:r>
            <a:r>
              <a:rPr lang="en-US" altLang="zh-TW" sz="6000" cap="none" dirty="0" smtClean="0">
                <a:latin typeface="Lucida Handwriting" pitchFamily="66" charset="0"/>
              </a:rPr>
              <a:t>your </a:t>
            </a:r>
            <a:r>
              <a:rPr lang="en-US" altLang="zh-TW" sz="6000" cap="none" dirty="0">
                <a:latin typeface="Lucida Handwriting" pitchFamily="66" charset="0"/>
              </a:rPr>
              <a:t>listening.</a:t>
            </a:r>
            <a:endParaRPr lang="zh-TW" altLang="en-US" sz="6000" cap="none" dirty="0"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13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1530" y="3154680"/>
            <a:ext cx="7520940" cy="548640"/>
          </a:xfrm>
        </p:spPr>
        <p:txBody>
          <a:bodyPr/>
          <a:lstStyle/>
          <a:p>
            <a:pPr algn="ctr"/>
            <a:r>
              <a:rPr lang="en-US" altLang="zh-TW" sz="6000" cap="none" dirty="0" smtClean="0">
                <a:latin typeface="Lucida Handwriting" pitchFamily="66" charset="0"/>
              </a:rPr>
              <a:t>QA Time</a:t>
            </a:r>
            <a:endParaRPr lang="zh-TW" altLang="en-US" sz="6000" cap="none" dirty="0">
              <a:latin typeface="Lucida Handwriting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3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角度">
  <a:themeElements>
    <a:clrScheme name="自訂 5">
      <a:dk1>
        <a:srgbClr val="FFFFFF"/>
      </a:dk1>
      <a:lt1>
        <a:srgbClr val="000000"/>
      </a:lt1>
      <a:dk2>
        <a:srgbClr val="7F7F7F"/>
      </a:dk2>
      <a:lt2>
        <a:srgbClr val="FFFFFF"/>
      </a:lt2>
      <a:accent1>
        <a:srgbClr val="FF0000"/>
      </a:accent1>
      <a:accent2>
        <a:srgbClr val="FF0000"/>
      </a:accent2>
      <a:accent3>
        <a:srgbClr val="FFFF00"/>
      </a:accent3>
      <a:accent4>
        <a:srgbClr val="FF8119"/>
      </a:accent4>
      <a:accent5>
        <a:srgbClr val="FF6566"/>
      </a:accent5>
      <a:accent6>
        <a:srgbClr val="7D3C4A"/>
      </a:accent6>
      <a:hlink>
        <a:srgbClr val="FF8119"/>
      </a:hlink>
      <a:folHlink>
        <a:srgbClr val="44B9E8"/>
      </a:folHlink>
    </a:clrScheme>
    <a:fontScheme name="角度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角度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1217</TotalTime>
  <Words>446</Words>
  <Application>Microsoft Office PowerPoint</Application>
  <PresentationFormat>如螢幕大小 (4:3)</PresentationFormat>
  <Paragraphs>203</Paragraphs>
  <Slides>35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36" baseType="lpstr">
      <vt:lpstr>角度</vt:lpstr>
      <vt:lpstr>Germany</vt:lpstr>
      <vt:lpstr>Outline</vt:lpstr>
      <vt:lpstr>Ⅰ) Introduction</vt:lpstr>
      <vt:lpstr>Ⅱ) Overview</vt:lpstr>
      <vt:lpstr>Name &amp; capital</vt:lpstr>
      <vt:lpstr>Geographic (1/2)</vt:lpstr>
      <vt:lpstr>Geographic (2/2)</vt:lpstr>
      <vt:lpstr>Climate</vt:lpstr>
      <vt:lpstr>language</vt:lpstr>
      <vt:lpstr>Population</vt:lpstr>
      <vt:lpstr>Distributed of people</vt:lpstr>
      <vt:lpstr>Prime minister</vt:lpstr>
      <vt:lpstr>Religion</vt:lpstr>
      <vt:lpstr>Education</vt:lpstr>
      <vt:lpstr>FESTIVAL</vt:lpstr>
      <vt:lpstr>Ⅲ) Economy and Industry</vt:lpstr>
      <vt:lpstr>CURRENCY</vt:lpstr>
      <vt:lpstr>ECONOMY</vt:lpstr>
      <vt:lpstr>ECONOMY</vt:lpstr>
      <vt:lpstr>Well-Known INDUSTRY</vt:lpstr>
      <vt:lpstr>SCIENCE AND TECHNOLOGY</vt:lpstr>
      <vt:lpstr>Ⅳ) Company - BMW</vt:lpstr>
      <vt:lpstr>video</vt:lpstr>
      <vt:lpstr>Founder &amp; form time</vt:lpstr>
      <vt:lpstr>LOCATION OF HEADQUARTER</vt:lpstr>
      <vt:lpstr>Major product</vt:lpstr>
      <vt:lpstr>MARKETING</vt:lpstr>
      <vt:lpstr>Ⅳ) Statistics</vt:lpstr>
      <vt:lpstr>PowerPoint 簡報</vt:lpstr>
      <vt:lpstr>Ⅴ) Future plans</vt:lpstr>
      <vt:lpstr>Ⅴ) Conclusion</vt:lpstr>
      <vt:lpstr>Division of work</vt:lpstr>
      <vt:lpstr>Reference</vt:lpstr>
      <vt:lpstr>Thanks for    your listening.</vt:lpstr>
      <vt:lpstr>QA Time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Germany</dc:title>
  <dc:creator>Kris</dc:creator>
  <cp:lastModifiedBy>許博茜</cp:lastModifiedBy>
  <cp:revision>154</cp:revision>
  <dcterms:created xsi:type="dcterms:W3CDTF">2016-04-24T01:39:34Z</dcterms:created>
  <dcterms:modified xsi:type="dcterms:W3CDTF">2016-05-16T14:08:41Z</dcterms:modified>
</cp:coreProperties>
</file>