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handoutMasterIdLst>
    <p:handoutMasterId r:id="rId23"/>
  </p:handoutMasterIdLst>
  <p:sldIdLst>
    <p:sldId id="269" r:id="rId2"/>
    <p:sldId id="261" r:id="rId3"/>
    <p:sldId id="259" r:id="rId4"/>
    <p:sldId id="308" r:id="rId5"/>
    <p:sldId id="309" r:id="rId6"/>
    <p:sldId id="307" r:id="rId7"/>
    <p:sldId id="313" r:id="rId8"/>
    <p:sldId id="324" r:id="rId9"/>
    <p:sldId id="302" r:id="rId10"/>
    <p:sldId id="310" r:id="rId11"/>
    <p:sldId id="320" r:id="rId12"/>
    <p:sldId id="319" r:id="rId13"/>
    <p:sldId id="322" r:id="rId14"/>
    <p:sldId id="264" r:id="rId15"/>
    <p:sldId id="311" r:id="rId16"/>
    <p:sldId id="323" r:id="rId17"/>
    <p:sldId id="265" r:id="rId18"/>
    <p:sldId id="292" r:id="rId19"/>
    <p:sldId id="312" r:id="rId20"/>
    <p:sldId id="306" r:id="rId21"/>
    <p:sldId id="300" r:id="rId22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佈景主題樣式 1 - 輔色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DA37D80-6434-44D0-A028-1B22A696006F}" styleName="淺色樣式 3 - 輔色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淺色樣式 1 - 輔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902" autoAdjust="0"/>
  </p:normalViewPr>
  <p:slideViewPr>
    <p:cSldViewPr>
      <p:cViewPr>
        <p:scale>
          <a:sx n="72" d="100"/>
          <a:sy n="72" d="100"/>
        </p:scale>
        <p:origin x="-1236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9441E-95F4-4853-AA90-D94186FA6CD5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5453B-48F5-4CD6-8A89-3E78F71D7376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82890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E237499-CDAB-4CE8-9BB1-CF0178072270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84FF596-E2D4-4413-B5B2-95E0C8E8D7E1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7499-CDAB-4CE8-9BB1-CF0178072270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F596-E2D4-4413-B5B2-95E0C8E8D7E1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7499-CDAB-4CE8-9BB1-CF0178072270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F596-E2D4-4413-B5B2-95E0C8E8D7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7499-CDAB-4CE8-9BB1-CF0178072270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F596-E2D4-4413-B5B2-95E0C8E8D7E1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7499-CDAB-4CE8-9BB1-CF0178072270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F596-E2D4-4413-B5B2-95E0C8E8D7E1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7499-CDAB-4CE8-9BB1-CF0178072270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F596-E2D4-4413-B5B2-95E0C8E8D7E1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7499-CDAB-4CE8-9BB1-CF0178072270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F596-E2D4-4413-B5B2-95E0C8E8D7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7499-CDAB-4CE8-9BB1-CF0178072270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F596-E2D4-4413-B5B2-95E0C8E8D7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7499-CDAB-4CE8-9BB1-CF0178072270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F596-E2D4-4413-B5B2-95E0C8E8D7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7499-CDAB-4CE8-9BB1-CF0178072270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F596-E2D4-4413-B5B2-95E0C8E8D7E1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7499-CDAB-4CE8-9BB1-CF0178072270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FF596-E2D4-4413-B5B2-95E0C8E8D7E1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E237499-CDAB-4CE8-9BB1-CF0178072270}" type="datetimeFigureOut">
              <a:rPr lang="zh-TW" altLang="en-US" smtClean="0"/>
              <a:pPr/>
              <a:t>2016/5/25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84FF596-E2D4-4413-B5B2-95E0C8E8D7E1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s://www.youtube.com/watch?v=hqEh0iFWlgs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s://www.youtube.com/watch?v=z3KrvZrKP0Q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sz="4800" b="1" dirty="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Netherlands</a:t>
            </a:r>
            <a:endParaRPr lang="zh-TW" altLang="en-US" sz="4800" b="1" baseline="0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4005064"/>
            <a:ext cx="6400800" cy="194421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TW" b="1" baseline="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Group 4</a:t>
            </a:r>
            <a:endParaRPr lang="en-US" altLang="zh-TW" b="1" baseline="0" dirty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50000"/>
              </a:lnSpc>
            </a:pPr>
            <a:r>
              <a:rPr lang="en-US" altLang="zh-TW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11 Tracy   06 Sophia </a:t>
            </a:r>
            <a:r>
              <a:rPr lang="zh-TW" altLang="en-US" baseline="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  </a:t>
            </a:r>
            <a:r>
              <a:rPr lang="en-US" altLang="zh-TW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10 </a:t>
            </a:r>
            <a:r>
              <a:rPr lang="en-US" altLang="zh-TW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Patty</a:t>
            </a:r>
          </a:p>
          <a:p>
            <a:pPr>
              <a:lnSpc>
                <a:spcPct val="150000"/>
              </a:lnSpc>
            </a:pPr>
            <a:r>
              <a:rPr lang="en-US" altLang="zh-TW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18 Stanley   22 Brad</a:t>
            </a:r>
            <a:endParaRPr lang="en-US" altLang="zh-TW" baseline="0" dirty="0" smtClean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50000"/>
              </a:lnSpc>
            </a:pPr>
            <a:endParaRPr lang="en-US" altLang="zh-TW" baseline="0" dirty="0" smtClean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6671"/>
            <a:ext cx="2600325" cy="1762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700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zh-TW" b="1" baseline="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Outline</a:t>
            </a:r>
            <a:endParaRPr lang="zh-TW" altLang="en-US" sz="5400" b="1" baseline="0" dirty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52000" y="1988839"/>
            <a:ext cx="6840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dirty="0" smtClean="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Overview of country </a:t>
            </a:r>
          </a:p>
          <a:p>
            <a:pPr marL="571500" lvl="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dirty="0" smtClean="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Economy &amp; Industry</a:t>
            </a:r>
          </a:p>
          <a:p>
            <a:pPr marL="571500" lvl="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dirty="0" smtClean="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Representative </a:t>
            </a:r>
            <a:r>
              <a:rPr lang="en-US" altLang="zh-TW" sz="3200" dirty="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company </a:t>
            </a:r>
            <a:endParaRPr lang="en-US" altLang="zh-TW" sz="3200" dirty="0" smtClean="0">
              <a:solidFill>
                <a:schemeClr val="tx2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 marL="571500" lvl="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3200" dirty="0" smtClean="0">
                <a:solidFill>
                  <a:schemeClr val="tx2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69062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-27384"/>
            <a:ext cx="9144000" cy="1440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8490" y="360000"/>
            <a:ext cx="7756263" cy="1054250"/>
          </a:xfrm>
        </p:spPr>
        <p:txBody>
          <a:bodyPr>
            <a:normAutofit/>
          </a:bodyPr>
          <a:lstStyle/>
          <a:p>
            <a:pPr marL="571500" indent="-571500"/>
            <a:r>
              <a:rPr lang="en-US" altLang="zh-TW" sz="4800" b="1" dirty="0">
                <a:latin typeface="Arial" panose="020B0604020202020204" pitchFamily="34" charset="0"/>
                <a:ea typeface="新細明體" panose="02020500000000000000" pitchFamily="18" charset="-120"/>
              </a:rPr>
              <a:t>Overview of country 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28" y="1628799"/>
            <a:ext cx="7854545" cy="504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矩形 5"/>
          <p:cNvSpPr/>
          <p:nvPr/>
        </p:nvSpPr>
        <p:spPr>
          <a:xfrm>
            <a:off x="2993668" y="1268760"/>
            <a:ext cx="31566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0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Map</a:t>
            </a:r>
            <a:endParaRPr lang="zh-TW" altLang="en-US" sz="4000" dirty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" name="向右箭號 2"/>
          <p:cNvSpPr/>
          <p:nvPr/>
        </p:nvSpPr>
        <p:spPr>
          <a:xfrm rot="8539800">
            <a:off x="4766056" y="4128548"/>
            <a:ext cx="576064" cy="504056"/>
          </a:xfrm>
          <a:prstGeom prst="rightArrow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向右箭號 8"/>
          <p:cNvSpPr/>
          <p:nvPr/>
        </p:nvSpPr>
        <p:spPr>
          <a:xfrm rot="8081680">
            <a:off x="5165251" y="3187235"/>
            <a:ext cx="849820" cy="605608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Picture 2" descr="C:\Users\Administrator\AppData\Local\Microsoft\Windows\Temporary Internet Files\Content.IE5\7YVNV6ZH\lgi01a201408280300[1]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3"/>
          <a:stretch/>
        </p:blipFill>
        <p:spPr bwMode="auto">
          <a:xfrm>
            <a:off x="431540" y="1575529"/>
            <a:ext cx="8280920" cy="51465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2383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-27384"/>
            <a:ext cx="9144000" cy="1440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8490" y="360000"/>
            <a:ext cx="7756263" cy="1054250"/>
          </a:xfrm>
        </p:spPr>
        <p:txBody>
          <a:bodyPr>
            <a:normAutofit/>
          </a:bodyPr>
          <a:lstStyle/>
          <a:p>
            <a:pPr marL="571500" indent="-571500"/>
            <a:r>
              <a:rPr lang="en-US" altLang="zh-TW" sz="4800" b="1" dirty="0">
                <a:latin typeface="Arial" panose="020B0604020202020204" pitchFamily="34" charset="0"/>
                <a:ea typeface="新細明體" panose="02020500000000000000" pitchFamily="18" charset="-120"/>
              </a:rPr>
              <a:t>Overview of country 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497049"/>
              </p:ext>
            </p:extLst>
          </p:nvPr>
        </p:nvGraphicFramePr>
        <p:xfrm>
          <a:off x="252000" y="2279590"/>
          <a:ext cx="8640000" cy="402973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800000"/>
                <a:gridCol w="6840000"/>
              </a:tblGrid>
              <a:tr h="6413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Language 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Dutch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</a:tr>
              <a:tr h="6413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Capital 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Amsterdam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</a:tr>
              <a:tr h="6413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Population 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6.1 million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</a:tr>
              <a:tr h="6408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Geography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7,494 square kilometers(land and water included)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5,488 square kilometers (land alone)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</a:tr>
              <a:tr h="6413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Weather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Ocean climate country, westerly, often rains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</a:tr>
              <a:tr h="6413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Politics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Constitutional monarchy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矩形 4"/>
          <p:cNvSpPr/>
          <p:nvPr/>
        </p:nvSpPr>
        <p:spPr>
          <a:xfrm>
            <a:off x="2993668" y="1268760"/>
            <a:ext cx="315666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000" dirty="0">
                <a:latin typeface="Arial" panose="020B0604020202020204" pitchFamily="34" charset="0"/>
                <a:ea typeface="新細明體" panose="02020500000000000000" pitchFamily="18" charset="-120"/>
              </a:rPr>
              <a:t>Introduction</a:t>
            </a:r>
            <a:endParaRPr lang="zh-TW" altLang="en-US" sz="4000" dirty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9966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-27384"/>
            <a:ext cx="9144000" cy="1440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8490" y="360000"/>
            <a:ext cx="7756263" cy="1054250"/>
          </a:xfrm>
        </p:spPr>
        <p:txBody>
          <a:bodyPr>
            <a:normAutofit/>
          </a:bodyPr>
          <a:lstStyle/>
          <a:p>
            <a:pPr marL="571500" indent="-571500"/>
            <a:r>
              <a:rPr lang="en-US" altLang="zh-TW" sz="4800" b="1" dirty="0">
                <a:latin typeface="Arial" panose="020B0604020202020204" pitchFamily="34" charset="0"/>
                <a:ea typeface="新細明體" panose="02020500000000000000" pitchFamily="18" charset="-120"/>
              </a:rPr>
              <a:t>Overview of country 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999" y="5229257"/>
            <a:ext cx="5400002" cy="162000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459" y="1988840"/>
            <a:ext cx="6191083" cy="3240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2738718" y="1268760"/>
            <a:ext cx="3666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0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Currency  EUR</a:t>
            </a:r>
            <a:endParaRPr lang="zh-TW" altLang="en-US" sz="4000" dirty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454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群組 16"/>
          <p:cNvGrpSpPr/>
          <p:nvPr/>
        </p:nvGrpSpPr>
        <p:grpSpPr>
          <a:xfrm>
            <a:off x="2149864" y="1965392"/>
            <a:ext cx="4844273" cy="4680000"/>
            <a:chOff x="0" y="1773336"/>
            <a:chExt cx="4844273" cy="4680000"/>
          </a:xfrm>
        </p:grpSpPr>
        <p:pic>
          <p:nvPicPr>
            <p:cNvPr id="3" name="圖片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1" y="1773336"/>
              <a:ext cx="4664762" cy="4680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0" name="矩形 9"/>
            <p:cNvSpPr/>
            <p:nvPr/>
          </p:nvSpPr>
          <p:spPr>
            <a:xfrm>
              <a:off x="0" y="2789392"/>
              <a:ext cx="333948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2800" dirty="0" smtClean="0">
                  <a:latin typeface="Arial" panose="020B0604020202020204" pitchFamily="34" charset="0"/>
                  <a:ea typeface="新細明體" panose="02020500000000000000" pitchFamily="18" charset="-120"/>
                </a:rPr>
                <a:t>windmills</a:t>
              </a:r>
              <a:endParaRPr lang="zh-TW" altLang="en-US" sz="2800" dirty="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395536" y="4305392"/>
              <a:ext cx="295233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2800" dirty="0" smtClean="0">
                  <a:latin typeface="Arial" panose="020B0604020202020204" pitchFamily="34" charset="0"/>
                  <a:ea typeface="新細明體" panose="02020500000000000000" pitchFamily="18" charset="-120"/>
                </a:rPr>
                <a:t>Tulips</a:t>
              </a:r>
              <a:endParaRPr lang="zh-TW" altLang="en-US" sz="2800" dirty="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0" y="-27384"/>
            <a:ext cx="9144000" cy="1440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8490" y="360000"/>
            <a:ext cx="7756263" cy="1054250"/>
          </a:xfrm>
        </p:spPr>
        <p:txBody>
          <a:bodyPr>
            <a:normAutofit/>
          </a:bodyPr>
          <a:lstStyle/>
          <a:p>
            <a:pPr marL="571500" indent="-571500"/>
            <a:r>
              <a:rPr lang="en-US" altLang="zh-TW" sz="4800" b="1" dirty="0">
                <a:latin typeface="Arial" panose="020B0604020202020204" pitchFamily="34" charset="0"/>
                <a:ea typeface="新細明體" panose="02020500000000000000" pitchFamily="18" charset="-120"/>
              </a:rPr>
              <a:t>Overview of country </a:t>
            </a:r>
          </a:p>
        </p:txBody>
      </p:sp>
      <p:grpSp>
        <p:nvGrpSpPr>
          <p:cNvPr id="15" name="群組 14"/>
          <p:cNvGrpSpPr/>
          <p:nvPr/>
        </p:nvGrpSpPr>
        <p:grpSpPr>
          <a:xfrm>
            <a:off x="4932040" y="2952104"/>
            <a:ext cx="3780000" cy="2520000"/>
            <a:chOff x="5436096" y="4380436"/>
            <a:chExt cx="3506990" cy="2340000"/>
          </a:xfrm>
        </p:grpSpPr>
        <p:pic>
          <p:nvPicPr>
            <p:cNvPr id="4" name="圖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36096" y="4380436"/>
              <a:ext cx="3506990" cy="2340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6" name="矩形 5"/>
            <p:cNvSpPr/>
            <p:nvPr/>
          </p:nvSpPr>
          <p:spPr>
            <a:xfrm>
              <a:off x="5586228" y="5857588"/>
              <a:ext cx="196952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2800" dirty="0" smtClean="0">
                  <a:latin typeface="Arial" panose="020B0604020202020204" pitchFamily="34" charset="0"/>
                  <a:ea typeface="新細明體" panose="02020500000000000000" pitchFamily="18" charset="-120"/>
                </a:rPr>
                <a:t>cheese</a:t>
              </a:r>
              <a:endParaRPr lang="zh-TW" altLang="en-US" sz="2800" dirty="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</p:grpSp>
      <p:grpSp>
        <p:nvGrpSpPr>
          <p:cNvPr id="14" name="群組 13"/>
          <p:cNvGrpSpPr/>
          <p:nvPr/>
        </p:nvGrpSpPr>
        <p:grpSpPr>
          <a:xfrm>
            <a:off x="439375" y="2952104"/>
            <a:ext cx="3780000" cy="2520000"/>
            <a:chOff x="5115660" y="1791002"/>
            <a:chExt cx="3794823" cy="2520000"/>
          </a:xfrm>
        </p:grpSpPr>
        <p:pic>
          <p:nvPicPr>
            <p:cNvPr id="5" name="圖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15660" y="1791002"/>
              <a:ext cx="3794823" cy="2520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9" name="矩形 8"/>
            <p:cNvSpPr/>
            <p:nvPr/>
          </p:nvSpPr>
          <p:spPr>
            <a:xfrm>
              <a:off x="5571470" y="3148382"/>
              <a:ext cx="1080000" cy="523220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en-US" altLang="zh-TW" sz="2800" dirty="0" smtClean="0">
                  <a:latin typeface="Arial" panose="020B0604020202020204" pitchFamily="34" charset="0"/>
                  <a:ea typeface="新細明體" panose="02020500000000000000" pitchFamily="18" charset="-120"/>
                </a:rPr>
                <a:t>clogs</a:t>
              </a:r>
              <a:endParaRPr lang="zh-TW" altLang="en-US" sz="2800" dirty="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</p:grpSp>
      <p:grpSp>
        <p:nvGrpSpPr>
          <p:cNvPr id="16" name="群組 15"/>
          <p:cNvGrpSpPr>
            <a:grpSpLocks noChangeAspect="1"/>
          </p:cNvGrpSpPr>
          <p:nvPr/>
        </p:nvGrpSpPr>
        <p:grpSpPr>
          <a:xfrm>
            <a:off x="3012000" y="1996359"/>
            <a:ext cx="3120000" cy="4680000"/>
            <a:chOff x="3030082" y="3573015"/>
            <a:chExt cx="2189990" cy="3284985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0082" y="3573015"/>
              <a:ext cx="2189990" cy="328498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2" name="矩形 11"/>
            <p:cNvSpPr/>
            <p:nvPr/>
          </p:nvSpPr>
          <p:spPr>
            <a:xfrm>
              <a:off x="3054094" y="6197216"/>
              <a:ext cx="2165978" cy="523220"/>
            </a:xfrm>
            <a:prstGeom prst="rect">
              <a:avLst/>
            </a:prstGeom>
            <a:solidFill>
              <a:schemeClr val="bg1">
                <a:lumMod val="50000"/>
                <a:alpha val="80000"/>
              </a:schemeClr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US" altLang="zh-TW" sz="2800" dirty="0" err="1">
                  <a:latin typeface="Arial" panose="020B0604020202020204" pitchFamily="34" charset="0"/>
                  <a:ea typeface="新細明體" panose="02020500000000000000" pitchFamily="18" charset="-120"/>
                </a:rPr>
                <a:t>klederdracht</a:t>
              </a:r>
              <a:endParaRPr lang="zh-TW" altLang="en-US" sz="2800" dirty="0">
                <a:latin typeface="Arial" panose="020B0604020202020204" pitchFamily="34" charset="0"/>
                <a:ea typeface="新細明體" panose="02020500000000000000" pitchFamily="18" charset="-120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2024335" y="1268760"/>
            <a:ext cx="509533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40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Stereotypical </a:t>
            </a:r>
            <a:r>
              <a:rPr lang="en-US" altLang="zh-TW" sz="4000" dirty="0">
                <a:latin typeface="Arial" panose="020B0604020202020204" pitchFamily="34" charset="0"/>
                <a:ea typeface="新細明體" panose="02020500000000000000" pitchFamily="18" charset="-120"/>
              </a:rPr>
              <a:t>images</a:t>
            </a:r>
            <a:endParaRPr lang="zh-TW" altLang="en-US" sz="4000" dirty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11581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-27384"/>
            <a:ext cx="9144000" cy="1440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8490" y="360000"/>
            <a:ext cx="7756263" cy="1054250"/>
          </a:xfrm>
        </p:spPr>
        <p:txBody>
          <a:bodyPr>
            <a:normAutofit/>
          </a:bodyPr>
          <a:lstStyle/>
          <a:p>
            <a:pPr marL="571500" indent="-571500"/>
            <a:r>
              <a:rPr lang="en-US" altLang="zh-TW" sz="4800" b="1" dirty="0">
                <a:latin typeface="Arial" panose="020B0604020202020204" pitchFamily="34" charset="0"/>
                <a:ea typeface="新細明體" panose="02020500000000000000" pitchFamily="18" charset="-120"/>
              </a:rPr>
              <a:t>Overview of country </a:t>
            </a:r>
          </a:p>
        </p:txBody>
      </p:sp>
      <p:sp>
        <p:nvSpPr>
          <p:cNvPr id="4" name="標題 1"/>
          <p:cNvSpPr txBox="1">
            <a:spLocks/>
          </p:cNvSpPr>
          <p:nvPr/>
        </p:nvSpPr>
        <p:spPr>
          <a:xfrm>
            <a:off x="403391" y="1700808"/>
            <a:ext cx="2736304" cy="125400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TW" sz="4000" dirty="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+mn-cs"/>
              </a:rPr>
              <a:t>Cannabis</a:t>
            </a:r>
            <a:endParaRPr lang="zh-TW" altLang="en-US" sz="4000" dirty="0">
              <a:solidFill>
                <a:schemeClr val="tx1"/>
              </a:solidFill>
              <a:latin typeface="Arial" panose="020B0604020202020204" pitchFamily="34" charset="0"/>
              <a:ea typeface="新細明體" panose="02020500000000000000" pitchFamily="18" charset="-120"/>
              <a:cs typeface="+mn-cs"/>
            </a:endParaRPr>
          </a:p>
        </p:txBody>
      </p:sp>
      <p:pic>
        <p:nvPicPr>
          <p:cNvPr id="5" name="Picture 2" descr="http://images.gamme.com.tw/news2/2012/55/78/p5_XnaGYlqW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55" y="3097601"/>
            <a:ext cx="4945054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669" y="4357601"/>
            <a:ext cx="3516394" cy="23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669" y="2026482"/>
            <a:ext cx="3120001" cy="23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5606889" y="6174381"/>
            <a:ext cx="35163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Cannabis cigarette</a:t>
            </a:r>
            <a:endParaRPr lang="zh-TW" altLang="en-US" sz="2800" dirty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96648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-27384"/>
            <a:ext cx="9144000" cy="1440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8490" y="360000"/>
            <a:ext cx="7756263" cy="1054250"/>
          </a:xfrm>
        </p:spPr>
        <p:txBody>
          <a:bodyPr>
            <a:normAutofit/>
          </a:bodyPr>
          <a:lstStyle/>
          <a:p>
            <a:pPr marL="571500" indent="-571500"/>
            <a:r>
              <a:rPr lang="en-US" altLang="zh-TW" sz="4800" b="1" dirty="0">
                <a:latin typeface="Arial" panose="020B0604020202020204" pitchFamily="34" charset="0"/>
                <a:ea typeface="新細明體" panose="02020500000000000000" pitchFamily="18" charset="-120"/>
              </a:rPr>
              <a:t>Overview of country </a:t>
            </a:r>
          </a:p>
        </p:txBody>
      </p:sp>
      <p:pic>
        <p:nvPicPr>
          <p:cNvPr id="10" name="圖片 9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6" y="1628800"/>
            <a:ext cx="8970488" cy="504056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559137" y="2132856"/>
            <a:ext cx="3183885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YouTube</a:t>
            </a:r>
            <a:r>
              <a:rPr lang="zh-TW" altLang="en-US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：</a:t>
            </a:r>
            <a:endParaRPr lang="en-US" altLang="zh-TW" sz="2800" dirty="0" smtClean="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Holland</a:t>
            </a: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. </a:t>
            </a:r>
            <a:endParaRPr lang="en-US" altLang="zh-TW" sz="2800" dirty="0" smtClean="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The </a:t>
            </a: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Original Cool. </a:t>
            </a:r>
            <a:endParaRPr lang="en-US" altLang="zh-TW" sz="2800" dirty="0" smtClean="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The </a:t>
            </a: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Beginning. </a:t>
            </a:r>
            <a:endParaRPr lang="zh-TW" altLang="en-US" sz="2800" dirty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5662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144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9318" y="360000"/>
            <a:ext cx="8485364" cy="1054250"/>
          </a:xfrm>
        </p:spPr>
        <p:txBody>
          <a:bodyPr/>
          <a:lstStyle/>
          <a:p>
            <a:pPr marL="571500" lvl="0" indent="-571500"/>
            <a:r>
              <a:rPr lang="en-US" altLang="zh-TW" sz="4800" b="1" dirty="0">
                <a:latin typeface="Arial" panose="020B0604020202020204" pitchFamily="34" charset="0"/>
                <a:ea typeface="新細明體" panose="02020500000000000000" pitchFamily="18" charset="-120"/>
              </a:rPr>
              <a:t>Economy &amp; Industry</a:t>
            </a:r>
          </a:p>
        </p:txBody>
      </p:sp>
      <p:sp>
        <p:nvSpPr>
          <p:cNvPr id="3" name="矩形 2"/>
          <p:cNvSpPr/>
          <p:nvPr/>
        </p:nvSpPr>
        <p:spPr>
          <a:xfrm>
            <a:off x="252000" y="1920456"/>
            <a:ext cx="8640000" cy="396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Economy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Polder Model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Eurozone </a:t>
            </a: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debt </a:t>
            </a: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crisis</a:t>
            </a:r>
            <a:endParaRPr lang="en-US" altLang="zh-TW" sz="2800" dirty="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Dependent on </a:t>
            </a: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exports</a:t>
            </a:r>
            <a:endParaRPr lang="en-US" altLang="zh-TW" sz="2800" dirty="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Job opportunities</a:t>
            </a:r>
          </a:p>
        </p:txBody>
      </p:sp>
      <p:pic>
        <p:nvPicPr>
          <p:cNvPr id="7" name="Picture 2" descr="C:\Users\楊晉愷\Desktop\英文報告\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5859" y="2645076"/>
            <a:ext cx="4758141" cy="3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楊晉愷\Desktop\英文報告\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051890"/>
            <a:ext cx="3048333" cy="4653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楊晉愷\Desktop\英文報告\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813" y="2614101"/>
            <a:ext cx="3952187" cy="40914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5" descr="C:\Users\楊晉愷\Desktop\英文報告\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830" y="3042268"/>
            <a:ext cx="4873170" cy="32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249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144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9318" y="360000"/>
            <a:ext cx="8485364" cy="1054250"/>
          </a:xfrm>
        </p:spPr>
        <p:txBody>
          <a:bodyPr/>
          <a:lstStyle/>
          <a:p>
            <a:pPr marL="571500" lvl="0" indent="-571500"/>
            <a:r>
              <a:rPr lang="en-US" altLang="zh-TW" sz="4800" b="1" dirty="0">
                <a:latin typeface="Arial" panose="020B0604020202020204" pitchFamily="34" charset="0"/>
                <a:ea typeface="新細明體" panose="02020500000000000000" pitchFamily="18" charset="-120"/>
              </a:rPr>
              <a:t>Economy &amp; Industry</a:t>
            </a: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1332000" y="1988840"/>
            <a:ext cx="6480000" cy="44644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buNone/>
            </a:pP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Famous </a:t>
            </a: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Industry</a:t>
            </a:r>
            <a:r>
              <a:rPr lang="zh-TW" altLang="en-US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：</a:t>
            </a: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Transport</a:t>
            </a:r>
            <a:endParaRPr lang="en-US" altLang="zh-TW" sz="2800" dirty="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 marL="514350" marR="0" lvl="0" indent="-51435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Aviation industry</a:t>
            </a:r>
          </a:p>
          <a:p>
            <a:pPr marL="514350" marR="0" lvl="0" indent="-51435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logistics </a:t>
            </a: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and </a:t>
            </a: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transport</a:t>
            </a:r>
          </a:p>
          <a:p>
            <a:pPr marL="514350" marR="0" lvl="0" indent="-51435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Shipbuilding</a:t>
            </a:r>
            <a:endParaRPr lang="zh-TW" altLang="en-US" sz="2800" dirty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pic>
        <p:nvPicPr>
          <p:cNvPr id="6" name="Picture 2" descr="C:\Users\楊晉愷\Desktop\201411081159048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1512168"/>
            <a:ext cx="2926599" cy="1484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楊晉愷\Desktop\img_13962789821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2520" y="4437112"/>
            <a:ext cx="379789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68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85185E-6 C -0.01024 0.00324 -0.01909 0.00949 -0.02899 0.01296 C -0.06284 0.02523 -0.09913 0.03356 -0.13385 0.04074 C -0.15521 0.04514 -0.17153 0.04375 -0.19514 0.04514 C -0.26632 0.04907 -0.33663 0.05046 -0.40816 0.05162 C -0.47934 0.05023 -0.49722 0.05139 -0.54844 0.04305 C -0.55573 0.04051 -0.55833 0.03542 -0.56458 0.03009 C -0.56771 0.02361 -0.56944 0.01713 -0.57257 0.01065 C -0.57205 -0.00648 -0.57239 -0.02384 -0.571 -0.04097 C -0.57083 -0.04352 -0.56857 -0.04514 -0.56771 -0.04745 C -0.55694 -0.0757 -0.54357 -0.07477 -0.521 -0.07963 C -0.48975 -0.07801 -0.47847 -0.09144 -0.471 -0.06019 C -0.47153 -0.0537 -0.471 -0.04699 -0.47257 -0.04097 C -0.47326 -0.03796 -0.47552 -0.03634 -0.47743 -0.03449 C -0.48524 -0.02708 -0.48385 -0.03264 -0.49357 -0.02593 C -0.49739 -0.02338 -0.50104 -0.01991 -0.50486 -0.01736 C -0.51041 -0.01366 -0.52257 -0.01088 -0.52257 -0.01088 C -0.53177 -0.00255 -0.54705 -0.0007 -0.55816 0.00208 C -0.57361 0.01273 -0.59271 0.01435 -0.60972 0.01713 C -0.62031 0.02176 -0.63073 0.02222 -0.64201 0.02361 C -0.65937 0.03102 -0.67916 0.03102 -0.69687 0.03218 C -0.72378 0.04097 -0.75434 0.0375 -0.78073 0.03866 C -0.79253 0.03912 -0.80434 0.03981 -0.81614 0.04074 C -0.82309 0.0412 -0.83021 0.04259 -0.83715 0.04305 C -0.86302 0.04468 -0.91458 0.04722 -0.91458 0.04722 C -1.08246 0.0463 -1.20573 0.04305 -1.3533 0.04305 " pathEditMode="relative" ptsTypes="fffffffffffffffffffffffffA">
                                      <p:cBhvr>
                                        <p:cTn id="6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33 -0.02291 L -0.80347 0.10602 L -1.44392 -0.06828 " pathEditMode="relative" rAng="0" ptsTypes="AAA">
                                      <p:cBhvr>
                                        <p:cTn id="1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788" y="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144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9318" y="360000"/>
            <a:ext cx="8485364" cy="1054250"/>
          </a:xfrm>
        </p:spPr>
        <p:txBody>
          <a:bodyPr/>
          <a:lstStyle/>
          <a:p>
            <a:pPr marL="571500" lvl="0" indent="-571500"/>
            <a:r>
              <a:rPr lang="en-US" altLang="zh-TW" sz="4800" b="1" dirty="0">
                <a:latin typeface="Arial" panose="020B0604020202020204" pitchFamily="34" charset="0"/>
                <a:ea typeface="新細明體" panose="02020500000000000000" pitchFamily="18" charset="-120"/>
              </a:rPr>
              <a:t>Economy &amp; Industry</a:t>
            </a: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858416" y="1999381"/>
            <a:ext cx="742716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buNone/>
            </a:pP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1.Aviation </a:t>
            </a: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industry</a:t>
            </a:r>
            <a:endParaRPr kumimoji="0" lang="en-US" altLang="zh-TW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  <a:p>
            <a:pPr marL="457200" marR="0" lvl="0" indent="-45720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Development of </a:t>
            </a: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a hundred </a:t>
            </a: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years of history</a:t>
            </a:r>
          </a:p>
          <a:p>
            <a:pPr marL="457200" marR="0" lvl="0" indent="-45720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Innovative technology</a:t>
            </a:r>
          </a:p>
          <a:p>
            <a:pPr marL="457200" marR="0" lvl="0" indent="-45720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Provide more than </a:t>
            </a:r>
            <a:endParaRPr lang="en-US" altLang="zh-TW" sz="2800" dirty="0" smtClean="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 marL="0" marR="0" lvl="0" indent="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zh-TW" altLang="en-US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                  </a:t>
            </a: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120,000 </a:t>
            </a: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Jobs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zh-TW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</p:txBody>
      </p:sp>
      <p:pic>
        <p:nvPicPr>
          <p:cNvPr id="6" name="Picture 2" descr="C:\Users\楊晉愷\Desktop\E5C7187F6031661E743B5657D0575A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0" t="11612" r="9641" b="12702"/>
          <a:stretch/>
        </p:blipFill>
        <p:spPr bwMode="auto">
          <a:xfrm>
            <a:off x="5374439" y="3356992"/>
            <a:ext cx="2911145" cy="27663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89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144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9318" y="360000"/>
            <a:ext cx="8485364" cy="1054250"/>
          </a:xfrm>
        </p:spPr>
        <p:txBody>
          <a:bodyPr/>
          <a:lstStyle/>
          <a:p>
            <a:pPr marL="571500" lvl="0" indent="-571500"/>
            <a:r>
              <a:rPr lang="en-US" altLang="zh-TW" sz="4800" b="1" dirty="0">
                <a:latin typeface="Arial" panose="020B0604020202020204" pitchFamily="34" charset="0"/>
                <a:ea typeface="新細明體" panose="02020500000000000000" pitchFamily="18" charset="-120"/>
              </a:rPr>
              <a:t>Economy &amp; Industry</a:t>
            </a: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1332000" y="1988841"/>
            <a:ext cx="6480000" cy="40324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2. logistics and </a:t>
            </a: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transport</a:t>
            </a:r>
            <a:endParaRPr kumimoji="0" lang="en-US" altLang="zh-TW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  <a:p>
            <a:pPr marL="457200" marR="0" lvl="0" indent="-45720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Good location</a:t>
            </a:r>
          </a:p>
          <a:p>
            <a:pPr marL="457200" marR="0" lvl="0" indent="-45720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Low tax system</a:t>
            </a:r>
          </a:p>
          <a:p>
            <a:pPr marL="457200" marR="0" lvl="0" indent="-45720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Highly qualified staff</a:t>
            </a:r>
            <a:endParaRPr lang="zh-TW" altLang="en-US" sz="2800" dirty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pic>
        <p:nvPicPr>
          <p:cNvPr id="6" name="Picture 2" descr="C:\Users\楊晉愷\Desktop\th4OYXOO1H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5" b="97647" l="7721" r="808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935"/>
          <a:stretch/>
        </p:blipFill>
        <p:spPr bwMode="auto">
          <a:xfrm>
            <a:off x="4050325" y="2302733"/>
            <a:ext cx="4842155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80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1440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9318" y="360000"/>
            <a:ext cx="8485364" cy="1054250"/>
          </a:xfrm>
        </p:spPr>
        <p:txBody>
          <a:bodyPr/>
          <a:lstStyle/>
          <a:p>
            <a:pPr marL="571500" lvl="0" indent="-571500"/>
            <a:r>
              <a:rPr lang="en-US" altLang="zh-TW" sz="4800" b="1" dirty="0">
                <a:latin typeface="Arial" panose="020B0604020202020204" pitchFamily="34" charset="0"/>
                <a:ea typeface="新細明體" panose="02020500000000000000" pitchFamily="18" charset="-120"/>
              </a:rPr>
              <a:t>Economy &amp; Industry</a:t>
            </a:r>
          </a:p>
        </p:txBody>
      </p:sp>
      <p:sp>
        <p:nvSpPr>
          <p:cNvPr id="4" name="內容版面配置區 2"/>
          <p:cNvSpPr txBox="1">
            <a:spLocks/>
          </p:cNvSpPr>
          <p:nvPr/>
        </p:nvSpPr>
        <p:spPr>
          <a:xfrm>
            <a:off x="1106800" y="1988840"/>
            <a:ext cx="6930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ct val="150000"/>
              </a:lnSpc>
              <a:buNone/>
            </a:pP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3.Shipbuilding</a:t>
            </a:r>
            <a:endParaRPr kumimoji="0" lang="en-US" altLang="zh-TW" sz="3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新細明體"/>
              <a:cs typeface="+mn-cs"/>
            </a:endParaRPr>
          </a:p>
          <a:p>
            <a:pPr marL="457200" marR="0" lvl="0" indent="-45720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The world's </a:t>
            </a:r>
            <a:r>
              <a:rPr lang="en-US" altLang="zh-TW" sz="2800" dirty="0" smtClean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7 </a:t>
            </a: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largest</a:t>
            </a:r>
          </a:p>
          <a:p>
            <a:pPr marL="457200" marR="0" lvl="0" indent="-45720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Europe's </a:t>
            </a:r>
            <a:r>
              <a:rPr lang="en-US" altLang="zh-TW" sz="2800" dirty="0" smtClean="0">
                <a:solidFill>
                  <a:srgbClr val="FF0000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4</a:t>
            </a: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 </a:t>
            </a: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largest shipbuilding country</a:t>
            </a:r>
          </a:p>
          <a:p>
            <a:pPr marL="457200" marR="0" lvl="0" indent="-457200" fontAlgn="auto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Provide excellent service</a:t>
            </a:r>
            <a:endParaRPr lang="zh-TW" altLang="en-US" sz="2800" dirty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pic>
        <p:nvPicPr>
          <p:cNvPr id="6" name="Picture 2" descr="C:\Users\楊晉愷\Desktop\英文報告\1413044778-1769279944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31803"/>
            <a:ext cx="8352928" cy="2038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9023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-6251"/>
            <a:ext cx="9144000" cy="1440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8490" y="360000"/>
            <a:ext cx="7756263" cy="1054250"/>
          </a:xfrm>
        </p:spPr>
        <p:txBody>
          <a:bodyPr/>
          <a:lstStyle/>
          <a:p>
            <a:pPr marL="571500" indent="-571500"/>
            <a:r>
              <a:rPr lang="en-US" altLang="zh-TW" sz="4800" b="1" dirty="0">
                <a:latin typeface="Arial" panose="020B0604020202020204" pitchFamily="34" charset="0"/>
                <a:ea typeface="新細明體" panose="02020500000000000000" pitchFamily="18" charset="-120"/>
              </a:rPr>
              <a:t>Representative company </a:t>
            </a:r>
          </a:p>
        </p:txBody>
      </p:sp>
      <p:pic>
        <p:nvPicPr>
          <p:cNvPr id="4" name="圖片 3">
            <a:hlinkClick r:id="rId2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79" y="1720664"/>
            <a:ext cx="7072042" cy="414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015" y="4293096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3957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-6251"/>
            <a:ext cx="9144000" cy="1440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8490" y="360000"/>
            <a:ext cx="7756263" cy="1054250"/>
          </a:xfrm>
        </p:spPr>
        <p:txBody>
          <a:bodyPr/>
          <a:lstStyle/>
          <a:p>
            <a:pPr marL="571500" indent="-571500"/>
            <a:r>
              <a:rPr lang="en-US" altLang="zh-TW" sz="4800" b="1" dirty="0">
                <a:latin typeface="Arial" panose="020B0604020202020204" pitchFamily="34" charset="0"/>
                <a:ea typeface="新細明體" panose="02020500000000000000" pitchFamily="18" charset="-120"/>
              </a:rPr>
              <a:t>Representative company 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53707"/>
              </p:ext>
            </p:extLst>
          </p:nvPr>
        </p:nvGraphicFramePr>
        <p:xfrm>
          <a:off x="251520" y="2564904"/>
          <a:ext cx="5652000" cy="3569428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016000"/>
                <a:gridCol w="3636000"/>
              </a:tblGrid>
              <a:tr h="6413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Establish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Gerard </a:t>
                      </a:r>
                      <a:r>
                        <a:rPr lang="en-US" altLang="zh-TW" sz="2400" b="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Adriaan</a:t>
                      </a:r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 Heineken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</a:tr>
              <a:tr h="6413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Head-quarter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Amsterdam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</a:tr>
              <a:tr h="64080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Production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&gt;170 different beers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</a:tr>
              <a:tr h="6413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Brewery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1</a:t>
                      </a:r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 largest in Europe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3</a:t>
                      </a:r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 largest in the world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</a:tr>
              <a:tr h="641354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Revenue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&gt;20 billion euros</a:t>
                      </a:r>
                    </a:p>
                    <a:p>
                      <a:pPr marL="0" algn="l" defTabSz="914400" rtl="0" eaLnBrk="1" latinLnBrk="0" hangingPunct="1"/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700 billion NT dollars</a:t>
                      </a:r>
                      <a:endParaRPr lang="zh-TW" altLang="en-US" sz="2400" b="0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新細明體" panose="02020500000000000000" pitchFamily="18" charset="-120"/>
                        <a:cs typeface="+mn-cs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3068960"/>
            <a:ext cx="3007957" cy="252000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781" y="3573016"/>
            <a:ext cx="1098077" cy="109807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7632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-6251"/>
            <a:ext cx="9144000" cy="1440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8490" y="360000"/>
            <a:ext cx="7756263" cy="1054250"/>
          </a:xfrm>
        </p:spPr>
        <p:txBody>
          <a:bodyPr/>
          <a:lstStyle/>
          <a:p>
            <a:pPr marL="571500" indent="-571500"/>
            <a:r>
              <a:rPr lang="en-US" altLang="zh-TW" sz="4800" b="1" dirty="0">
                <a:latin typeface="Arial" panose="020B0604020202020204" pitchFamily="34" charset="0"/>
                <a:ea typeface="新細明體" panose="02020500000000000000" pitchFamily="18" charset="-120"/>
              </a:rPr>
              <a:t>Representative company 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577" y="2348880"/>
            <a:ext cx="5969855" cy="396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116" y="1628800"/>
            <a:ext cx="3509998" cy="234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33747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460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9144000" cy="144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0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08" y="360000"/>
            <a:ext cx="8856984" cy="1054250"/>
          </a:xfrm>
        </p:spPr>
        <p:txBody>
          <a:bodyPr/>
          <a:lstStyle/>
          <a:p>
            <a:pPr marL="571500" indent="-571500"/>
            <a:r>
              <a:rPr lang="en-US" altLang="zh-TW" sz="4800" b="1" dirty="0">
                <a:latin typeface="Arial" panose="020B0604020202020204" pitchFamily="34" charset="0"/>
                <a:ea typeface="新細明體" panose="02020500000000000000" pitchFamily="18" charset="-120"/>
              </a:rPr>
              <a:t>Conclusion</a:t>
            </a:r>
            <a:endParaRPr lang="en-US" altLang="zh-TW" sz="4800" b="1" baseline="0" dirty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221368"/>
            <a:ext cx="4200001" cy="252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內容版面配置區 2"/>
          <p:cNvSpPr txBox="1">
            <a:spLocks/>
          </p:cNvSpPr>
          <p:nvPr/>
        </p:nvSpPr>
        <p:spPr>
          <a:xfrm>
            <a:off x="1242000" y="2132856"/>
            <a:ext cx="6660000" cy="28803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50000"/>
              </a:lnSpc>
              <a:buNone/>
            </a:pP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1.European </a:t>
            </a: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garden &amp; Bicycle </a:t>
            </a: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paradise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2.A developed </a:t>
            </a: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country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3.Heineken</a:t>
            </a:r>
            <a:endParaRPr lang="zh-TW" altLang="en-US" sz="2800" dirty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5724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2410" y="0"/>
            <a:ext cx="9144000" cy="1440000"/>
          </a:xfrm>
          <a:prstGeom prst="rect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855" y="360000"/>
            <a:ext cx="9052291" cy="1054250"/>
          </a:xfrm>
        </p:spPr>
        <p:txBody>
          <a:bodyPr/>
          <a:lstStyle/>
          <a:p>
            <a:pPr marL="571500" indent="-571500"/>
            <a:r>
              <a:rPr lang="en-US" altLang="zh-TW" sz="4800" b="1" dirty="0">
                <a:latin typeface="Arial" panose="020B0604020202020204" pitchFamily="34" charset="0"/>
                <a:ea typeface="新細明體" panose="02020500000000000000" pitchFamily="18" charset="-120"/>
              </a:rPr>
              <a:t>Reference</a:t>
            </a:r>
            <a:endParaRPr lang="en-US" altLang="zh-TW" sz="4800" b="1" baseline="0" dirty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399860" y="224401"/>
            <a:ext cx="1800000" cy="18000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3" name="矩形 22"/>
          <p:cNvSpPr/>
          <p:nvPr/>
        </p:nvSpPr>
        <p:spPr>
          <a:xfrm>
            <a:off x="5837096" y="758409"/>
            <a:ext cx="1800000" cy="18000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8" name="矩形 37"/>
          <p:cNvSpPr/>
          <p:nvPr/>
        </p:nvSpPr>
        <p:spPr>
          <a:xfrm>
            <a:off x="7399860" y="3428447"/>
            <a:ext cx="1620000" cy="16200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矩形 12"/>
          <p:cNvSpPr/>
          <p:nvPr/>
        </p:nvSpPr>
        <p:spPr>
          <a:xfrm>
            <a:off x="1157438" y="2276872"/>
            <a:ext cx="682430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Wikipedia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Library of Academia </a:t>
            </a:r>
            <a:r>
              <a:rPr lang="en-US" altLang="zh-TW" sz="2800" dirty="0" err="1">
                <a:latin typeface="Arial" panose="020B0604020202020204" pitchFamily="34" charset="0"/>
                <a:ea typeface="新細明體" panose="02020500000000000000" pitchFamily="18" charset="-120"/>
              </a:rPr>
              <a:t>Sinica</a:t>
            </a:r>
            <a:endParaRPr lang="en-US" altLang="zh-TW" sz="2800" dirty="0" smtClean="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GOOGLE Photos</a:t>
            </a:r>
            <a:endParaRPr lang="en-US" altLang="zh-TW" sz="2800" dirty="0" smtClean="0"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800" dirty="0">
                <a:latin typeface="Arial" panose="020B0604020202020204" pitchFamily="34" charset="0"/>
                <a:ea typeface="新細明體" panose="02020500000000000000" pitchFamily="18" charset="-120"/>
              </a:rPr>
              <a:t>Reference </a:t>
            </a: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Wiki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TW" sz="280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YouTube</a:t>
            </a:r>
            <a:endParaRPr lang="zh-TW" altLang="zh-TW" sz="2800" dirty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899" y="3952779"/>
            <a:ext cx="3187457" cy="216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143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9144000" cy="14400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242646" y="360000"/>
            <a:ext cx="8658708" cy="1054250"/>
          </a:xfrm>
        </p:spPr>
        <p:txBody>
          <a:bodyPr/>
          <a:lstStyle/>
          <a:p>
            <a:pPr marL="571500" indent="-571500"/>
            <a:r>
              <a:rPr lang="en-US" altLang="zh-TW" sz="4800" b="1" baseline="0" dirty="0" smtClean="0">
                <a:latin typeface="Arial" panose="020B0604020202020204" pitchFamily="34" charset="0"/>
                <a:ea typeface="新細明體" panose="02020500000000000000" pitchFamily="18" charset="-120"/>
              </a:rPr>
              <a:t>Division of responsibility</a:t>
            </a:r>
            <a:endParaRPr lang="en-US" altLang="zh-TW" sz="4800" b="1" baseline="0" dirty="0"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8595255"/>
              </p:ext>
            </p:extLst>
          </p:nvPr>
        </p:nvGraphicFramePr>
        <p:xfrm>
          <a:off x="1025936" y="2348880"/>
          <a:ext cx="7092128" cy="39600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960000"/>
                <a:gridCol w="1980000"/>
                <a:gridCol w="1152128"/>
              </a:tblGrid>
              <a:tr h="79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Overview of country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11 </a:t>
                      </a:r>
                      <a:r>
                        <a:rPr lang="zh-TW" altLang="en-US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lang="en-US" altLang="zh-TW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Tracy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王玥涵</a:t>
                      </a:r>
                      <a:endParaRPr lang="en-US" altLang="zh-TW" sz="2400" b="0" baseline="0" dirty="0" smtClean="0"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/>
                </a:tc>
              </a:tr>
              <a:tr h="792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Overview</a:t>
                      </a:r>
                      <a:r>
                        <a:rPr lang="zh-TW" altLang="en-US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、</a:t>
                      </a:r>
                      <a:r>
                        <a:rPr lang="en-US" altLang="zh-TW" sz="2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新細明體" panose="02020500000000000000" pitchFamily="18" charset="-120"/>
                          <a:cs typeface="+mn-cs"/>
                        </a:rPr>
                        <a:t>PowerPoint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06</a:t>
                      </a:r>
                      <a:r>
                        <a:rPr lang="zh-TW" altLang="en-US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  </a:t>
                      </a:r>
                      <a:r>
                        <a:rPr lang="en-US" altLang="zh-TW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Sophia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莊舒涵</a:t>
                      </a:r>
                      <a:endParaRPr lang="en-US" altLang="zh-TW" sz="2400" b="0" baseline="0" dirty="0" smtClean="0"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/>
                </a:tc>
              </a:tr>
              <a:tr h="79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Economy &amp; Industry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22  Brad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楊晉愷</a:t>
                      </a:r>
                      <a:endParaRPr lang="en-US" altLang="zh-TW" sz="2400" b="0" baseline="0" dirty="0" smtClean="0"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/>
                </a:tc>
              </a:tr>
              <a:tr h="792000">
                <a:tc>
                  <a:txBody>
                    <a:bodyPr/>
                    <a:lstStyle/>
                    <a:p>
                      <a:pPr algn="l"/>
                      <a:r>
                        <a:rPr lang="en-US" altLang="zh-TW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Representative company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18  Stanley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魏士淵</a:t>
                      </a:r>
                      <a:endParaRPr lang="en-US" altLang="zh-TW" sz="2400" b="0" baseline="0" dirty="0" smtClean="0"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/>
                </a:tc>
              </a:tr>
              <a:tr h="792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Conclusion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10  Patty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2400" b="0" baseline="0" dirty="0" smtClean="0">
                          <a:latin typeface="Arial" panose="020B0604020202020204" pitchFamily="34" charset="0"/>
                          <a:ea typeface="新細明體" panose="02020500000000000000" pitchFamily="18" charset="-120"/>
                        </a:rPr>
                        <a:t>阮寶瑩</a:t>
                      </a:r>
                      <a:endParaRPr lang="en-US" altLang="zh-TW" sz="2400" b="0" baseline="0" dirty="0" smtClean="0">
                        <a:latin typeface="Arial" panose="020B0604020202020204" pitchFamily="34" charset="0"/>
                        <a:ea typeface="新細明體" panose="02020500000000000000" pitchFamily="18" charset="-12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478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736503" y="1387737"/>
            <a:ext cx="7670994" cy="1731982"/>
          </a:xfrm>
        </p:spPr>
        <p:txBody>
          <a:bodyPr/>
          <a:lstStyle/>
          <a:p>
            <a:r>
              <a:rPr lang="en-US" altLang="zh-TW" sz="4800" b="1" dirty="0">
                <a:solidFill>
                  <a:schemeClr val="bg1"/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Thanks for your listening </a:t>
            </a:r>
            <a:endParaRPr lang="zh-TW" altLang="en-US" sz="4800" b="1" baseline="0" dirty="0">
              <a:solidFill>
                <a:schemeClr val="bg1"/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4005064"/>
            <a:ext cx="6400800" cy="194421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TW" b="1" baseline="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Group 4</a:t>
            </a:r>
            <a:endParaRPr lang="en-US" altLang="zh-TW" b="1" baseline="0" dirty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50000"/>
              </a:lnSpc>
            </a:pPr>
            <a:r>
              <a:rPr lang="en-US" altLang="zh-TW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11 Tracy   06 Sophia </a:t>
            </a:r>
            <a:r>
              <a:rPr lang="zh-TW" altLang="en-US" baseline="0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  </a:t>
            </a:r>
            <a:r>
              <a:rPr lang="en-US" altLang="zh-TW" dirty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10 </a:t>
            </a:r>
            <a:r>
              <a:rPr lang="en-US" altLang="zh-TW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Patty</a:t>
            </a:r>
          </a:p>
          <a:p>
            <a:pPr>
              <a:lnSpc>
                <a:spcPct val="150000"/>
              </a:lnSpc>
            </a:pPr>
            <a:r>
              <a:rPr lang="en-US" altLang="zh-TW" dirty="0" smtClean="0">
                <a:solidFill>
                  <a:schemeClr val="bg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新細明體" panose="02020500000000000000" pitchFamily="18" charset="-120"/>
              </a:rPr>
              <a:t>18 Stanley   22 Brad</a:t>
            </a:r>
            <a:endParaRPr lang="en-US" altLang="zh-TW" baseline="0" dirty="0" smtClean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150000"/>
              </a:lnSpc>
            </a:pPr>
            <a:endParaRPr lang="en-US" altLang="zh-TW" baseline="0" dirty="0" smtClean="0">
              <a:solidFill>
                <a:schemeClr val="bg1">
                  <a:lumMod val="85000"/>
                  <a:lumOff val="15000"/>
                </a:schemeClr>
              </a:solidFill>
              <a:latin typeface="Arial" panose="020B0604020202020204" pitchFamily="34" charset="0"/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38381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325" y="4221368"/>
            <a:ext cx="6233351" cy="25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277" y="477072"/>
            <a:ext cx="6393446" cy="3600000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7448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精裝版">
  <a:themeElements>
    <a:clrScheme name="地平線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精裝版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精裝版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2024</TotalTime>
  <Words>288</Words>
  <Application>Microsoft Office PowerPoint</Application>
  <PresentationFormat>如螢幕大小 (4:3)</PresentationFormat>
  <Paragraphs>115</Paragraphs>
  <Slides>21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21</vt:i4>
      </vt:variant>
    </vt:vector>
  </HeadingPairs>
  <TitlesOfParts>
    <vt:vector size="22" baseType="lpstr">
      <vt:lpstr>精裝版</vt:lpstr>
      <vt:lpstr>Netherlands</vt:lpstr>
      <vt:lpstr>Outline</vt:lpstr>
      <vt:lpstr>Overview of country </vt:lpstr>
      <vt:lpstr>Overview of country </vt:lpstr>
      <vt:lpstr>Overview of country </vt:lpstr>
      <vt:lpstr>Overview of country </vt:lpstr>
      <vt:lpstr>Overview of country </vt:lpstr>
      <vt:lpstr>Overview of country </vt:lpstr>
      <vt:lpstr>Economy &amp; Industry</vt:lpstr>
      <vt:lpstr>Economy &amp; Industry</vt:lpstr>
      <vt:lpstr>Economy &amp; Industry</vt:lpstr>
      <vt:lpstr>Economy &amp; Industry</vt:lpstr>
      <vt:lpstr>Economy &amp; Industry</vt:lpstr>
      <vt:lpstr>Representative company </vt:lpstr>
      <vt:lpstr>Representative company </vt:lpstr>
      <vt:lpstr>Representative company </vt:lpstr>
      <vt:lpstr>Conclusion</vt:lpstr>
      <vt:lpstr>Reference</vt:lpstr>
      <vt:lpstr>Division of responsibility</vt:lpstr>
      <vt:lpstr>Thanks for your listening 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余光中</dc:title>
  <dc:creator>MS</dc:creator>
  <cp:lastModifiedBy>許博茜</cp:lastModifiedBy>
  <cp:revision>187</cp:revision>
  <dcterms:created xsi:type="dcterms:W3CDTF">2015-11-21T06:16:24Z</dcterms:created>
  <dcterms:modified xsi:type="dcterms:W3CDTF">2016-05-25T11:45:29Z</dcterms:modified>
</cp:coreProperties>
</file>