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257" r:id="rId3"/>
    <p:sldId id="259" r:id="rId4"/>
    <p:sldId id="261" r:id="rId5"/>
    <p:sldId id="276" r:id="rId6"/>
    <p:sldId id="277" r:id="rId7"/>
    <p:sldId id="278" r:id="rId8"/>
    <p:sldId id="279" r:id="rId9"/>
    <p:sldId id="262" r:id="rId10"/>
    <p:sldId id="267" r:id="rId11"/>
    <p:sldId id="268" r:id="rId12"/>
    <p:sldId id="263" r:id="rId13"/>
    <p:sldId id="266" r:id="rId14"/>
    <p:sldId id="264" r:id="rId15"/>
    <p:sldId id="272" r:id="rId16"/>
    <p:sldId id="265" r:id="rId17"/>
    <p:sldId id="260" r:id="rId18"/>
    <p:sldId id="271" r:id="rId19"/>
    <p:sldId id="282" r:id="rId20"/>
    <p:sldId id="283" r:id="rId21"/>
    <p:sldId id="269" r:id="rId22"/>
    <p:sldId id="270" r:id="rId23"/>
    <p:sldId id="280" r:id="rId24"/>
    <p:sldId id="281" r:id="rId25"/>
    <p:sldId id="273" r:id="rId26"/>
    <p:sldId id="286" r:id="rId27"/>
    <p:sldId id="274" r:id="rId28"/>
    <p:sldId id="275" r:id="rId29"/>
    <p:sldId id="285" r:id="rId30"/>
    <p:sldId id="284" r:id="rId3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explosion val="8"/>
          <c:dPt>
            <c:idx val="0"/>
            <c:bubble3D val="0"/>
            <c:explosion val="0"/>
          </c:dPt>
          <c:dPt>
            <c:idx val="1"/>
            <c:bubble3D val="0"/>
            <c:explosion val="0"/>
          </c:dPt>
          <c:dPt>
            <c:idx val="2"/>
            <c:bubble3D val="0"/>
            <c:explosion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sz="2400" dirty="0"/>
                      <a:t>38%</a:t>
                    </a:r>
                    <a:endParaRPr lang="en-US" altLang="en-US" sz="3000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Catholicism</c:v>
                </c:pt>
                <c:pt idx="1">
                  <c:v>Protestantism</c:v>
                </c:pt>
                <c:pt idx="2">
                  <c:v>Others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38</c:v>
                </c:pt>
                <c:pt idx="1">
                  <c:v>27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050524934383206"/>
          <c:y val="0.36353478806609774"/>
          <c:w val="0.21939596092155147"/>
          <c:h val="0.25398064456116853"/>
        </c:manualLayout>
      </c:layout>
      <c:overlay val="0"/>
      <c:txPr>
        <a:bodyPr/>
        <a:lstStyle/>
        <a:p>
          <a:pPr>
            <a:defRPr sz="20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421964615534169E-2"/>
          <c:y val="0.13589085902823331"/>
          <c:w val="0.65462391853796054"/>
          <c:h val="0.81622960682621593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industry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zh-TW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工作表1!$A$2:$A$8</c:f>
              <c:strCache>
                <c:ptCount val="7"/>
                <c:pt idx="0">
                  <c:v>pharmacy and other chemicals</c:v>
                </c:pt>
                <c:pt idx="1">
                  <c:v>machinry/electronics</c:v>
                </c:pt>
                <c:pt idx="2">
                  <c:v>clocks &amp; watches</c:v>
                </c:pt>
                <c:pt idx="3">
                  <c:v>precision instruments</c:v>
                </c:pt>
                <c:pt idx="4">
                  <c:v>metallurgy</c:v>
                </c:pt>
                <c:pt idx="5">
                  <c:v>food,beverages,tabac</c:v>
                </c:pt>
                <c:pt idx="6">
                  <c:v>others</c:v>
                </c:pt>
              </c:strCache>
            </c:strRef>
          </c:cat>
          <c:val>
            <c:numRef>
              <c:f>工作表1!$B$2:$B$8</c:f>
              <c:numCache>
                <c:formatCode>General</c:formatCode>
                <c:ptCount val="7"/>
                <c:pt idx="0">
                  <c:v>41.1</c:v>
                </c:pt>
                <c:pt idx="1">
                  <c:v>17.100000000000001</c:v>
                </c:pt>
                <c:pt idx="2">
                  <c:v>10.6</c:v>
                </c:pt>
                <c:pt idx="3">
                  <c:v>7.2</c:v>
                </c:pt>
                <c:pt idx="4">
                  <c:v>6.3</c:v>
                </c:pt>
                <c:pt idx="5">
                  <c:v>3.8</c:v>
                </c:pt>
                <c:pt idx="6">
                  <c:v>13.9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589712744240304"/>
          <c:y val="0.1969465945700396"/>
          <c:w val="0.32484361329833772"/>
          <c:h val="0.69131188213425521"/>
        </c:manualLayout>
      </c:layout>
      <c:overlay val="0"/>
      <c:txPr>
        <a:bodyPr/>
        <a:lstStyle/>
        <a:p>
          <a:pPr>
            <a:defRPr sz="20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F2E73-7503-46C6-B059-31AF8046129C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5C3D4-009B-4BEB-A396-DA88A08ABA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591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5C3D4-009B-4BEB-A396-DA88A08ABAE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661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5C3D4-009B-4BEB-A396-DA88A08ABAE4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523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2016/5/26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youtube.com/watch?v=oeNXRI1Q0CQ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oger_Federer" TargetMode="External"/><Relationship Id="rId2" Type="http://schemas.openxmlformats.org/officeDocument/2006/relationships/hyperlink" Target="https://en.wikipedia.org/wiki/Switzerlan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olex.com/watches/datejust/m116233-0149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3131840" y="4797152"/>
            <a:ext cx="3384376" cy="194421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altLang="zh-TW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10445015 Sara</a:t>
            </a:r>
          </a:p>
          <a:p>
            <a:pPr algn="l"/>
            <a:r>
              <a:rPr lang="en-US" altLang="zh-TW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10445016 Stephanie </a:t>
            </a:r>
          </a:p>
          <a:p>
            <a:pPr algn="l"/>
            <a:r>
              <a:rPr lang="en-US" altLang="zh-TW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10445023 Sharon</a:t>
            </a:r>
          </a:p>
          <a:p>
            <a:pPr algn="l"/>
            <a:r>
              <a:rPr lang="en-US" altLang="zh-TW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10445025 </a:t>
            </a:r>
            <a:r>
              <a:rPr lang="en-US" altLang="zh-TW" sz="3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Supeir</a:t>
            </a:r>
            <a:endParaRPr lang="en-US" altLang="zh-TW" sz="3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altLang="zh-TW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10445026 </a:t>
            </a:r>
            <a:r>
              <a:rPr lang="en-US" altLang="zh-TW" sz="3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Maggie</a:t>
            </a:r>
          </a:p>
          <a:p>
            <a:pPr algn="l"/>
            <a:endParaRPr lang="en-US" altLang="zh-TW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altLang="zh-TW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50" y="-986472"/>
            <a:ext cx="7282101" cy="7132615"/>
          </a:xfrm>
          <a:prstGeom prst="rect">
            <a:avLst/>
          </a:prstGeom>
        </p:spPr>
      </p:pic>
      <p:sp>
        <p:nvSpPr>
          <p:cNvPr id="9" name="標題 1"/>
          <p:cNvSpPr txBox="1">
            <a:spLocks/>
          </p:cNvSpPr>
          <p:nvPr/>
        </p:nvSpPr>
        <p:spPr>
          <a:xfrm>
            <a:off x="631963" y="170080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5400" b="1" dirty="0" smtClean="0">
                <a:latin typeface="Times New Roman" pitchFamily="18" charset="0"/>
                <a:cs typeface="Times New Roman" pitchFamily="18" charset="0"/>
              </a:rPr>
              <a:t>Switzerland</a:t>
            </a:r>
            <a:endParaRPr lang="zh-TW" alt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1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itchFamily="18" charset="0"/>
                <a:cs typeface="Times New Roman" pitchFamily="18" charset="0"/>
              </a:rPr>
              <a:t>Contents</a:t>
            </a:r>
            <a:endParaRPr lang="zh-TW" alt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Overview of Switzerland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Economy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Representative company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74" b="9973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780929"/>
            <a:ext cx="7253012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0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134006"/>
            <a:ext cx="2448000" cy="244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>
                <a:latin typeface="Times New Roman" pitchFamily="18" charset="0"/>
                <a:cs typeface="Times New Roman" pitchFamily="18" charset="0"/>
              </a:rPr>
              <a:t>Overview of </a:t>
            </a:r>
            <a:r>
              <a:rPr lang="en-US" altLang="zh-TW" sz="4800" dirty="0" smtClean="0">
                <a:latin typeface="Times New Roman" pitchFamily="18" charset="0"/>
                <a:cs typeface="Times New Roman" pitchFamily="18" charset="0"/>
              </a:rPr>
              <a:t> Switzerland</a:t>
            </a:r>
            <a:endParaRPr lang="zh-TW" alt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altLang="zh-TW" sz="3200" dirty="0" smtClean="0"/>
              <a:t>Geography</a:t>
            </a:r>
          </a:p>
          <a:p>
            <a:r>
              <a:rPr lang="en-US" altLang="zh-TW" sz="3200" dirty="0" smtClean="0"/>
              <a:t>Capital</a:t>
            </a:r>
          </a:p>
          <a:p>
            <a:r>
              <a:rPr lang="en-US" altLang="zh-TW" sz="3200" dirty="0" smtClean="0"/>
              <a:t>Weather</a:t>
            </a:r>
          </a:p>
          <a:p>
            <a:r>
              <a:rPr lang="en-US" altLang="zh-TW" sz="3200" dirty="0" smtClean="0"/>
              <a:t>Population</a:t>
            </a:r>
          </a:p>
          <a:p>
            <a:r>
              <a:rPr lang="en-US" altLang="zh-TW" sz="3200" dirty="0" smtClean="0"/>
              <a:t>Official language</a:t>
            </a:r>
          </a:p>
          <a:p>
            <a:r>
              <a:rPr lang="en-US" altLang="zh-TW" sz="3200" dirty="0" smtClean="0"/>
              <a:t>Religion</a:t>
            </a:r>
          </a:p>
          <a:p>
            <a:r>
              <a:rPr lang="en-US" altLang="zh-TW" sz="3200" dirty="0" smtClean="0"/>
              <a:t>Currency</a:t>
            </a:r>
          </a:p>
          <a:p>
            <a:r>
              <a:rPr lang="en-US" altLang="zh-TW" sz="3200" dirty="0"/>
              <a:t>Politics</a:t>
            </a:r>
          </a:p>
          <a:p>
            <a:endParaRPr lang="en-US" altLang="zh-TW" sz="3200" dirty="0"/>
          </a:p>
          <a:p>
            <a:endParaRPr lang="en-US" altLang="zh-TW" sz="3200" dirty="0" smtClean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TW" sz="3200" dirty="0" smtClean="0"/>
              <a:t>Festival</a:t>
            </a:r>
            <a:endParaRPr lang="en-US" altLang="zh-TW" sz="3200" dirty="0"/>
          </a:p>
          <a:p>
            <a:r>
              <a:rPr lang="en-US" altLang="zh-TW" sz="3200" dirty="0" smtClean="0"/>
              <a:t>Celebrity</a:t>
            </a:r>
          </a:p>
          <a:p>
            <a:r>
              <a:rPr lang="en-US" altLang="zh-TW" sz="3200" dirty="0" smtClean="0"/>
              <a:t>Famous story</a:t>
            </a:r>
            <a:endParaRPr lang="en-US" altLang="zh-TW" sz="3200" dirty="0"/>
          </a:p>
          <a:p>
            <a:r>
              <a:rPr lang="en-US" altLang="zh-TW" sz="3200" dirty="0" smtClean="0"/>
              <a:t>Food and Drinks</a:t>
            </a:r>
            <a:endParaRPr lang="en-US" altLang="zh-TW" sz="32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197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Geography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2420888"/>
            <a:ext cx="3528392" cy="3518135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095375"/>
            <a:ext cx="4803454" cy="3396730"/>
          </a:xfrm>
          <a:prstGeom prst="rect">
            <a:avLst/>
          </a:prstGeom>
        </p:spPr>
      </p:pic>
      <p:cxnSp>
        <p:nvCxnSpPr>
          <p:cNvPr id="19" name="直線接點 18"/>
          <p:cNvCxnSpPr/>
          <p:nvPr/>
        </p:nvCxnSpPr>
        <p:spPr>
          <a:xfrm flipV="1">
            <a:off x="2051720" y="2095375"/>
            <a:ext cx="2088232" cy="219772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2088023" y="4399631"/>
            <a:ext cx="2051929" cy="109247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0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- Bern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270418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Weather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4" y="2492896"/>
            <a:ext cx="9056513" cy="2587575"/>
          </a:xfrm>
        </p:spPr>
      </p:pic>
    </p:spTree>
    <p:extLst>
      <p:ext uri="{BB962C8B-B14F-4D97-AF65-F5344CB8AC3E}">
        <p14:creationId xmlns:p14="http://schemas.microsoft.com/office/powerpoint/2010/main" val="189675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42" y="1367770"/>
            <a:ext cx="6853917" cy="5157573"/>
          </a:xfrm>
        </p:spPr>
      </p:pic>
    </p:spTree>
    <p:extLst>
      <p:ext uri="{BB962C8B-B14F-4D97-AF65-F5344CB8AC3E}">
        <p14:creationId xmlns:p14="http://schemas.microsoft.com/office/powerpoint/2010/main" val="415146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Official language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51" y="1441293"/>
            <a:ext cx="6124898" cy="5416707"/>
          </a:xfrm>
        </p:spPr>
      </p:pic>
    </p:spTree>
    <p:extLst>
      <p:ext uri="{BB962C8B-B14F-4D97-AF65-F5344CB8AC3E}">
        <p14:creationId xmlns:p14="http://schemas.microsoft.com/office/powerpoint/2010/main" val="272804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Religion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469185"/>
              </p:ext>
            </p:extLst>
          </p:nvPr>
        </p:nvGraphicFramePr>
        <p:xfrm>
          <a:off x="539552" y="148478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481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Currency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8" t="479" r="-6" b="13163"/>
          <a:stretch/>
        </p:blipFill>
        <p:spPr>
          <a:xfrm>
            <a:off x="859754" y="1484784"/>
            <a:ext cx="7424493" cy="4320480"/>
          </a:xfrm>
        </p:spPr>
      </p:pic>
      <p:sp>
        <p:nvSpPr>
          <p:cNvPr id="3" name="文字方塊 2"/>
          <p:cNvSpPr txBox="1"/>
          <p:nvPr/>
        </p:nvSpPr>
        <p:spPr>
          <a:xfrm>
            <a:off x="3699602" y="6089880"/>
            <a:ext cx="202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Swiss Franc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336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Politics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83" y="1700808"/>
            <a:ext cx="5306274" cy="3736050"/>
          </a:xfrm>
        </p:spPr>
      </p:pic>
      <p:sp>
        <p:nvSpPr>
          <p:cNvPr id="5" name="文字方塊 4"/>
          <p:cNvSpPr txBox="1"/>
          <p:nvPr/>
        </p:nvSpPr>
        <p:spPr>
          <a:xfrm>
            <a:off x="1835696" y="579769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Federal</a:t>
            </a:r>
            <a:r>
              <a:rPr lang="en-US" altLang="zh-TW" dirty="0" smtClean="0"/>
              <a:t> </a:t>
            </a:r>
            <a:r>
              <a:rPr lang="en-US" altLang="zh-TW" sz="2400" dirty="0" smtClean="0"/>
              <a:t>Building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7" r="8049"/>
          <a:stretch/>
        </p:blipFill>
        <p:spPr>
          <a:xfrm>
            <a:off x="5724128" y="2156582"/>
            <a:ext cx="3166946" cy="3209925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790332" y="5797689"/>
            <a:ext cx="3100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Johann Schneider-</a:t>
            </a:r>
            <a:r>
              <a:rPr lang="en-US" altLang="zh-TW" sz="2000" dirty="0" err="1"/>
              <a:t>Ammann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061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Festival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1868"/>
            <a:ext cx="5723200" cy="4542335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5" b="100000" l="704" r="51056">
                        <a14:backgroundMark x1="6690" y1="24859" x2="6690" y2="24859"/>
                        <a14:backgroundMark x1="8451" y1="24294" x2="8451" y2="24294"/>
                        <a14:backgroundMark x1="5986" y1="28249" x2="5986" y2="28249"/>
                        <a14:backgroundMark x1="5282" y1="30508" x2="5282" y2="30508"/>
                        <a14:backgroundMark x1="49296" y1="33333" x2="49296" y2="33333"/>
                        <a14:backgroundMark x1="50000" y1="36158" x2="50000" y2="361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46" y="2420888"/>
            <a:ext cx="4895015" cy="2664296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979712" y="6193560"/>
            <a:ext cx="3300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Switzerland National Day</a:t>
            </a:r>
          </a:p>
        </p:txBody>
      </p:sp>
    </p:spTree>
    <p:extLst>
      <p:ext uri="{BB962C8B-B14F-4D97-AF65-F5344CB8AC3E}">
        <p14:creationId xmlns:p14="http://schemas.microsoft.com/office/powerpoint/2010/main" val="197160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Festival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8229600" cy="3456384"/>
          </a:xfrm>
        </p:spPr>
      </p:pic>
      <p:sp>
        <p:nvSpPr>
          <p:cNvPr id="5" name="文字方塊 4"/>
          <p:cNvSpPr txBox="1"/>
          <p:nvPr/>
        </p:nvSpPr>
        <p:spPr>
          <a:xfrm>
            <a:off x="3321722" y="5502929"/>
            <a:ext cx="2500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dirty="0" smtClean="0"/>
              <a:t>Chestnut</a:t>
            </a:r>
            <a:r>
              <a:rPr lang="en-US" altLang="zh-TW" sz="2400" dirty="0" smtClean="0"/>
              <a:t> Festival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997714" y="6124654"/>
            <a:ext cx="514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Cheese    Red wine or Spirit    beef jerky    Grape juice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063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Celebrity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3390900" cy="4445000"/>
          </a:xfrm>
        </p:spPr>
      </p:pic>
      <p:sp>
        <p:nvSpPr>
          <p:cNvPr id="5" name="文字方塊 4"/>
          <p:cNvSpPr txBox="1"/>
          <p:nvPr/>
        </p:nvSpPr>
        <p:spPr>
          <a:xfrm>
            <a:off x="4355976" y="1556792"/>
            <a:ext cx="453844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Name 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 Roger Federer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Age 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 35 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(1981/8/8)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 smtClean="0"/>
              <a:t>Awards record </a:t>
            </a:r>
            <a:r>
              <a:rPr lang="zh-TW" altLang="en-US" sz="2800" dirty="0" smtClean="0"/>
              <a:t>：</a:t>
            </a:r>
            <a:endParaRPr lang="en-US" altLang="zh-TW" sz="2800" dirty="0" smtClean="0"/>
          </a:p>
          <a:p>
            <a:pPr algn="just"/>
            <a:r>
              <a:rPr lang="en-US" altLang="zh-TW" sz="2600" dirty="0" smtClean="0"/>
              <a:t>Australian Open     Win 4 times</a:t>
            </a:r>
            <a:endParaRPr lang="en-US" altLang="zh-TW" sz="2600" dirty="0"/>
          </a:p>
          <a:p>
            <a:pPr algn="just"/>
            <a:r>
              <a:rPr lang="en-US" altLang="zh-TW" sz="2600" dirty="0"/>
              <a:t>French Open	</a:t>
            </a:r>
            <a:r>
              <a:rPr lang="en-US" altLang="zh-TW" sz="2600" dirty="0" smtClean="0"/>
              <a:t>          Win 1 time</a:t>
            </a:r>
            <a:endParaRPr lang="en-US" altLang="zh-TW" sz="2600" dirty="0"/>
          </a:p>
          <a:p>
            <a:pPr algn="just"/>
            <a:r>
              <a:rPr lang="en-US" altLang="zh-TW" sz="2600" dirty="0"/>
              <a:t>Wimbledon	</a:t>
            </a:r>
            <a:r>
              <a:rPr lang="en-US" altLang="zh-TW" sz="2600" dirty="0" smtClean="0"/>
              <a:t>          Win 7 times</a:t>
            </a:r>
            <a:endParaRPr lang="en-US" altLang="zh-TW" sz="2600" dirty="0"/>
          </a:p>
          <a:p>
            <a:pPr algn="just"/>
            <a:r>
              <a:rPr lang="en-US" altLang="zh-TW" sz="2600" dirty="0"/>
              <a:t>US </a:t>
            </a:r>
            <a:r>
              <a:rPr lang="en-US" altLang="zh-TW" sz="2600" dirty="0" smtClean="0"/>
              <a:t>Open</a:t>
            </a:r>
            <a:r>
              <a:rPr lang="en-US" altLang="zh-TW" sz="2600" dirty="0"/>
              <a:t> </a:t>
            </a:r>
            <a:r>
              <a:rPr lang="en-US" altLang="zh-TW" sz="2600" dirty="0" smtClean="0"/>
              <a:t>                  Win 5 times</a:t>
            </a:r>
          </a:p>
          <a:p>
            <a:endParaRPr lang="en-US" altLang="zh-TW" sz="2800" dirty="0"/>
          </a:p>
          <a:p>
            <a:endParaRPr lang="en-US" altLang="zh-TW" sz="2800" dirty="0" smtClean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6113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Famous story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691680" y="594928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A girl of the Alps</a:t>
            </a:r>
            <a:endParaRPr lang="zh-TW" altLang="en-US" sz="2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1628801"/>
            <a:ext cx="3313459" cy="423262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854452" y="5949279"/>
            <a:ext cx="82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Heidi</a:t>
            </a:r>
            <a:endParaRPr lang="zh-TW" altLang="en-US" sz="2400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66494"/>
            <a:ext cx="5014079" cy="3885911"/>
          </a:xfrm>
        </p:spPr>
      </p:pic>
    </p:spTree>
    <p:extLst>
      <p:ext uri="{BB962C8B-B14F-4D97-AF65-F5344CB8AC3E}">
        <p14:creationId xmlns:p14="http://schemas.microsoft.com/office/powerpoint/2010/main" val="111396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and Drinks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3818546" cy="2548880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77072"/>
            <a:ext cx="7560840" cy="237626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40768"/>
            <a:ext cx="396044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1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92" b="99593" l="0" r="99727">
                        <a14:foregroundMark x1="69850" y1="25866" x2="69850" y2="25866"/>
                        <a14:foregroundMark x1="70532" y1="31365" x2="70532" y2="31365"/>
                        <a14:foregroundMark x1="62347" y1="16701" x2="62347" y2="16701"/>
                        <a14:foregroundMark x1="66166" y1="16497" x2="66166" y2="16497"/>
                        <a14:foregroundMark x1="57981" y1="14664" x2="57981" y2="14664"/>
                        <a14:foregroundMark x1="67121" y1="22200" x2="67121" y2="22200"/>
                        <a14:foregroundMark x1="71760" y1="27291" x2="71760" y2="27291"/>
                        <a14:foregroundMark x1="88267" y1="52342" x2="88267" y2="52342"/>
                        <a14:foregroundMark x1="78308" y1="48065" x2="78308" y2="48065"/>
                        <a14:foregroundMark x1="87858" y1="62933" x2="87858" y2="62933"/>
                        <a14:foregroundMark x1="84993" y1="71283" x2="84993" y2="71283"/>
                        <a14:foregroundMark x1="74761" y1="35234" x2="74761" y2="35234"/>
                        <a14:foregroundMark x1="70805" y1="77393" x2="70805" y2="77393"/>
                        <a14:foregroundMark x1="49386" y1="17515" x2="49386" y2="17515"/>
                        <a14:foregroundMark x1="49250" y1="16701" x2="49250" y2="167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3" y="3269425"/>
            <a:ext cx="5364088" cy="358857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Organization</a:t>
            </a:r>
          </a:p>
          <a:p>
            <a:endParaRPr lang="en-US" altLang="zh-TW" dirty="0"/>
          </a:p>
          <a:p>
            <a:r>
              <a:rPr lang="en-US" altLang="zh-TW" dirty="0" smtClean="0"/>
              <a:t>Industry</a:t>
            </a:r>
          </a:p>
          <a:p>
            <a:endParaRPr lang="en-US" altLang="zh-TW" dirty="0"/>
          </a:p>
          <a:p>
            <a:r>
              <a:rPr lang="en-US" altLang="zh-TW" dirty="0" smtClean="0"/>
              <a:t>Famous corporation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304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77328"/>
            <a:ext cx="1980371" cy="2332856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17" y="1635589"/>
            <a:ext cx="3359995" cy="233404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612" y="4389169"/>
            <a:ext cx="2674866" cy="203243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231" y="1473674"/>
            <a:ext cx="2657872" cy="265787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20623"/>
            <a:ext cx="2412187" cy="241218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414093"/>
            <a:ext cx="3244205" cy="194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8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434530"/>
              </p:ext>
            </p:extLst>
          </p:nvPr>
        </p:nvGraphicFramePr>
        <p:xfrm>
          <a:off x="457200" y="1412776"/>
          <a:ext cx="8363272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47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Famous corporation</a:t>
            </a:r>
            <a:endParaRPr lang="zh-TW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45" y="1899286"/>
            <a:ext cx="2068956" cy="256490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464190"/>
            <a:ext cx="2127815" cy="213970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52" y="4706042"/>
            <a:ext cx="2987824" cy="161762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232" y="1899286"/>
            <a:ext cx="3210889" cy="240816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107" y="4904605"/>
            <a:ext cx="2574032" cy="991405"/>
          </a:xfrm>
          <a:prstGeom prst="rect">
            <a:avLst/>
          </a:prstGeom>
        </p:spPr>
      </p:pic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2905657" cy="1064923"/>
          </a:xfrm>
        </p:spPr>
      </p:pic>
    </p:spTree>
    <p:extLst>
      <p:ext uri="{BB962C8B-B14F-4D97-AF65-F5344CB8AC3E}">
        <p14:creationId xmlns:p14="http://schemas.microsoft.com/office/powerpoint/2010/main" val="360629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9" y="1425985"/>
            <a:ext cx="8012062" cy="4006031"/>
          </a:xfrm>
        </p:spPr>
      </p:pic>
    </p:spTree>
    <p:extLst>
      <p:ext uri="{BB962C8B-B14F-4D97-AF65-F5344CB8AC3E}">
        <p14:creationId xmlns:p14="http://schemas.microsoft.com/office/powerpoint/2010/main" val="102004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– ROLEX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 smtClean="0"/>
              <a:t>Since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1905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Founders</a:t>
            </a:r>
            <a:r>
              <a:rPr lang="zh-TW" altLang="en-US" sz="2800" dirty="0" smtClean="0"/>
              <a:t>：</a:t>
            </a:r>
            <a:endParaRPr lang="en-US" altLang="zh-TW" sz="2800" dirty="0"/>
          </a:p>
          <a:p>
            <a:pPr marL="0" indent="0">
              <a:buNone/>
            </a:pPr>
            <a:r>
              <a:rPr lang="zh-TW" altLang="en-US" sz="2800" dirty="0" smtClean="0"/>
              <a:t>    </a:t>
            </a:r>
            <a:r>
              <a:rPr lang="en-US" altLang="zh-TW" sz="2800" dirty="0" smtClean="0"/>
              <a:t>Alfred </a:t>
            </a:r>
            <a:r>
              <a:rPr lang="en-US" altLang="zh-TW" sz="2800" dirty="0"/>
              <a:t>Davis and Hans </a:t>
            </a:r>
            <a:r>
              <a:rPr lang="en-US" altLang="zh-TW" sz="2800" dirty="0" err="1" smtClean="0"/>
              <a:t>Wilsdorf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en-US" altLang="zh-TW" sz="2800" dirty="0"/>
              <a:t>Headquarters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Geneva</a:t>
            </a:r>
            <a:r>
              <a:rPr lang="en-US" altLang="zh-TW" sz="2800" dirty="0"/>
              <a:t>, </a:t>
            </a:r>
            <a:r>
              <a:rPr lang="en-US" altLang="zh-TW" sz="2800" dirty="0" smtClean="0"/>
              <a:t>Switzerland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Major Products</a:t>
            </a:r>
            <a:r>
              <a:rPr lang="zh-TW" altLang="en-US" sz="2800" dirty="0" smtClean="0"/>
              <a:t>：</a:t>
            </a:r>
            <a:r>
              <a:rPr lang="en-US" altLang="zh-TW" sz="2800" dirty="0" smtClean="0"/>
              <a:t>watches</a:t>
            </a:r>
          </a:p>
          <a:p>
            <a:endParaRPr lang="en-US" altLang="zh-TW" sz="2800" dirty="0"/>
          </a:p>
          <a:p>
            <a:r>
              <a:rPr lang="en-US" altLang="zh-TW" sz="2800" dirty="0"/>
              <a:t>Number of employees</a:t>
            </a:r>
            <a:r>
              <a:rPr lang="zh-TW" altLang="en-US" sz="2800" dirty="0"/>
              <a:t>：</a:t>
            </a:r>
            <a:r>
              <a:rPr lang="en-US" altLang="zh-TW" sz="2800" dirty="0"/>
              <a:t>2,800</a:t>
            </a:r>
          </a:p>
          <a:p>
            <a:endParaRPr lang="en-US" altLang="zh-TW" sz="2800" dirty="0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431197"/>
            <a:ext cx="3128799" cy="232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company – ROLEX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497" y="3068961"/>
            <a:ext cx="3442532" cy="172126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3751"/>
            <a:ext cx="4604824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4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company – ROLEX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46" y="1700808"/>
            <a:ext cx="3312368" cy="1656184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6" y="1772816"/>
            <a:ext cx="3849830" cy="444563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74508"/>
            <a:ext cx="2841043" cy="260428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15606" y="6236288"/>
            <a:ext cx="385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ROLEX </a:t>
            </a:r>
            <a:r>
              <a:rPr lang="en-US" altLang="zh-TW" sz="2400" dirty="0"/>
              <a:t>DEEPSEA CHALLENGE</a:t>
            </a:r>
            <a:endParaRPr lang="zh-TW" altLang="en-US" sz="24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5668485" y="347823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 Mariana Trench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932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company – ROLEX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3608411" cy="468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41148"/>
            <a:ext cx="34281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4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20714"/>
            <a:ext cx="8064896" cy="4814744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0" b="99667" l="0" r="100000">
                        <a14:foregroundMark x1="35333" y1="52333" x2="35333" y2="52333"/>
                        <a14:foregroundMark x1="42667" y1="51333" x2="42667" y2="51333"/>
                        <a14:foregroundMark x1="48667" y1="51667" x2="48667" y2="51667"/>
                        <a14:foregroundMark x1="28333" y1="54333" x2="28333" y2="54333"/>
                        <a14:foregroundMark x1="16667" y1="46667" x2="16667" y2="46667"/>
                        <a14:foregroundMark x1="25333" y1="41000" x2="25333" y2="41000"/>
                        <a14:foregroundMark x1="31333" y1="34667" x2="31333" y2="34667"/>
                        <a14:foregroundMark x1="32333" y1="45667" x2="32333" y2="45667"/>
                        <a14:foregroundMark x1="30000" y1="65000" x2="30000" y2="65000"/>
                        <a14:foregroundMark x1="39333" y1="63333" x2="39333" y2="63333"/>
                        <a14:foregroundMark x1="33333" y1="59333" x2="33333" y2="59333"/>
                        <a14:foregroundMark x1="19000" y1="65667" x2="19000" y2="65667"/>
                        <a14:foregroundMark x1="65667" y1="52000" x2="65667" y2="52000"/>
                        <a14:foregroundMark x1="61000" y1="61000" x2="61000" y2="61000"/>
                        <a14:foregroundMark x1="90333" y1="60000" x2="90333" y2="60000"/>
                        <a14:foregroundMark x1="91333" y1="49333" x2="91333" y2="49333"/>
                        <a14:foregroundMark x1="64333" y1="65667" x2="64333" y2="65667"/>
                        <a14:foregroundMark x1="64000" y1="61000" x2="64000" y2="61000"/>
                        <a14:foregroundMark x1="55000" y1="61667" x2="55000" y2="6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070">
            <a:off x="9238455" y="-4134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6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899 0.11273 C -0.29045 0.11574 -0.30017 0.12315 -0.31146 0.12593 C -0.32326 0.12894 -0.33593 0.12871 -0.34774 0.1294 C -0.35052 0.12986 -0.36319 0.13171 -0.36649 0.13264 C -0.37031 0.13357 -0.37777 0.13611 -0.37777 0.13611 C -0.42847 0.13496 -0.47482 0.13357 -0.52396 0.12431 C -0.53281 0.12477 -0.54149 0.12408 -0.55017 0.12593 C -0.55052 0.12593 -0.57118 0.14722 -0.57152 0.14769 C -0.59375 0.16945 -0.61649 0.19236 -0.63767 0.21597 C -0.6408 0.21945 -0.64375 0.22361 -0.64652 0.22778 C -0.65 0.23264 -0.6526 0.23843 -0.65642 0.24259 C -0.6835 0.27269 -0.71493 0.29491 -0.74392 0.32107 C -0.75486 0.33102 -0.771 0.33889 -0.78142 0.35093 C -0.78472 0.35486 -0.7868 0.36065 -0.79027 0.36435 C -0.80104 0.37593 -0.80833 0.37083 -0.81771 0.38935 C -0.82465 0.40301 -0.82014 0.39722 -0.83142 0.40602 C -0.83871 0.41806 -0.8467 0.43079 -0.85781 0.43611 C -0.86475 0.44537 -0.87968 0.46134 -0.88646 0.46597 C -0.88923 0.46783 -0.89739 0.47315 -0.90017 0.47593 C -0.9118 0.4875 -0.92291 0.49884 -0.93524 0.50926 C -0.94027 0.51829 -0.94548 0.51945 -0.95277 0.52431 C -0.96093 0.52986 -0.96909 0.53727 -0.97777 0.54097 C -0.98107 0.54421 -0.98333 0.54607 -0.98767 0.54607 " pathEditMode="relative" ptsTypes="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PPT </a:t>
            </a:r>
            <a:r>
              <a:rPr lang="en-US" altLang="zh-TW" dirty="0" smtClean="0">
                <a:sym typeface="Wingdings" panose="05000000000000000000" pitchFamily="2" charset="2"/>
              </a:rPr>
              <a:t> </a:t>
            </a:r>
            <a:r>
              <a:rPr lang="en-US" altLang="zh-TW" dirty="0" err="1" smtClean="0">
                <a:sym typeface="Wingdings" panose="05000000000000000000" pitchFamily="2" charset="2"/>
              </a:rPr>
              <a:t>Supeir</a:t>
            </a:r>
            <a:r>
              <a:rPr lang="en-US" altLang="zh-TW" dirty="0" smtClean="0">
                <a:sym typeface="Wingdings" panose="05000000000000000000" pitchFamily="2" charset="2"/>
              </a:rPr>
              <a:t> &amp; Maggie</a:t>
            </a:r>
          </a:p>
          <a:p>
            <a:endParaRPr lang="en-US" altLang="zh-TW" dirty="0" smtClean="0">
              <a:sym typeface="Wingdings" panose="05000000000000000000" pitchFamily="2" charset="2"/>
            </a:endParaRPr>
          </a:p>
          <a:p>
            <a:r>
              <a:rPr lang="en-US" altLang="zh-TW" dirty="0" smtClean="0">
                <a:sym typeface="Wingdings" panose="05000000000000000000" pitchFamily="2" charset="2"/>
              </a:rPr>
              <a:t>Handout  Stephanie</a:t>
            </a:r>
          </a:p>
          <a:p>
            <a:endParaRPr lang="en-US" altLang="zh-TW" dirty="0" smtClean="0">
              <a:sym typeface="Wingdings" panose="05000000000000000000" pitchFamily="2" charset="2"/>
            </a:endParaRPr>
          </a:p>
          <a:p>
            <a:r>
              <a:rPr lang="en-US" altLang="zh-TW" dirty="0" smtClean="0">
                <a:sym typeface="Wingdings" panose="05000000000000000000" pitchFamily="2" charset="2"/>
              </a:rPr>
              <a:t>Talk script  Sara &amp; Sharon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331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Wikipedia – Switzerland</a:t>
            </a:r>
          </a:p>
          <a:p>
            <a:pPr marL="0" indent="0">
              <a:buNone/>
            </a:pPr>
            <a:r>
              <a:rPr lang="en-US" altLang="zh-TW" sz="2400" dirty="0" smtClean="0">
                <a:hlinkClick r:id="rId2"/>
              </a:rPr>
              <a:t>https://en.wikipedia.org/wiki/Switzerland</a:t>
            </a:r>
            <a:endParaRPr lang="en-US" altLang="zh-TW" sz="2400" dirty="0" smtClean="0"/>
          </a:p>
          <a:p>
            <a:r>
              <a:rPr lang="en-US" altLang="zh-TW" dirty="0" smtClean="0"/>
              <a:t>Wikipedia – Roger Federer</a:t>
            </a:r>
          </a:p>
          <a:p>
            <a:pPr marL="0" indent="0">
              <a:buNone/>
            </a:pPr>
            <a:r>
              <a:rPr lang="en-US" altLang="zh-TW" sz="2400" dirty="0" smtClean="0">
                <a:hlinkClick r:id="rId3"/>
              </a:rPr>
              <a:t>https://en.wikipedia.org/wiki/Roger_Federer</a:t>
            </a:r>
            <a:endParaRPr lang="en-US" altLang="zh-TW" sz="2400" dirty="0" smtClean="0"/>
          </a:p>
          <a:p>
            <a:r>
              <a:rPr lang="en-US" altLang="zh-TW" dirty="0" smtClean="0"/>
              <a:t>Rolex</a:t>
            </a:r>
          </a:p>
          <a:p>
            <a:pPr marL="0" indent="0">
              <a:buNone/>
            </a:pPr>
            <a:r>
              <a:rPr lang="en-US" altLang="zh-TW" sz="2400" dirty="0" smtClean="0">
                <a:hlinkClick r:id="rId4"/>
              </a:rPr>
              <a:t>http://www.rolex.com/watches/datejust/m116233-0149.html</a:t>
            </a:r>
            <a:endParaRPr lang="en-US" altLang="zh-TW" sz="2400" dirty="0" smtClean="0"/>
          </a:p>
          <a:p>
            <a:pPr marL="0" indent="0">
              <a:buNone/>
            </a:pP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445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89000" l="10000" r="91750">
                        <a14:foregroundMark x1="31250" y1="35333" x2="31250" y2="35333"/>
                        <a14:foregroundMark x1="49500" y1="31667" x2="49500" y2="31667"/>
                        <a14:foregroundMark x1="71000" y1="27333" x2="71000" y2="27333"/>
                        <a14:foregroundMark x1="25500" y1="74000" x2="25500" y2="74000"/>
                        <a14:foregroundMark x1="48750" y1="59667" x2="48750" y2="59667"/>
                        <a14:foregroundMark x1="61000" y1="56667" x2="61000" y2="56667"/>
                        <a14:foregroundMark x1="78000" y1="48000" x2="78000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54" y="1224940"/>
            <a:ext cx="5877492" cy="440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4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952" y="1600200"/>
            <a:ext cx="490409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630724" y="404664"/>
            <a:ext cx="1882552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6600" b="1" dirty="0">
                <a:latin typeface="Gungsuh" pitchFamily="18" charset="-127"/>
                <a:ea typeface="Gungsuh" pitchFamily="18" charset="-127"/>
              </a:rPr>
              <a:t>Q&amp;A</a:t>
            </a:r>
            <a:endParaRPr lang="zh-TW" altLang="en-US" sz="6600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097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9755</TotalTime>
  <Words>197</Words>
  <Application>Microsoft Office PowerPoint</Application>
  <PresentationFormat>如螢幕大小 (4:3)</PresentationFormat>
  <Paragraphs>99</Paragraphs>
  <Slides>30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Office 佈景主題</vt:lpstr>
      <vt:lpstr>PowerPoint 簡報</vt:lpstr>
      <vt:lpstr>Contents</vt:lpstr>
      <vt:lpstr>Overview of  Switzerland</vt:lpstr>
      <vt:lpstr>Geography</vt:lpstr>
      <vt:lpstr>Capital - Bern</vt:lpstr>
      <vt:lpstr>Weather</vt:lpstr>
      <vt:lpstr>Population</vt:lpstr>
      <vt:lpstr>Official language</vt:lpstr>
      <vt:lpstr>Religion</vt:lpstr>
      <vt:lpstr>Currency</vt:lpstr>
      <vt:lpstr>Politics</vt:lpstr>
      <vt:lpstr>Festival</vt:lpstr>
      <vt:lpstr>Festival</vt:lpstr>
      <vt:lpstr>Celebrity</vt:lpstr>
      <vt:lpstr>Famous story</vt:lpstr>
      <vt:lpstr>Food and Drinks</vt:lpstr>
      <vt:lpstr>Economy</vt:lpstr>
      <vt:lpstr>Organization</vt:lpstr>
      <vt:lpstr>Industry</vt:lpstr>
      <vt:lpstr>Famous corporation</vt:lpstr>
      <vt:lpstr>PowerPoint 簡報</vt:lpstr>
      <vt:lpstr>Representative company – ROLEX</vt:lpstr>
      <vt:lpstr>Representative company – ROLEX</vt:lpstr>
      <vt:lpstr>Representative company – ROLEX</vt:lpstr>
      <vt:lpstr>Representative company – ROLEX</vt:lpstr>
      <vt:lpstr>Conclusion</vt:lpstr>
      <vt:lpstr>Assignments</vt:lpstr>
      <vt:lpstr>References</vt:lpstr>
      <vt:lpstr>PowerPoint 簡報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art</dc:creator>
  <cp:lastModifiedBy>許博茜</cp:lastModifiedBy>
  <cp:revision>117</cp:revision>
  <dcterms:created xsi:type="dcterms:W3CDTF">2016-05-10T03:02:07Z</dcterms:created>
  <dcterms:modified xsi:type="dcterms:W3CDTF">2016-05-26T02:50:18Z</dcterms:modified>
</cp:coreProperties>
</file>