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63" r:id="rId10"/>
    <p:sldId id="266" r:id="rId11"/>
    <p:sldId id="264" r:id="rId12"/>
    <p:sldId id="265" r:id="rId13"/>
    <p:sldId id="279" r:id="rId14"/>
    <p:sldId id="278" r:id="rId15"/>
    <p:sldId id="280" r:id="rId16"/>
    <p:sldId id="282" r:id="rId17"/>
    <p:sldId id="267" r:id="rId18"/>
    <p:sldId id="268" r:id="rId19"/>
    <p:sldId id="269" r:id="rId20"/>
    <p:sldId id="271" r:id="rId21"/>
    <p:sldId id="272" r:id="rId22"/>
    <p:sldId id="281" r:id="rId23"/>
    <p:sldId id="273" r:id="rId24"/>
    <p:sldId id="274" r:id="rId25"/>
    <p:sldId id="289" r:id="rId26"/>
    <p:sldId id="275" r:id="rId27"/>
    <p:sldId id="277" r:id="rId28"/>
    <p:sldId id="287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>
        <p:scale>
          <a:sx n="38" d="100"/>
          <a:sy n="38" d="100"/>
        </p:scale>
        <p:origin x="-1884" y="-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09DA4-62CA-490B-A2B2-27C01FDB1778}" type="datetimeFigureOut">
              <a:rPr lang="en-MY" smtClean="0"/>
              <a:t>1/6/2016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9016B-0343-47EB-B79F-4476BD7304D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0534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7922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1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36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4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4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8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8092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4824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0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1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36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B830669-21B9-4EF1-9635-E8EAD633E9E9}" type="datetimeFigureOut">
              <a:rPr lang="en-US" smtClean="0"/>
              <a:t>6/1/2016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D90135-EC8C-4D23-B8C5-C8E02ADFD7D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39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youtube.com/watch?v=T38uknAaxuk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GU_rXzCAwQ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Roti_canai" TargetMode="External"/><Relationship Id="rId3" Type="http://schemas.openxmlformats.org/officeDocument/2006/relationships/hyperlink" Target="https://en.wikipedia.org/wiki/Prime_Minister_of_Malaysia" TargetMode="External"/><Relationship Id="rId7" Type="http://schemas.openxmlformats.org/officeDocument/2006/relationships/hyperlink" Target="https://en.wikipedia.org/wiki/Satay" TargetMode="External"/><Relationship Id="rId2" Type="http://schemas.openxmlformats.org/officeDocument/2006/relationships/hyperlink" Target="https://en.wikipedia.org/wiki/Malaysi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aksa" TargetMode="External"/><Relationship Id="rId11" Type="http://schemas.openxmlformats.org/officeDocument/2006/relationships/hyperlink" Target="http://www.penang.ws/penang-attractions/kek-lok-si.htm" TargetMode="External"/><Relationship Id="rId5" Type="http://schemas.openxmlformats.org/officeDocument/2006/relationships/hyperlink" Target="https://en.wikipedia.org/wiki/Nasi_lemak" TargetMode="External"/><Relationship Id="rId10" Type="http://schemas.openxmlformats.org/officeDocument/2006/relationships/hyperlink" Target="http://www.malacca.ws/attractions/christ-church-malacca.htm" TargetMode="External"/><Relationship Id="rId4" Type="http://schemas.openxmlformats.org/officeDocument/2006/relationships/hyperlink" Target="http://www.sciencekids.co.nz/sciencefacts/countries/malaysia.html" TargetMode="External"/><Relationship Id="rId9" Type="http://schemas.openxmlformats.org/officeDocument/2006/relationships/hyperlink" Target="http://www.malacca.ws/jonker-street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9540" y="1101140"/>
            <a:ext cx="3793678" cy="33496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000" dirty="0" smtClean="0">
                <a:latin typeface="Andalus" pitchFamily="18" charset="-78"/>
                <a:cs typeface="Andalus" pitchFamily="18" charset="-78"/>
              </a:rPr>
              <a:t>Malaysia, Truly Asia</a:t>
            </a:r>
            <a:endParaRPr lang="en-US" sz="7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5352" y="4945377"/>
            <a:ext cx="4786647" cy="1037760"/>
          </a:xfrm>
        </p:spPr>
        <p:txBody>
          <a:bodyPr>
            <a:noAutofit/>
          </a:bodyPr>
          <a:lstStyle/>
          <a:p>
            <a:pPr algn="r"/>
            <a:r>
              <a:rPr lang="en-US" sz="2300" dirty="0" smtClean="0">
                <a:latin typeface="Andalus" pitchFamily="18" charset="-78"/>
                <a:cs typeface="Andalus" pitchFamily="18" charset="-78"/>
              </a:rPr>
              <a:t>Yee Fun [28] Eddie [29] Stanley [30] Kevin [31] Cynthia [32]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6" r="19455" b="-2735"/>
          <a:stretch/>
        </p:blipFill>
        <p:spPr>
          <a:xfrm>
            <a:off x="1287887" y="473095"/>
            <a:ext cx="4687910" cy="6232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6388" y="4257329"/>
            <a:ext cx="25649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May 26</a:t>
            </a:r>
            <a:r>
              <a:rPr lang="en-US" sz="2200" baseline="300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th</a:t>
            </a:r>
            <a:r>
              <a:rPr lang="en-U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2016</a:t>
            </a:r>
            <a:endParaRPr lang="en-US" sz="22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048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9" y="491072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7600" dirty="0" smtClean="0"/>
              <a:t>Outline</a:t>
            </a:r>
            <a:endParaRPr lang="en-US" sz="7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515673"/>
            <a:ext cx="8770571" cy="40911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I"/>
            </a:pP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Country Overview</a:t>
            </a:r>
          </a:p>
          <a:p>
            <a:pPr>
              <a:buFont typeface="Wingdings" panose="05000000000000000000" pitchFamily="2" charset="2"/>
              <a:buChar char="I"/>
            </a:pPr>
            <a:r>
              <a:rPr lang="en-US" sz="3350" dirty="0">
                <a:latin typeface="+mj-lt"/>
                <a:sym typeface="Wingdings" panose="05000000000000000000" pitchFamily="2" charset="2"/>
              </a:rPr>
              <a:t>B</a:t>
            </a: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iodiversity</a:t>
            </a:r>
          </a:p>
          <a:p>
            <a:pPr>
              <a:buFont typeface="Wingdings" panose="05000000000000000000" pitchFamily="2" charset="2"/>
              <a:buChar char="I"/>
            </a:pP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Economy &amp; Industry</a:t>
            </a:r>
          </a:p>
          <a:p>
            <a:pPr>
              <a:buFont typeface="Wingdings" panose="05000000000000000000" pitchFamily="2" charset="2"/>
              <a:buChar char="I"/>
            </a:pP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Infrastructure</a:t>
            </a:r>
          </a:p>
          <a:p>
            <a:pPr>
              <a:buFont typeface="Wingdings" panose="05000000000000000000" pitchFamily="2" charset="2"/>
              <a:buChar char="I"/>
            </a:pP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Representative Company</a:t>
            </a:r>
          </a:p>
          <a:p>
            <a:pPr>
              <a:buFont typeface="Wingdings" panose="05000000000000000000" pitchFamily="2" charset="2"/>
              <a:buChar char="I"/>
            </a:pPr>
            <a:r>
              <a:rPr lang="en-US" sz="3350" dirty="0" smtClean="0">
                <a:latin typeface="+mj-lt"/>
                <a:sym typeface="Wingdings" panose="05000000000000000000" pitchFamily="2" charset="2"/>
              </a:rPr>
              <a:t>Conclusions</a:t>
            </a:r>
          </a:p>
          <a:p>
            <a:pPr>
              <a:buFont typeface="Wingdings" panose="05000000000000000000" pitchFamily="2" charset="2"/>
              <a:buChar char="I"/>
            </a:pPr>
            <a:endParaRPr lang="en-US" sz="33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882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200" dirty="0" smtClean="0"/>
              <a:t/>
            </a:r>
            <a:br>
              <a:rPr lang="en-US" sz="5200" dirty="0" smtClean="0"/>
            </a:br>
            <a:r>
              <a:rPr lang="en-US" sz="5200" dirty="0" smtClean="0">
                <a:solidFill>
                  <a:schemeClr val="bg1">
                    <a:lumMod val="50000"/>
                  </a:schemeClr>
                </a:solidFill>
              </a:rPr>
              <a:t>Country Overview</a:t>
            </a:r>
            <a:endParaRPr lang="en-US" sz="5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78806" y="2438399"/>
            <a:ext cx="4415413" cy="36576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Weather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Official language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Capital city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Population 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Religion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bg1">
                  <a:lumMod val="50000"/>
                </a:schemeClr>
              </a:solidFill>
              <a:latin typeface="+mj-lt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614" y="2438399"/>
            <a:ext cx="4610052" cy="365760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Currency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Government &amp; Politics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Fun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facts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altLang="zh-TW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Foods </a:t>
            </a:r>
            <a:r>
              <a:rPr lang="en-US" altLang="zh-TW" sz="2800" dirty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&amp; Tourism</a:t>
            </a:r>
          </a:p>
          <a:p>
            <a:pPr>
              <a:buFont typeface="Wingdings" panose="05000000000000000000" pitchFamily="2" charset="2"/>
              <a:buChar char="Z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Country subdivisions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099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11390" y="309094"/>
            <a:ext cx="755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1" b="10265"/>
          <a:stretch/>
        </p:blipFill>
        <p:spPr>
          <a:xfrm>
            <a:off x="-155200" y="2189408"/>
            <a:ext cx="12354497" cy="37670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6834" y="772732"/>
            <a:ext cx="75856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smtClean="0">
                <a:solidFill>
                  <a:srgbClr val="002060"/>
                </a:solidFill>
                <a:latin typeface="+mj-lt"/>
              </a:rPr>
              <a:t>Weather</a:t>
            </a:r>
            <a:endParaRPr lang="en-US" sz="70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340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Official Language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722" y="2404216"/>
            <a:ext cx="9819119" cy="3651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 O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fficial language: Malaysian.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Second language: English.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Common Chinese languages: Cantonese, Mandarin, etc.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Malaysian Indians speak Tamil. 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158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165206" y="74355"/>
            <a:ext cx="4026794" cy="1687924"/>
          </a:xfrm>
        </p:spPr>
        <p:txBody>
          <a:bodyPr/>
          <a:lstStyle/>
          <a:p>
            <a:pPr algn="ctr"/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Kuala Lumpur</a:t>
            </a:r>
            <a:endParaRPr lang="en-US" sz="4500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6" r="9156"/>
          <a:stretch>
            <a:fillRect/>
          </a:stretch>
        </p:blipFill>
        <p:spPr>
          <a:xfrm>
            <a:off x="0" y="0"/>
            <a:ext cx="8036417" cy="6858000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8087933" y="2163650"/>
            <a:ext cx="4155583" cy="4314421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O"/>
            </a:pP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T</a:t>
            </a: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he </a:t>
            </a: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seat of the </a:t>
            </a: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Parliament of Malaysia.</a:t>
            </a:r>
          </a:p>
          <a:p>
            <a:pPr marL="285750" indent="-285750">
              <a:buFont typeface="Wingdings" panose="05000000000000000000" pitchFamily="2" charset="2"/>
              <a:buChar char="O"/>
            </a:pP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The official residence of </a:t>
            </a: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the Malaysian King.</a:t>
            </a:r>
          </a:p>
          <a:p>
            <a:pPr marL="285750" indent="-285750">
              <a:buFont typeface="Wingdings" panose="05000000000000000000" pitchFamily="2" charset="2"/>
              <a:buChar char="O"/>
            </a:pP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T</a:t>
            </a: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he Petronas Twin Towers.</a:t>
            </a:r>
          </a:p>
          <a:p>
            <a:pPr marL="285750" indent="-285750">
              <a:buFont typeface="Wingdings" panose="05000000000000000000" pitchFamily="2" charset="2"/>
              <a:buChar char="O"/>
            </a:pP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One </a:t>
            </a:r>
            <a:r>
              <a:rPr lang="en-US" sz="2100" dirty="0">
                <a:solidFill>
                  <a:schemeClr val="accent4">
                    <a:lumMod val="75000"/>
                  </a:schemeClr>
                </a:solidFill>
              </a:rPr>
              <a:t>of </a:t>
            </a:r>
            <a:r>
              <a:rPr lang="en-US" sz="2100" dirty="0" smtClean="0">
                <a:solidFill>
                  <a:schemeClr val="accent4">
                    <a:lumMod val="75000"/>
                  </a:schemeClr>
                </a:solidFill>
              </a:rPr>
              <a:t>the New 7</a:t>
            </a:r>
            <a:r>
              <a:rPr lang="zh-TW" altLang="en-US" sz="21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altLang="zh-TW" sz="2100" dirty="0" smtClean="0">
                <a:solidFill>
                  <a:schemeClr val="accent4">
                    <a:lumMod val="75000"/>
                  </a:schemeClr>
                </a:solidFill>
              </a:rPr>
              <a:t>Wonder Cities. </a:t>
            </a:r>
            <a:endParaRPr lang="en-US" sz="21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58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33700" y="251423"/>
            <a:ext cx="8770571" cy="1560716"/>
          </a:xfrm>
        </p:spPr>
        <p:txBody>
          <a:bodyPr>
            <a:noAutofit/>
          </a:bodyPr>
          <a:lstStyle/>
          <a:p>
            <a:r>
              <a:rPr lang="en-US" sz="5550" dirty="0" smtClean="0"/>
              <a:t/>
            </a:r>
            <a:br>
              <a:rPr lang="en-US" sz="5550" dirty="0" smtClean="0"/>
            </a:br>
            <a:r>
              <a:rPr lang="en-US" sz="6000" dirty="0" smtClean="0"/>
              <a:t>Population </a:t>
            </a:r>
            <a:endParaRPr lang="en-US" sz="6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81230" y="2361126"/>
            <a:ext cx="8770571" cy="36515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ì"/>
            </a:pPr>
            <a:r>
              <a:rPr lang="en-US" sz="3000" b="1" dirty="0" smtClean="0">
                <a:latin typeface="+mj-lt"/>
              </a:rPr>
              <a:t>2016 estimation: 31,029,000</a:t>
            </a:r>
          </a:p>
          <a:p>
            <a:pPr>
              <a:buFont typeface="Wingdings" panose="05000000000000000000" pitchFamily="2" charset="2"/>
              <a:buChar char="ì"/>
            </a:pPr>
            <a:r>
              <a:rPr lang="en-US" sz="3000" b="1" dirty="0" smtClean="0">
                <a:latin typeface="+mj-lt"/>
              </a:rPr>
              <a:t>44</a:t>
            </a:r>
            <a:r>
              <a:rPr lang="en-US" sz="3000" b="1" baseline="30000" dirty="0" smtClean="0">
                <a:latin typeface="+mj-lt"/>
              </a:rPr>
              <a:t>th</a:t>
            </a:r>
            <a:r>
              <a:rPr lang="en-US" sz="3000" b="1" dirty="0" smtClean="0">
                <a:latin typeface="+mj-lt"/>
              </a:rPr>
              <a:t> most populous country</a:t>
            </a:r>
            <a:endParaRPr lang="en-US" sz="3000" b="1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009" y="2588654"/>
            <a:ext cx="4377322" cy="4187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7" y="3807100"/>
            <a:ext cx="6928833" cy="281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5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416511" y="-68368"/>
            <a:ext cx="8770937" cy="15605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6700" dirty="0"/>
              <a:t>Religion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06" y="1498424"/>
            <a:ext cx="6863476" cy="52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8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69" y="1340763"/>
            <a:ext cx="10387987" cy="54013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5699" y="94236"/>
            <a:ext cx="5696461" cy="2872197"/>
          </a:xfrm>
        </p:spPr>
        <p:txBody>
          <a:bodyPr>
            <a:normAutofit/>
          </a:bodyPr>
          <a:lstStyle/>
          <a:p>
            <a:r>
              <a:rPr lang="en-US" sz="7000" dirty="0" smtClean="0">
                <a:solidFill>
                  <a:srgbClr val="C00000"/>
                </a:solidFill>
                <a:latin typeface="+mj-lt"/>
              </a:rPr>
              <a:t>Currency</a:t>
            </a:r>
            <a:endParaRPr lang="en-US" sz="7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353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11652" y="0"/>
            <a:ext cx="8770571" cy="1560716"/>
          </a:xfrm>
        </p:spPr>
        <p:txBody>
          <a:bodyPr>
            <a:noAutofit/>
          </a:bodyPr>
          <a:lstStyle/>
          <a:p>
            <a:r>
              <a:rPr lang="en-US" sz="7000" dirty="0" smtClean="0"/>
              <a:t/>
            </a:r>
            <a:br>
              <a:rPr lang="en-US" sz="7000" dirty="0" smtClean="0"/>
            </a:br>
            <a:r>
              <a:rPr lang="en-US" sz="7000" dirty="0" smtClean="0"/>
              <a:t>Prime Minister</a:t>
            </a:r>
            <a:endParaRPr lang="en-US" sz="7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9" r="5117"/>
          <a:stretch/>
        </p:blipFill>
        <p:spPr>
          <a:xfrm>
            <a:off x="1555330" y="2290668"/>
            <a:ext cx="6110243" cy="4238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4284" y="3901995"/>
            <a:ext cx="4956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000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Najib</a:t>
            </a:r>
            <a:r>
              <a:rPr lang="en-US" sz="30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000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Razak</a:t>
            </a:r>
            <a:r>
              <a:rPr lang="en-US" sz="30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, appointed on April 3</a:t>
            </a:r>
            <a:r>
              <a:rPr lang="en-US" sz="30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30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2009.</a:t>
            </a:r>
          </a:p>
        </p:txBody>
      </p:sp>
    </p:spTree>
    <p:extLst>
      <p:ext uri="{BB962C8B-B14F-4D97-AF65-F5344CB8AC3E}">
        <p14:creationId xmlns:p14="http://schemas.microsoft.com/office/powerpoint/2010/main" val="201913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13166" y="414517"/>
            <a:ext cx="8770571" cy="1560716"/>
          </a:xfrm>
        </p:spPr>
        <p:txBody>
          <a:bodyPr>
            <a:noAutofit/>
          </a:bodyPr>
          <a:lstStyle/>
          <a:p>
            <a:pPr algn="ctr"/>
            <a:r>
              <a:rPr lang="en-US" sz="5500" dirty="0" smtClean="0"/>
              <a:t/>
            </a:r>
            <a:br>
              <a:rPr lang="en-US" sz="5500" dirty="0" smtClean="0"/>
            </a:br>
            <a:r>
              <a:rPr lang="en-US" sz="5500" dirty="0" smtClean="0"/>
              <a:t>Government &amp;</a:t>
            </a:r>
            <a:r>
              <a:rPr lang="zh-TW" altLang="en-US" sz="5500" dirty="0" smtClean="0"/>
              <a:t> </a:t>
            </a:r>
            <a:r>
              <a:rPr lang="en-US" altLang="zh-TW" sz="5500" dirty="0" smtClean="0"/>
              <a:t>Politics</a:t>
            </a:r>
            <a:endParaRPr lang="en-US" sz="55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95063" y="2288065"/>
            <a:ext cx="8770571" cy="3651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F</a:t>
            </a:r>
            <a:r>
              <a:rPr lang="en-US" sz="2800" dirty="0" smtClean="0"/>
              <a:t>ederal constitutional elective monarchy. </a:t>
            </a:r>
          </a:p>
          <a:p>
            <a:pPr marL="0" indent="0">
              <a:buNone/>
            </a:pPr>
            <a:r>
              <a:rPr lang="en-US" sz="2800" dirty="0" smtClean="0"/>
              <a:t>Executive power is led by the Prime Minister.</a:t>
            </a:r>
          </a:p>
          <a:p>
            <a:pPr marL="0" indent="0">
              <a:buNone/>
            </a:pPr>
            <a:r>
              <a:rPr lang="en-US" sz="2800" dirty="0" smtClean="0"/>
              <a:t>The Prime Minister is both the head of cabinet and head of government.</a:t>
            </a:r>
          </a:p>
          <a:p>
            <a:pPr algn="r"/>
            <a:endParaRPr lang="en-MY" sz="2800" dirty="0"/>
          </a:p>
          <a:p>
            <a:pPr marL="0" indent="0">
              <a:buNone/>
            </a:pPr>
            <a:endParaRPr lang="en-US" sz="28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631012" cy="20424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449" y="4578439"/>
            <a:ext cx="4052552" cy="227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8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 Facts!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258454"/>
            <a:ext cx="8770571" cy="36515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&amp;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U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nited with North Borneo, Sarawak, and Singapore on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16 September 1963. I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n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1965, Singapore was expelled from the federation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Sarawak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Chamber, in the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</a:rPr>
              <a:t>Gunung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</a:rPr>
              <a:t>Mulu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 National Park, Malaysia.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" b="6707"/>
          <a:stretch/>
        </p:blipFill>
        <p:spPr>
          <a:xfrm>
            <a:off x="-1" y="4159876"/>
            <a:ext cx="6291448" cy="26981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 b="6365"/>
          <a:stretch/>
        </p:blipFill>
        <p:spPr>
          <a:xfrm>
            <a:off x="6304326" y="4159876"/>
            <a:ext cx="5895753" cy="269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9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789325"/>
            <a:ext cx="8770571" cy="1560716"/>
          </a:xfrm>
        </p:spPr>
        <p:txBody>
          <a:bodyPr>
            <a:noAutofit/>
          </a:bodyPr>
          <a:lstStyle/>
          <a:p>
            <a:r>
              <a:rPr lang="en-MY" sz="6000" dirty="0">
                <a:latin typeface="AR HERMANN" pitchFamily="2" charset="0"/>
              </a:rPr>
              <a:t>	</a:t>
            </a:r>
            <a:r>
              <a:rPr lang="en-MY" sz="6000" dirty="0" smtClean="0">
                <a:latin typeface="AR HERMANN" pitchFamily="2" charset="0"/>
              </a:rPr>
              <a:t>	</a:t>
            </a:r>
            <a:r>
              <a:rPr lang="en-MY" sz="7500" dirty="0" smtClean="0">
                <a:solidFill>
                  <a:srgbClr val="002060"/>
                </a:solidFill>
                <a:latin typeface="AR HERMANN" pitchFamily="2" charset="0"/>
              </a:rPr>
              <a:t>Foods</a:t>
            </a:r>
            <a:endParaRPr lang="en-MY" sz="7500" dirty="0">
              <a:solidFill>
                <a:srgbClr val="002060"/>
              </a:solidFill>
              <a:latin typeface="AR HERMANN" pitchFamily="2" charset="0"/>
            </a:endParaRPr>
          </a:p>
        </p:txBody>
      </p:sp>
      <p:pic>
        <p:nvPicPr>
          <p:cNvPr id="4" name="Picture 3" descr="http://3.bp.blogspot.com/-8QYlUjjGzfM/Tgijc5EckTI/AAAAAAAAA-w/lhS96441TqA/s1600/Nasi+lemak+Malaysian+Coconut+milk+ric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2230120"/>
            <a:ext cx="3139441" cy="2357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489960" y="3156198"/>
            <a:ext cx="27279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 dirty="0" err="1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Nasi</a:t>
            </a:r>
            <a:r>
              <a:rPr lang="en-MY" sz="3500" dirty="0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 </a:t>
            </a:r>
            <a:r>
              <a:rPr lang="en-MY" sz="3500" dirty="0" err="1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Lemak</a:t>
            </a:r>
            <a:endParaRPr lang="en-MY" sz="3500" dirty="0">
              <a:solidFill>
                <a:schemeClr val="bg2">
                  <a:lumMod val="50000"/>
                </a:schemeClr>
              </a:solidFill>
              <a:latin typeface="AR HERMANN" pitchFamily="2" charset="0"/>
            </a:endParaRPr>
          </a:p>
        </p:txBody>
      </p:sp>
      <p:pic>
        <p:nvPicPr>
          <p:cNvPr id="6" name="Picture 5" descr="http://dm286ui7960ke.cloudfront.net/wp-content/uploads/2014/12/laksa5.jpg?6ee7e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4682490"/>
            <a:ext cx="3139441" cy="20612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589020" y="5524500"/>
            <a:ext cx="1638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000" dirty="0" err="1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Laksa</a:t>
            </a:r>
            <a:endParaRPr lang="en-MY" sz="3000" dirty="0">
              <a:solidFill>
                <a:schemeClr val="bg2">
                  <a:lumMod val="50000"/>
                </a:schemeClr>
              </a:solidFill>
              <a:latin typeface="AR HERMANN" pitchFamily="2" charset="0"/>
            </a:endParaRPr>
          </a:p>
        </p:txBody>
      </p:sp>
      <p:pic>
        <p:nvPicPr>
          <p:cNvPr id="8" name="Picture 7" descr="http://www.pegipegi.com/travel/wp-content/uploads/2015/12/543defb8b57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770" y="2230120"/>
            <a:ext cx="3064510" cy="235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ttp://postmetro.net/wp-content/uploads/2015/07/mamak-fluffy-roti-canai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770" y="4682490"/>
            <a:ext cx="3064510" cy="20612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9494520" y="3192780"/>
            <a:ext cx="18821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 dirty="0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Satay</a:t>
            </a:r>
            <a:endParaRPr lang="en-MY" sz="3500" dirty="0">
              <a:solidFill>
                <a:schemeClr val="bg2">
                  <a:lumMod val="50000"/>
                </a:schemeClr>
              </a:solidFill>
              <a:latin typeface="AR HERMAN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70720" y="5524500"/>
            <a:ext cx="2545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Roti </a:t>
            </a:r>
            <a:r>
              <a:rPr lang="en-MY" sz="3200" dirty="0" err="1" smtClean="0">
                <a:solidFill>
                  <a:schemeClr val="bg2">
                    <a:lumMod val="50000"/>
                  </a:schemeClr>
                </a:solidFill>
                <a:latin typeface="AR HERMANN" pitchFamily="2" charset="0"/>
              </a:rPr>
              <a:t>Canai</a:t>
            </a:r>
            <a:endParaRPr lang="en-MY" sz="3200" dirty="0">
              <a:solidFill>
                <a:schemeClr val="bg2">
                  <a:lumMod val="50000"/>
                </a:schemeClr>
              </a:solidFill>
              <a:latin typeface="AR HERMAN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87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64406" y="5502284"/>
            <a:ext cx="100841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 dirty="0" smtClean="0">
                <a:hlinkClick r:id="rId2"/>
              </a:rPr>
              <a:t>https://www.youtube.com/watch?v=T38uknAaxuk</a:t>
            </a:r>
            <a:endParaRPr lang="en-MY" sz="3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348" y="324893"/>
            <a:ext cx="8375779" cy="494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34686" y="181960"/>
            <a:ext cx="8770937" cy="796836"/>
          </a:xfrm>
        </p:spPr>
        <p:txBody>
          <a:bodyPr>
            <a:noAutofit/>
          </a:bodyPr>
          <a:lstStyle/>
          <a:p>
            <a:pPr algn="ctr"/>
            <a:r>
              <a:rPr lang="en-MY" sz="6000" dirty="0" smtClean="0">
                <a:solidFill>
                  <a:schemeClr val="accent4">
                    <a:lumMod val="75000"/>
                  </a:schemeClr>
                </a:solidFill>
              </a:rPr>
              <a:t>Tourism</a:t>
            </a:r>
            <a:endParaRPr lang="en-MY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4" descr="https://i.ytimg.com/vi/4ciBFVk2LsY/maxresdefault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"/>
          <a:stretch/>
        </p:blipFill>
        <p:spPr bwMode="auto">
          <a:xfrm>
            <a:off x="132794" y="1290946"/>
            <a:ext cx="5147543" cy="31909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602311" y="2288413"/>
            <a:ext cx="58598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300" dirty="0" err="1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Jonker</a:t>
            </a:r>
            <a:r>
              <a:rPr lang="en-MY" sz="3300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Street – the centre street of </a:t>
            </a:r>
            <a:r>
              <a:rPr lang="en-MY" sz="3300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Chinatown, in Malacca</a:t>
            </a:r>
            <a:endParaRPr lang="en-US" sz="3300" dirty="0">
              <a:solidFill>
                <a:schemeClr val="accent4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7" name="Picture 6" descr="http://3.bp.blogspot.com/-hmOQWgUCXQw/T10I-X78xWI/AAAAAAAAAlI/ZpkDZu3Itn0/s1600/gereja+pink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651" y="3709115"/>
            <a:ext cx="5317185" cy="31488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334686" y="5791465"/>
            <a:ext cx="5233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3600" dirty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Christ </a:t>
            </a:r>
            <a:r>
              <a:rPr lang="en-MY" sz="3600" dirty="0" smtClean="0">
                <a:solidFill>
                  <a:schemeClr val="accent4">
                    <a:lumMod val="75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Church in Melaka</a:t>
            </a:r>
            <a:endParaRPr lang="en-US" sz="3600" dirty="0">
              <a:solidFill>
                <a:schemeClr val="accent4">
                  <a:lumMod val="75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745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yesnomads.com/wp-content/uploads/2015/02/Display-of-Lights-at-Kek-Lok-Si-Temple-Penang-Malaysi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24" y="78335"/>
            <a:ext cx="5216851" cy="2587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074" y="78335"/>
            <a:ext cx="3965883" cy="25814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3351" y="2743199"/>
            <a:ext cx="59114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 err="1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Kek</a:t>
            </a:r>
            <a:r>
              <a:rPr lang="en-US" sz="35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500" dirty="0" err="1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Lok</a:t>
            </a:r>
            <a:r>
              <a:rPr lang="en-US" sz="35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Si Temple in Penang</a:t>
            </a:r>
            <a:endParaRPr lang="en-US" sz="3500" dirty="0">
              <a:solidFill>
                <a:schemeClr val="accent4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Picture 4" descr="https://www.cuti.my/tour/gallery/underwater/snorkel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23" y="3374142"/>
            <a:ext cx="5216851" cy="276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malaysia.travel/~/media/Images/Tourism%20Malaysia/Assets/Places/States/terengganu/pulau-redang/gallery-xlarge-600x400/redang-09.ashx?mw=600&amp;mh=400&amp;hash=5BE507889A8E2D6E5853BBC3FE69BCEE5625325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073" y="3387021"/>
            <a:ext cx="4050508" cy="27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836415" y="6246253"/>
            <a:ext cx="3657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err="1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Redang</a:t>
            </a:r>
            <a:r>
              <a:rPr lang="en-US" sz="3500" dirty="0" smtClean="0">
                <a:solidFill>
                  <a:schemeClr val="accent4">
                    <a:lumMod val="50000"/>
                  </a:scheme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Island</a:t>
            </a:r>
            <a:endParaRPr lang="en-US" sz="3500" dirty="0">
              <a:solidFill>
                <a:schemeClr val="accent4">
                  <a:lumMod val="50000"/>
                </a:scheme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191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925548" y="-478593"/>
            <a:ext cx="8770937" cy="834120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 smtClean="0"/>
              <a:t/>
            </a:r>
            <a:br>
              <a:rPr lang="en-MY" dirty="0" smtClean="0"/>
            </a:br>
            <a:r>
              <a:rPr lang="en-MY" sz="6100" dirty="0" smtClean="0"/>
              <a:t>Country subdivision</a:t>
            </a:r>
            <a:endParaRPr lang="en-MY" sz="61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2" y="883150"/>
            <a:ext cx="12027810" cy="5756933"/>
          </a:xfrm>
        </p:spPr>
      </p:pic>
    </p:spTree>
    <p:extLst>
      <p:ext uri="{BB962C8B-B14F-4D97-AF65-F5344CB8AC3E}">
        <p14:creationId xmlns:p14="http://schemas.microsoft.com/office/powerpoint/2010/main" val="23487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86" y="2073419"/>
            <a:ext cx="6110782" cy="40880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5930" y="343249"/>
            <a:ext cx="715283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0500" dirty="0" smtClean="0">
                <a:solidFill>
                  <a:srgbClr val="00B050"/>
                </a:solidFill>
                <a:latin typeface="AR CARTER" pitchFamily="2" charset="0"/>
              </a:rPr>
              <a:t>Biodiversity</a:t>
            </a:r>
            <a:r>
              <a:rPr lang="en-MY" sz="10500" b="1" dirty="0" smtClean="0">
                <a:solidFill>
                  <a:srgbClr val="00B050"/>
                </a:solidFill>
                <a:latin typeface="+mj-lt"/>
              </a:rPr>
              <a:t> </a:t>
            </a:r>
            <a:endParaRPr lang="en-MY" sz="105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0"/>
          <a:stretch/>
        </p:blipFill>
        <p:spPr>
          <a:xfrm>
            <a:off x="9959340" y="322217"/>
            <a:ext cx="2209800" cy="2601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31280" y="2775083"/>
            <a:ext cx="56083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>
                <a:solidFill>
                  <a:srgbClr val="00B050"/>
                </a:solidFill>
                <a:latin typeface="AR CARTER" pitchFamily="2" charset="0"/>
              </a:rPr>
              <a:t>Name: Malayan tapir</a:t>
            </a:r>
          </a:p>
          <a:p>
            <a:r>
              <a:rPr lang="en-US" altLang="zh-TW" sz="4400" dirty="0" smtClean="0">
                <a:solidFill>
                  <a:srgbClr val="00B050"/>
                </a:solidFill>
                <a:latin typeface="AR CARTER" pitchFamily="2" charset="0"/>
              </a:rPr>
              <a:t>Habitat: Southeast </a:t>
            </a:r>
            <a:r>
              <a:rPr lang="en-US" altLang="zh-TW" sz="4400" dirty="0">
                <a:solidFill>
                  <a:srgbClr val="00B050"/>
                </a:solidFill>
                <a:latin typeface="AR CARTER" pitchFamily="2" charset="0"/>
              </a:rPr>
              <a:t>Asia, including Cambodia, Indonesia, Laos, Malaysia.</a:t>
            </a:r>
          </a:p>
          <a:p>
            <a:endParaRPr lang="en-US" altLang="zh-TW" sz="4400" dirty="0">
              <a:solidFill>
                <a:srgbClr val="00B050"/>
              </a:solidFill>
              <a:latin typeface="AR CA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0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99360" y="982980"/>
            <a:ext cx="683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MY" dirty="0"/>
          </a:p>
        </p:txBody>
      </p:sp>
      <p:pic>
        <p:nvPicPr>
          <p:cNvPr id="6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2156460"/>
            <a:ext cx="5334000" cy="400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56560" y="428982"/>
            <a:ext cx="8376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9000" dirty="0" err="1">
                <a:solidFill>
                  <a:srgbClr val="C00000"/>
                </a:solidFill>
                <a:latin typeface="AR CARTER" pitchFamily="2" charset="0"/>
              </a:rPr>
              <a:t>Rafflesia</a:t>
            </a:r>
            <a:r>
              <a:rPr lang="en-MY" sz="9000" dirty="0">
                <a:solidFill>
                  <a:srgbClr val="C00000"/>
                </a:solidFill>
                <a:latin typeface="AR CARTER" pitchFamily="2" charset="0"/>
              </a:rPr>
              <a:t> </a:t>
            </a:r>
            <a:r>
              <a:rPr lang="en-MY" sz="9000" dirty="0" err="1">
                <a:solidFill>
                  <a:srgbClr val="C00000"/>
                </a:solidFill>
                <a:latin typeface="AR CARTER" pitchFamily="2" charset="0"/>
              </a:rPr>
              <a:t>arnoldii</a:t>
            </a:r>
            <a:endParaRPr lang="en-MY" sz="9000" dirty="0">
              <a:solidFill>
                <a:srgbClr val="C00000"/>
              </a:solidFill>
              <a:latin typeface="AR CARTER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8860" y="2682240"/>
            <a:ext cx="48996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/>
              <a:buChar char="|"/>
            </a:pPr>
            <a:r>
              <a:rPr lang="en-MY" sz="3500" dirty="0" smtClean="0">
                <a:solidFill>
                  <a:srgbClr val="C00000"/>
                </a:solidFill>
                <a:latin typeface="AR CARTER" pitchFamily="2" charset="0"/>
              </a:rPr>
              <a:t>The largest flower in the world</a:t>
            </a:r>
          </a:p>
          <a:p>
            <a:pPr marL="457200" indent="-457200">
              <a:buFont typeface="Wingdings"/>
              <a:buChar char="|"/>
            </a:pPr>
            <a:r>
              <a:rPr lang="en-MY" sz="3500" dirty="0">
                <a:solidFill>
                  <a:srgbClr val="C00000"/>
                </a:solidFill>
                <a:latin typeface="AR CARTER" pitchFamily="2" charset="0"/>
              </a:rPr>
              <a:t> </a:t>
            </a:r>
            <a:r>
              <a:rPr lang="en-MY" sz="3500" dirty="0" smtClean="0">
                <a:solidFill>
                  <a:srgbClr val="C00000"/>
                </a:solidFill>
                <a:latin typeface="AR CARTER" pitchFamily="2" charset="0"/>
              </a:rPr>
              <a:t>100cm &amp; 10kg</a:t>
            </a:r>
          </a:p>
          <a:p>
            <a:r>
              <a:rPr lang="en-MY" sz="3500" dirty="0" smtClean="0">
                <a:solidFill>
                  <a:srgbClr val="C00000"/>
                </a:solidFill>
                <a:latin typeface="AR CARTER" pitchFamily="2" charset="0"/>
                <a:sym typeface="Wingdings"/>
              </a:rPr>
              <a:t> Smells bad</a:t>
            </a:r>
            <a:endParaRPr lang="en-MY" sz="3500" dirty="0">
              <a:solidFill>
                <a:srgbClr val="C00000"/>
              </a:solidFill>
              <a:latin typeface="AR CA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73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8460" y="248305"/>
            <a:ext cx="8770571" cy="1560716"/>
          </a:xfrm>
        </p:spPr>
        <p:txBody>
          <a:bodyPr>
            <a:noAutofit/>
          </a:bodyPr>
          <a:lstStyle/>
          <a:p>
            <a:r>
              <a:rPr lang="en-MY" sz="5500" dirty="0" smtClean="0"/>
              <a:t/>
            </a:r>
            <a:br>
              <a:rPr lang="en-MY" sz="5500" dirty="0" smtClean="0"/>
            </a:br>
            <a:r>
              <a:rPr lang="en-MY" sz="5500" dirty="0" smtClean="0"/>
              <a:t>Economy &amp; Industry</a:t>
            </a:r>
            <a:endParaRPr lang="en-MY" sz="5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39" y="2324100"/>
            <a:ext cx="5694505" cy="44632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0" y="2324100"/>
            <a:ext cx="3627120" cy="2369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60" y="4838545"/>
            <a:ext cx="2598420" cy="1948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/>
          <a:stretch/>
        </p:blipFill>
        <p:spPr>
          <a:xfrm>
            <a:off x="9608819" y="4838544"/>
            <a:ext cx="2498959" cy="194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7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8460" y="324505"/>
            <a:ext cx="8770571" cy="1560716"/>
          </a:xfrm>
        </p:spPr>
        <p:txBody>
          <a:bodyPr>
            <a:normAutofit fontScale="90000"/>
          </a:bodyPr>
          <a:lstStyle/>
          <a:p>
            <a:r>
              <a:rPr lang="en-MY" dirty="0" smtClean="0"/>
              <a:t/>
            </a:r>
            <a:br>
              <a:rPr lang="en-MY" dirty="0" smtClean="0"/>
            </a:br>
            <a:r>
              <a:rPr lang="en-MY" dirty="0" smtClean="0"/>
              <a:t>	</a:t>
            </a:r>
            <a:r>
              <a:rPr lang="en-MY" sz="8000" dirty="0" smtClean="0"/>
              <a:t>Economy</a:t>
            </a:r>
            <a:endParaRPr lang="en-MY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4614" y="2438400"/>
            <a:ext cx="6628648" cy="365150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800" dirty="0" smtClean="0"/>
              <a:t>One of </a:t>
            </a:r>
            <a:r>
              <a:rPr lang="en-US" sz="2800" dirty="0"/>
              <a:t>the best economic records in </a:t>
            </a:r>
            <a:r>
              <a:rPr lang="en-US" sz="2800" dirty="0" smtClean="0"/>
              <a:t>Asia.</a:t>
            </a:r>
          </a:p>
          <a:p>
            <a:pPr>
              <a:buFontTx/>
              <a:buChar char="-"/>
            </a:pPr>
            <a:r>
              <a:rPr lang="en-US" sz="2800" dirty="0" smtClean="0"/>
              <a:t>GDP </a:t>
            </a:r>
            <a:r>
              <a:rPr lang="en-US" sz="2800" dirty="0"/>
              <a:t>growing an average </a:t>
            </a:r>
            <a:r>
              <a:rPr lang="en-US" sz="2800" dirty="0" smtClean="0"/>
              <a:t>6.5% annually </a:t>
            </a:r>
            <a:r>
              <a:rPr lang="en-US" sz="2800" dirty="0"/>
              <a:t>from 1957 to </a:t>
            </a:r>
            <a:r>
              <a:rPr lang="en-US" sz="2800" dirty="0" smtClean="0"/>
              <a:t>2005.</a:t>
            </a:r>
          </a:p>
          <a:p>
            <a:pPr>
              <a:buFontTx/>
              <a:buChar char="-"/>
            </a:pPr>
            <a:r>
              <a:rPr lang="en-US" sz="2800" dirty="0" smtClean="0"/>
              <a:t>In </a:t>
            </a:r>
            <a:r>
              <a:rPr lang="en-US" sz="2800" dirty="0"/>
              <a:t>2014–2015 </a:t>
            </a:r>
            <a:r>
              <a:rPr lang="en-US" sz="2800" dirty="0" smtClean="0"/>
              <a:t>was ranked </a:t>
            </a:r>
            <a:r>
              <a:rPr lang="en-US" sz="2800" b="1" u="sng" dirty="0">
                <a:solidFill>
                  <a:schemeClr val="bg2">
                    <a:lumMod val="50000"/>
                  </a:schemeClr>
                </a:solidFill>
              </a:rPr>
              <a:t>6th</a:t>
            </a:r>
            <a:r>
              <a:rPr lang="en-US" sz="2800" dirty="0"/>
              <a:t> in Asia &amp;</a:t>
            </a:r>
            <a:r>
              <a:rPr lang="en-US" sz="2800" dirty="0" smtClean="0"/>
              <a:t> </a:t>
            </a:r>
            <a:r>
              <a:rPr lang="en-US" sz="2800" b="1" u="sng" dirty="0">
                <a:solidFill>
                  <a:schemeClr val="bg2">
                    <a:lumMod val="50000"/>
                  </a:schemeClr>
                </a:solidFill>
              </a:rPr>
              <a:t>20th</a:t>
            </a:r>
            <a:r>
              <a:rPr lang="en-US" sz="2800" dirty="0"/>
              <a:t> in the </a:t>
            </a:r>
            <a:r>
              <a:rPr lang="en-US" sz="2800" dirty="0" smtClean="0"/>
              <a:t>world.</a:t>
            </a:r>
          </a:p>
          <a:p>
            <a:pPr>
              <a:buFontTx/>
              <a:buChar char="-"/>
            </a:pPr>
            <a:endParaRPr lang="en-US" sz="2800" b="1" dirty="0" smtClean="0"/>
          </a:p>
          <a:p>
            <a:pPr>
              <a:buFontTx/>
              <a:buChar char="-"/>
            </a:pPr>
            <a:endParaRPr lang="en-MY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" y="2366009"/>
            <a:ext cx="5095228" cy="290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6"/>
          <a:stretch/>
        </p:blipFill>
        <p:spPr>
          <a:xfrm>
            <a:off x="7984900" y="3968274"/>
            <a:ext cx="3840051" cy="28575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9" y="0"/>
            <a:ext cx="8770571" cy="1560716"/>
          </a:xfrm>
        </p:spPr>
        <p:txBody>
          <a:bodyPr>
            <a:noAutofit/>
          </a:bodyPr>
          <a:lstStyle/>
          <a:p>
            <a:r>
              <a:rPr lang="en-US" sz="7000" dirty="0" smtClean="0"/>
              <a:t/>
            </a:r>
            <a:br>
              <a:rPr lang="en-US" sz="7000" dirty="0" smtClean="0"/>
            </a:br>
            <a:r>
              <a:rPr lang="en-US" sz="7000" dirty="0" smtClean="0"/>
              <a:t>Industry</a:t>
            </a:r>
            <a:endParaRPr lang="en-US" sz="7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184" y="2167941"/>
            <a:ext cx="8770571" cy="365150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300" dirty="0"/>
              <a:t>International trade and manufacturing are the key sectors.</a:t>
            </a:r>
          </a:p>
          <a:p>
            <a:pPr>
              <a:buFontTx/>
              <a:buChar char="-"/>
            </a:pPr>
            <a:r>
              <a:rPr lang="en-US" sz="2300" dirty="0"/>
              <a:t>Exporter of natural and agricultural </a:t>
            </a:r>
            <a:r>
              <a:rPr lang="en-US" sz="2300" dirty="0" smtClean="0"/>
              <a:t>resources.</a:t>
            </a:r>
          </a:p>
          <a:p>
            <a:pPr>
              <a:buFontTx/>
              <a:buChar char="-"/>
            </a:pPr>
            <a:r>
              <a:rPr lang="en-US" sz="2300" dirty="0"/>
              <a:t>P</a:t>
            </a:r>
            <a:r>
              <a:rPr lang="en-US" sz="2300" dirty="0" smtClean="0"/>
              <a:t>etroleum </a:t>
            </a:r>
            <a:r>
              <a:rPr lang="en-US" sz="2300" dirty="0"/>
              <a:t>is a major export.</a:t>
            </a:r>
          </a:p>
          <a:p>
            <a:pPr>
              <a:buFontTx/>
              <a:buChar char="-"/>
            </a:pPr>
            <a:r>
              <a:rPr lang="en-US" sz="2300" dirty="0"/>
              <a:t>One of the world’s largest producers of palm oil</a:t>
            </a:r>
            <a:r>
              <a:rPr lang="en-US" sz="2300" dirty="0" smtClean="0"/>
              <a:t>.</a:t>
            </a:r>
            <a:endParaRPr lang="en-MY" sz="2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275">
            <a:off x="239693" y="3645772"/>
            <a:ext cx="3778687" cy="298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5140" y="158137"/>
            <a:ext cx="8770571" cy="1560716"/>
          </a:xfrm>
        </p:spPr>
        <p:txBody>
          <a:bodyPr>
            <a:noAutofit/>
          </a:bodyPr>
          <a:lstStyle/>
          <a:p>
            <a:r>
              <a:rPr lang="en-MY" sz="6000" dirty="0" smtClean="0"/>
              <a:t/>
            </a:r>
            <a:br>
              <a:rPr lang="en-MY" sz="6000" dirty="0" smtClean="0"/>
            </a:br>
            <a:r>
              <a:rPr lang="en-MY" sz="60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Infrastructure</a:t>
            </a:r>
            <a:endParaRPr lang="en-MY" sz="6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12924" y="2537460"/>
            <a:ext cx="53790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Overall infrastructure of Malaysia is one of the most developed in </a:t>
            </a:r>
            <a:r>
              <a:rPr lang="en-US" sz="25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Asia, ranked </a:t>
            </a:r>
            <a:r>
              <a:rPr lang="en-US" sz="2500" u="sng" dirty="0">
                <a:solidFill>
                  <a:schemeClr val="bg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8</a:t>
            </a:r>
            <a:r>
              <a:rPr lang="en-US" sz="2500" u="sng" baseline="30000" dirty="0">
                <a:solidFill>
                  <a:schemeClr val="bg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th</a:t>
            </a:r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2500" b="1" u="sng" dirty="0">
                <a:solidFill>
                  <a:schemeClr val="bg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25</a:t>
            </a:r>
            <a:r>
              <a:rPr lang="en-US" sz="2500" b="1" u="sng" baseline="30000" dirty="0">
                <a:solidFill>
                  <a:schemeClr val="bg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th</a:t>
            </a:r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 in Asia and the </a:t>
            </a:r>
            <a:r>
              <a:rPr lang="en-US" sz="25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world.</a:t>
            </a:r>
          </a:p>
          <a:p>
            <a:endParaRPr lang="en-US" sz="2500" dirty="0" smtClean="0">
              <a:solidFill>
                <a:schemeClr val="tx2">
                  <a:lumMod val="50000"/>
                  <a:lumOff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R</a:t>
            </a:r>
            <a:r>
              <a:rPr lang="en-US" sz="25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anked </a:t>
            </a:r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19</a:t>
            </a:r>
            <a:r>
              <a:rPr lang="en-US" sz="2500" baseline="300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th</a:t>
            </a:r>
            <a:r>
              <a:rPr lang="en-US" sz="2500" dirty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 in the world for its road quality, port infrastructure and air </a:t>
            </a:r>
            <a:r>
              <a:rPr lang="en-US" sz="25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Andalus" pitchFamily="18" charset="-78"/>
                <a:cs typeface="Andalus" pitchFamily="18" charset="-78"/>
              </a:rPr>
              <a:t>transport.</a:t>
            </a:r>
            <a:endParaRPr lang="en-MY" sz="2500" dirty="0">
              <a:solidFill>
                <a:schemeClr val="tx2">
                  <a:lumMod val="50000"/>
                  <a:lumOff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9" y="2255520"/>
            <a:ext cx="6681491" cy="4434840"/>
          </a:xfrm>
        </p:spPr>
      </p:pic>
    </p:spTree>
    <p:extLst>
      <p:ext uri="{BB962C8B-B14F-4D97-AF65-F5344CB8AC3E}">
        <p14:creationId xmlns:p14="http://schemas.microsoft.com/office/powerpoint/2010/main" val="88196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6" y="114300"/>
            <a:ext cx="6129531" cy="34823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37960" y="426720"/>
            <a:ext cx="557403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Malaysia </a:t>
            </a:r>
            <a:r>
              <a:rPr lang="en-US" sz="33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has</a:t>
            </a:r>
            <a:r>
              <a:rPr lang="en-US" sz="3300" dirty="0" smtClean="0">
                <a:solidFill>
                  <a:srgbClr val="C00000"/>
                </a:solidFill>
                <a:cs typeface="Andalus" pitchFamily="18" charset="-78"/>
              </a:rPr>
              <a:t> </a:t>
            </a:r>
            <a:r>
              <a:rPr lang="en-US" sz="3300" dirty="0">
                <a:solidFill>
                  <a:srgbClr val="C00000"/>
                </a:solidFill>
                <a:cs typeface="Andalus" pitchFamily="18" charset="-78"/>
              </a:rPr>
              <a:t>118 </a:t>
            </a:r>
            <a:r>
              <a:rPr lang="en-US" sz="33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airports; the </a:t>
            </a:r>
            <a:r>
              <a:rPr lang="en-US" sz="33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biggest one </a:t>
            </a:r>
            <a:r>
              <a:rPr lang="en-US" sz="33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is </a:t>
            </a:r>
            <a:r>
              <a:rPr lang="en-US" sz="33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the Kuala Lumpur International Airport. </a:t>
            </a:r>
            <a:endParaRPr lang="en-MY" sz="3300" dirty="0">
              <a:solidFill>
                <a:schemeClr val="bg1">
                  <a:lumMod val="50000"/>
                </a:schemeClr>
              </a:solidFill>
              <a:cs typeface="Andalus" pitchFamily="18" charset="-7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8"/>
          <a:stretch/>
        </p:blipFill>
        <p:spPr>
          <a:xfrm>
            <a:off x="6816090" y="2905049"/>
            <a:ext cx="5295900" cy="38615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076" y="4541520"/>
            <a:ext cx="67100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Port </a:t>
            </a:r>
            <a:r>
              <a:rPr lang="en-US" sz="3200" dirty="0" err="1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Klang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 and Port </a:t>
            </a:r>
            <a:r>
              <a:rPr lang="en-US" sz="3200" dirty="0" err="1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Tanjung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 </a:t>
            </a:r>
            <a:r>
              <a:rPr lang="en-US" sz="3200" dirty="0" err="1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Pelepas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, the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top 20 busiest ports in the world, 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which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are 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the </a:t>
            </a:r>
            <a:r>
              <a:rPr lang="en-US" sz="3200" b="1" u="sng" dirty="0">
                <a:solidFill>
                  <a:srgbClr val="C00000"/>
                </a:solidFill>
                <a:cs typeface="Andalus" pitchFamily="18" charset="-78"/>
              </a:rPr>
              <a:t>2nd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&amp; </a:t>
            </a:r>
            <a:r>
              <a:rPr lang="en-US" sz="3200" b="1" u="sng" dirty="0" smtClean="0">
                <a:solidFill>
                  <a:srgbClr val="C00000"/>
                </a:solidFill>
                <a:cs typeface="Andalus" pitchFamily="18" charset="-78"/>
              </a:rPr>
              <a:t>3rd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busiest ports 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in Southeast Asia</a:t>
            </a:r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  <a:cs typeface="Andalus" pitchFamily="18" charset="-78"/>
              </a:rPr>
              <a:t>.</a:t>
            </a:r>
            <a:endParaRPr lang="en-MY" sz="3200" dirty="0">
              <a:solidFill>
                <a:schemeClr val="bg1">
                  <a:lumMod val="50000"/>
                </a:schemeClr>
              </a:solidFill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564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32" y="465035"/>
            <a:ext cx="4750477" cy="3768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3494" y="4610637"/>
            <a:ext cx="103417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hlinkClick r:id="rId3"/>
              </a:rPr>
              <a:t>https://www.youtube.com/watch?v=2GU_rXzCAwQ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1431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760" y="827425"/>
            <a:ext cx="9060131" cy="1560716"/>
          </a:xfrm>
        </p:spPr>
        <p:txBody>
          <a:bodyPr>
            <a:noAutofit/>
          </a:bodyPr>
          <a:lstStyle/>
          <a:p>
            <a:pPr algn="ctr"/>
            <a:r>
              <a:rPr lang="en-MY" sz="5800" dirty="0" smtClean="0"/>
              <a:t>Representative Company</a:t>
            </a:r>
            <a:br>
              <a:rPr lang="en-MY" sz="5800" dirty="0" smtClean="0"/>
            </a:br>
            <a:endParaRPr lang="en-MY" sz="5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49273" y="2377440"/>
            <a:ext cx="7542727" cy="4371090"/>
          </a:xfrm>
        </p:spPr>
        <p:txBody>
          <a:bodyPr>
            <a:noAutofit/>
          </a:bodyPr>
          <a:lstStyle/>
          <a:p>
            <a:pPr>
              <a:buFont typeface="Wingdings"/>
              <a:buChar char="l"/>
            </a:pPr>
            <a:r>
              <a:rPr lang="en-US" sz="2700" dirty="0" smtClean="0"/>
              <a:t>Petroliam Nasional </a:t>
            </a:r>
            <a:r>
              <a:rPr lang="en-US" sz="2700" dirty="0" err="1" smtClean="0"/>
              <a:t>Berhad</a:t>
            </a:r>
            <a:endParaRPr lang="en-US" sz="2700" dirty="0" smtClean="0"/>
          </a:p>
          <a:p>
            <a:pPr>
              <a:buFont typeface="Wingdings"/>
              <a:buChar char="l"/>
            </a:pPr>
            <a:r>
              <a:rPr lang="en-US" sz="2700" dirty="0" smtClean="0"/>
              <a:t>Malaysia’s fully integrated oil and gas multinational company</a:t>
            </a:r>
            <a:endParaRPr lang="en-MY" sz="2700" dirty="0" smtClean="0"/>
          </a:p>
          <a:p>
            <a:pPr>
              <a:buFont typeface="Wingdings"/>
              <a:buChar char="l"/>
            </a:pPr>
            <a:r>
              <a:rPr lang="en-US" sz="2700" dirty="0" smtClean="0"/>
              <a:t>Manage</a:t>
            </a:r>
            <a:r>
              <a:rPr lang="en-MY" sz="2700" dirty="0" smtClean="0"/>
              <a:t> </a:t>
            </a:r>
            <a:r>
              <a:rPr lang="en-US" sz="2700" dirty="0" smtClean="0"/>
              <a:t>Malaysia’s oil </a:t>
            </a:r>
            <a:r>
              <a:rPr lang="en-US" altLang="zh-TW" sz="2700" dirty="0"/>
              <a:t>&amp;</a:t>
            </a:r>
            <a:r>
              <a:rPr lang="en-US" sz="2700" dirty="0" smtClean="0"/>
              <a:t> gas field resources</a:t>
            </a:r>
            <a:endParaRPr lang="en-MY" sz="2700" dirty="0" smtClean="0">
              <a:sym typeface="Wingdings"/>
            </a:endParaRPr>
          </a:p>
          <a:p>
            <a:pPr marL="0" indent="0">
              <a:buNone/>
            </a:pPr>
            <a:r>
              <a:rPr lang="en-MY" sz="2700" dirty="0" smtClean="0">
                <a:sym typeface="Wingdings"/>
              </a:rPr>
              <a:t>       </a:t>
            </a:r>
            <a:endParaRPr lang="en-MY" sz="2700" dirty="0" smtClean="0"/>
          </a:p>
          <a:p>
            <a:endParaRPr lang="en-MY" sz="2700" dirty="0" smtClean="0"/>
          </a:p>
          <a:p>
            <a:pPr marL="0" indent="0">
              <a:buNone/>
            </a:pPr>
            <a:endParaRPr lang="en-MY" sz="27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96" y="2461260"/>
            <a:ext cx="4366260" cy="34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19" y="0"/>
            <a:ext cx="821983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2522220"/>
            <a:ext cx="1921008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660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96657" y="5688449"/>
            <a:ext cx="6985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+mj-lt"/>
              </a:rPr>
              <a:t>Tan Sri </a:t>
            </a:r>
            <a:r>
              <a:rPr lang="en-US" sz="3000" dirty="0" err="1">
                <a:latin typeface="+mj-lt"/>
              </a:rPr>
              <a:t>Mohd</a:t>
            </a:r>
            <a:r>
              <a:rPr lang="en-US" sz="3000" dirty="0">
                <a:latin typeface="+mj-lt"/>
              </a:rPr>
              <a:t> </a:t>
            </a:r>
            <a:r>
              <a:rPr lang="en-US" sz="3000" dirty="0" err="1">
                <a:latin typeface="+mj-lt"/>
              </a:rPr>
              <a:t>Sidek</a:t>
            </a:r>
            <a:r>
              <a:rPr lang="en-US" sz="3000" dirty="0">
                <a:latin typeface="+mj-lt"/>
              </a:rPr>
              <a:t> </a:t>
            </a:r>
            <a:r>
              <a:rPr lang="en-US" sz="3000" dirty="0" smtClean="0">
                <a:latin typeface="+mj-lt"/>
              </a:rPr>
              <a:t>Hassan</a:t>
            </a:r>
          </a:p>
          <a:p>
            <a:pPr algn="r"/>
            <a:r>
              <a:rPr lang="en-US" sz="3000" dirty="0">
                <a:latin typeface="+mj-lt"/>
              </a:rPr>
              <a:t> </a:t>
            </a:r>
            <a:r>
              <a:rPr lang="en-US" sz="3000" dirty="0" smtClean="0">
                <a:latin typeface="+mj-lt"/>
              </a:rPr>
              <a:t>The director of Petronas</a:t>
            </a:r>
            <a:endParaRPr lang="en-US" sz="3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78" y="413519"/>
            <a:ext cx="4366260" cy="34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31" y="1169551"/>
            <a:ext cx="9926256" cy="55145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4364" y="85460"/>
            <a:ext cx="745686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ndalus" pitchFamily="18" charset="-78"/>
                <a:cs typeface="Andalus" pitchFamily="18" charset="-78"/>
              </a:rPr>
              <a:t>Conclusions</a:t>
            </a:r>
            <a:endParaRPr lang="en-US" sz="7300" dirty="0">
              <a:solidFill>
                <a:schemeClr val="accent2">
                  <a:lumMod val="60000"/>
                  <a:lumOff val="4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55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9" y="297889"/>
            <a:ext cx="8770571" cy="1560716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References</a:t>
            </a:r>
            <a:endParaRPr lang="en-US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63" y="2219456"/>
            <a:ext cx="10828509" cy="46385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Overview of </a:t>
            </a:r>
            <a:r>
              <a:rPr lang="en-US" dirty="0">
                <a:sym typeface="Wingdings" panose="05000000000000000000" pitchFamily="2" charset="2"/>
              </a:rPr>
              <a:t>the country: </a:t>
            </a:r>
            <a:r>
              <a:rPr lang="en-US" dirty="0" smtClean="0">
                <a:sym typeface="Wingdings" panose="05000000000000000000" pitchFamily="2" charset="2"/>
                <a:hlinkClick r:id="rId2"/>
              </a:rPr>
              <a:t>https://en.wikipedia.org/wiki/Malaysia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Prime Minister: </a:t>
            </a:r>
            <a:r>
              <a:rPr lang="en-US" dirty="0" smtClean="0">
                <a:sym typeface="Wingdings" panose="05000000000000000000" pitchFamily="2" charset="2"/>
                <a:hlinkClick r:id="rId3"/>
              </a:rPr>
              <a:t>https://en.wikipedia.org/wiki/Prime_Minister_of_Malaysia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Fun facts of Malaysia: </a:t>
            </a:r>
            <a:r>
              <a:rPr lang="en-US" dirty="0" smtClean="0">
                <a:sym typeface="Wingdings" panose="05000000000000000000" pitchFamily="2" charset="2"/>
                <a:hlinkClick r:id="rId4"/>
              </a:rPr>
              <a:t>http://www.sciencekids.co.nz/sciencefacts/countries/malaysia.html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err="1" smtClean="0">
                <a:sym typeface="Wingdings" panose="05000000000000000000" pitchFamily="2" charset="2"/>
              </a:rPr>
              <a:t>Nasi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Lemak</a:t>
            </a:r>
            <a:r>
              <a:rPr lang="en-US" dirty="0" smtClean="0">
                <a:sym typeface="Wingdings" panose="05000000000000000000" pitchFamily="2" charset="2"/>
              </a:rPr>
              <a:t>: </a:t>
            </a:r>
            <a:r>
              <a:rPr lang="en-US" dirty="0" smtClean="0">
                <a:sym typeface="Wingdings" panose="05000000000000000000" pitchFamily="2" charset="2"/>
                <a:hlinkClick r:id="rId5"/>
              </a:rPr>
              <a:t>https://en.wikipedia.org/wiki/Nasi_lemak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err="1" smtClean="0">
                <a:sym typeface="Wingdings" panose="05000000000000000000" pitchFamily="2" charset="2"/>
              </a:rPr>
              <a:t>Laksa</a:t>
            </a:r>
            <a:r>
              <a:rPr lang="en-US" dirty="0" smtClean="0">
                <a:sym typeface="Wingdings" panose="05000000000000000000" pitchFamily="2" charset="2"/>
              </a:rPr>
              <a:t>: </a:t>
            </a:r>
            <a:r>
              <a:rPr lang="en-US" dirty="0" smtClean="0">
                <a:sym typeface="Wingdings" panose="05000000000000000000" pitchFamily="2" charset="2"/>
                <a:hlinkClick r:id="rId6"/>
              </a:rPr>
              <a:t>https://en.wikipedia.org/wiki/Laksa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Satay: </a:t>
            </a:r>
            <a:r>
              <a:rPr lang="en-US" dirty="0" smtClean="0">
                <a:sym typeface="Wingdings" panose="05000000000000000000" pitchFamily="2" charset="2"/>
                <a:hlinkClick r:id="rId7"/>
              </a:rPr>
              <a:t>https://en.wikipedia.org/wiki/Satay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Roti </a:t>
            </a:r>
            <a:r>
              <a:rPr lang="en-US" dirty="0" err="1" smtClean="0">
                <a:sym typeface="Wingdings" panose="05000000000000000000" pitchFamily="2" charset="2"/>
              </a:rPr>
              <a:t>Canai</a:t>
            </a:r>
            <a:r>
              <a:rPr lang="en-US" dirty="0" smtClean="0">
                <a:sym typeface="Wingdings" panose="05000000000000000000" pitchFamily="2" charset="2"/>
              </a:rPr>
              <a:t>:  </a:t>
            </a:r>
            <a:r>
              <a:rPr lang="en-US" dirty="0" smtClean="0">
                <a:sym typeface="Wingdings" panose="05000000000000000000" pitchFamily="2" charset="2"/>
                <a:hlinkClick r:id="rId8"/>
              </a:rPr>
              <a:t>https://en.wikipedia.org/wiki/Roti_canai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en-US" dirty="0" err="1" smtClean="0">
                <a:sym typeface="Wingdings" panose="05000000000000000000" pitchFamily="2" charset="2"/>
              </a:rPr>
              <a:t>Jonker</a:t>
            </a:r>
            <a:r>
              <a:rPr lang="en-US" dirty="0">
                <a:sym typeface="Wingdings" panose="05000000000000000000" pitchFamily="2" charset="2"/>
              </a:rPr>
              <a:t> Street</a:t>
            </a:r>
            <a:r>
              <a:rPr lang="en-US" dirty="0" smtClean="0">
                <a:sym typeface="Wingdings" panose="05000000000000000000" pitchFamily="2" charset="2"/>
              </a:rPr>
              <a:t>: </a:t>
            </a:r>
            <a:r>
              <a:rPr lang="en-US" dirty="0" smtClean="0">
                <a:sym typeface="Wingdings" panose="05000000000000000000" pitchFamily="2" charset="2"/>
                <a:hlinkClick r:id="rId9"/>
              </a:rPr>
              <a:t>http://www.malacca.ws/jonker-street/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smtClean="0">
                <a:sym typeface="Wingdings" panose="05000000000000000000" pitchFamily="2" charset="2"/>
              </a:rPr>
              <a:t>Christ Church: </a:t>
            </a:r>
            <a:r>
              <a:rPr lang="en-US" dirty="0" smtClean="0">
                <a:sym typeface="Wingdings" panose="05000000000000000000" pitchFamily="2" charset="2"/>
                <a:hlinkClick r:id="rId10"/>
              </a:rPr>
              <a:t>http://www.malacca.ws/attractions/christ-church-malacca.htm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r>
              <a:rPr lang="en-US" dirty="0" err="1" smtClean="0">
                <a:sym typeface="Wingdings" panose="05000000000000000000" pitchFamily="2" charset="2"/>
              </a:rPr>
              <a:t>Kek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Lok</a:t>
            </a:r>
            <a:r>
              <a:rPr lang="en-US" dirty="0" smtClean="0">
                <a:sym typeface="Wingdings" panose="05000000000000000000" pitchFamily="2" charset="2"/>
              </a:rPr>
              <a:t> Si Temple: </a:t>
            </a:r>
            <a:r>
              <a:rPr lang="en-US" dirty="0" smtClean="0">
                <a:sym typeface="Wingdings" panose="05000000000000000000" pitchFamily="2" charset="2"/>
                <a:hlinkClick r:id="rId11"/>
              </a:rPr>
              <a:t>http://www.penang.ws/penang-attractions/kek-lok-si.htm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{"/>
            </a:pP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8839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Division of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2" y="2438400"/>
            <a:ext cx="11253510" cy="365150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Information about Malaysia: Cynthia, Eddie, Kevin, Stanley, Yee Fun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Talk script: Cynthia, Eddie, Kevin, Stanley, Yee Fun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 err="1" smtClean="0">
                <a:solidFill>
                  <a:schemeClr val="tx2">
                    <a:lumMod val="50000"/>
                    <a:lumOff val="50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Powerpoint</a:t>
            </a:r>
            <a:r>
              <a:rPr lang="en-US" sz="3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 slides: Cynthia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ell MT" panose="02020503060305020303" pitchFamily="18" charset="0"/>
                <a:sym typeface="Wingdings" panose="05000000000000000000" pitchFamily="2" charset="2"/>
              </a:rPr>
              <a:t>Handouts: Cynthia and Yee Fun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3000" dirty="0" smtClean="0">
              <a:solidFill>
                <a:schemeClr val="tx2">
                  <a:lumMod val="50000"/>
                  <a:lumOff val="50000"/>
                </a:schemeClr>
              </a:solidFill>
              <a:latin typeface="Bell MT" panose="02020503060305020303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000" dirty="0">
              <a:solidFill>
                <a:schemeClr val="tx2">
                  <a:lumMod val="50000"/>
                  <a:lumOff val="50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78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3" y="554775"/>
            <a:ext cx="5960861" cy="5960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48" y="1619518"/>
            <a:ext cx="6528157" cy="48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541</TotalTime>
  <Words>526</Words>
  <Application>Microsoft Office PowerPoint</Application>
  <PresentationFormat>自訂</PresentationFormat>
  <Paragraphs>106</Paragraphs>
  <Slides>32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3" baseType="lpstr">
      <vt:lpstr>Feathered</vt:lpstr>
      <vt:lpstr>Malaysia, Truly Asia</vt:lpstr>
      <vt:lpstr> Outline</vt:lpstr>
      <vt:lpstr> Country Overview</vt:lpstr>
      <vt:lpstr>PowerPoint 簡報</vt:lpstr>
      <vt:lpstr> Official Language</vt:lpstr>
      <vt:lpstr>Kuala Lumpur</vt:lpstr>
      <vt:lpstr> Population </vt:lpstr>
      <vt:lpstr> Religion</vt:lpstr>
      <vt:lpstr>PowerPoint 簡報</vt:lpstr>
      <vt:lpstr> Prime Minister</vt:lpstr>
      <vt:lpstr> Government &amp; Politics</vt:lpstr>
      <vt:lpstr> Fun Facts!</vt:lpstr>
      <vt:lpstr>  Foods</vt:lpstr>
      <vt:lpstr>PowerPoint 簡報</vt:lpstr>
      <vt:lpstr>Tourism</vt:lpstr>
      <vt:lpstr>PowerPoint 簡報</vt:lpstr>
      <vt:lpstr> Country subdivision</vt:lpstr>
      <vt:lpstr>PowerPoint 簡報</vt:lpstr>
      <vt:lpstr>PowerPoint 簡報</vt:lpstr>
      <vt:lpstr> Economy &amp; Industry</vt:lpstr>
      <vt:lpstr>  Economy</vt:lpstr>
      <vt:lpstr> Industry</vt:lpstr>
      <vt:lpstr> Infrastructure</vt:lpstr>
      <vt:lpstr>PowerPoint 簡報</vt:lpstr>
      <vt:lpstr>PowerPoint 簡報</vt:lpstr>
      <vt:lpstr>Representative Company </vt:lpstr>
      <vt:lpstr>PowerPoint 簡報</vt:lpstr>
      <vt:lpstr>PowerPoint 簡報</vt:lpstr>
      <vt:lpstr>PowerPoint 簡報</vt:lpstr>
      <vt:lpstr> References</vt:lpstr>
      <vt:lpstr> Division of Responsibility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Malaysia, Truly Asia</dc:title>
  <dc:creator>Cynthia</dc:creator>
  <cp:lastModifiedBy>許博茜</cp:lastModifiedBy>
  <cp:revision>131</cp:revision>
  <dcterms:created xsi:type="dcterms:W3CDTF">2016-05-08T13:35:37Z</dcterms:created>
  <dcterms:modified xsi:type="dcterms:W3CDTF">2016-06-01T11:04:03Z</dcterms:modified>
</cp:coreProperties>
</file>