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6" r:id="rId2"/>
    <p:sldId id="287" r:id="rId3"/>
    <p:sldId id="301" r:id="rId4"/>
    <p:sldId id="293" r:id="rId5"/>
    <p:sldId id="289" r:id="rId6"/>
    <p:sldId id="290" r:id="rId7"/>
    <p:sldId id="292" r:id="rId8"/>
    <p:sldId id="291" r:id="rId9"/>
    <p:sldId id="261" r:id="rId10"/>
    <p:sldId id="262" r:id="rId11"/>
    <p:sldId id="294" r:id="rId12"/>
    <p:sldId id="258" r:id="rId13"/>
    <p:sldId id="297" r:id="rId14"/>
    <p:sldId id="284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83" r:id="rId24"/>
    <p:sldId id="302" r:id="rId25"/>
    <p:sldId id="285" r:id="rId26"/>
    <p:sldId id="300" r:id="rId27"/>
    <p:sldId id="298" r:id="rId28"/>
    <p:sldId id="299" r:id="rId29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F8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5" autoAdjust="0"/>
    <p:restoredTop sz="94660"/>
  </p:normalViewPr>
  <p:slideViewPr>
    <p:cSldViewPr>
      <p:cViewPr>
        <p:scale>
          <a:sx n="60" d="100"/>
          <a:sy n="60" d="100"/>
        </p:scale>
        <p:origin x="-2250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sport%202014%20sa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TW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language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pPr>
                <a:endParaRPr lang="zh-TW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工作表1!$A$2:$A$6</c:f>
              <c:strCache>
                <c:ptCount val="5"/>
                <c:pt idx="0">
                  <c:v>English</c:v>
                </c:pt>
                <c:pt idx="1">
                  <c:v>Spanish</c:v>
                </c:pt>
                <c:pt idx="2">
                  <c:v>European</c:v>
                </c:pt>
                <c:pt idx="3">
                  <c:v>Asian and pacific</c:v>
                </c:pt>
                <c:pt idx="4">
                  <c:v>other</c:v>
                </c:pt>
              </c:strCache>
            </c:strRef>
          </c:cat>
          <c:val>
            <c:numRef>
              <c:f>工作表1!$B$2:$B$6</c:f>
              <c:numCache>
                <c:formatCode>0%</c:formatCode>
                <c:ptCount val="5"/>
                <c:pt idx="0">
                  <c:v>0.8</c:v>
                </c:pt>
                <c:pt idx="1">
                  <c:v>0.12000000000000002</c:v>
                </c:pt>
                <c:pt idx="2" formatCode="0.00%">
                  <c:v>3.6999999999999998E-2</c:v>
                </c:pt>
                <c:pt idx="3">
                  <c:v>3.0000000000000002E-2</c:v>
                </c:pt>
                <c:pt idx="4" formatCode="0.00%">
                  <c:v>1.2999999999999998E-2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864-4DCE-825F-59BDE5DD5880}"/>
            </c:ext>
          </c:extLst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zh-TW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zh-TW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zh-TW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zh-TW"/>
          </a:p>
        </c:txPr>
      </c:legendEntry>
      <c:legendEntry>
        <c:idx val="4"/>
        <c:txPr>
          <a:bodyPr/>
          <a:lstStyle/>
          <a:p>
            <a:pPr>
              <a:defRPr>
                <a:solidFill>
                  <a:srgbClr val="002060"/>
                </a:solidFill>
              </a:defRPr>
            </a:pPr>
            <a:endParaRPr lang="zh-TW"/>
          </a:p>
        </c:txPr>
      </c:legendEntry>
      <c:layout>
        <c:manualLayout>
          <c:xMode val="edge"/>
          <c:yMode val="edge"/>
          <c:x val="0.76139350636725966"/>
          <c:y val="9.7542335189218482E-2"/>
          <c:w val="0.23860649363274061"/>
          <c:h val="0.90245766481078149"/>
        </c:manualLayout>
      </c:layout>
    </c:legend>
    <c:plotVisOnly val="1"/>
    <c:dispBlanksAs val="zero"/>
  </c:chart>
  <c:txPr>
    <a:bodyPr/>
    <a:lstStyle/>
    <a:p>
      <a:pPr>
        <a:defRPr sz="2400"/>
      </a:pPr>
      <a:endParaRPr lang="zh-TW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TW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銷售</c:v>
                </c:pt>
              </c:strCache>
            </c:strRef>
          </c:tx>
          <c:dPt>
            <c:idx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E1B-4371-81EE-BF23687039A2}"/>
              </c:ext>
            </c:extLst>
          </c:dPt>
          <c:dLbls>
            <c:dLbl>
              <c:idx val="0"/>
              <c:layout>
                <c:manualLayout>
                  <c:x val="-0.27076845746129802"/>
                  <c:y val="-1.072191831692299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/>
                      <a:t> </a:t>
                    </a:r>
                    <a:r>
                      <a:rPr lang="en-US" altLang="zh-TW" baseline="0" dirty="0" smtClean="0"/>
                      <a:t>47.08%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E1B-4371-81EE-BF23687039A2}"/>
                </c:ext>
              </c:extLst>
            </c:dLbl>
            <c:dLbl>
              <c:idx val="1"/>
              <c:layout>
                <c:manualLayout>
                  <c:x val="5.9342582314818752E-2"/>
                  <c:y val="-6.477971670542781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dirty="0" smtClean="0"/>
                      <a:t>11.83%</a:t>
                    </a:r>
                    <a:endParaRPr lang="zh-TW" altLang="en-US" dirty="0"/>
                  </a:p>
                </c:rich>
              </c:tx>
              <c:dLblPos val="bestFit"/>
              <c:showLegendKey val="1"/>
              <c:showVal val="1"/>
              <c:showCatName val="1"/>
              <c:showSerName val="1"/>
              <c:showPercent val="1"/>
              <c:showBubbleSize val="1"/>
            </c:dLbl>
            <c:dLbl>
              <c:idx val="2"/>
              <c:layout>
                <c:manualLayout>
                  <c:x val="0.12328232894260069"/>
                  <c:y val="-0.15945874161072465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baseline="0" dirty="0"/>
                      <a:t> </a:t>
                    </a:r>
                    <a:r>
                      <a:rPr lang="en-US" altLang="zh-TW" baseline="0" dirty="0" smtClean="0"/>
                      <a:t>7.7%</a:t>
                    </a:r>
                    <a:endParaRPr lang="en-US" altLang="zh-TW" baseline="0" dirty="0"/>
                  </a:p>
                </c:rich>
              </c:tx>
              <c:dLblPos val="bestFit"/>
              <c:showLegendKey val="1"/>
              <c:showVal val="1"/>
              <c:showCatName val="1"/>
              <c:showSerName val="1"/>
              <c:showPercent val="1"/>
              <c:showBubbleSiz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E1B-4371-81EE-BF23687039A2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E1B-4371-81EE-BF23687039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/>
                </a:pPr>
                <a:endParaRPr lang="zh-TW"/>
              </a:p>
            </c:txPr>
            <c:dLblPos val="ctr"/>
            <c:showLegendKey val="1"/>
            <c:showVal val="1"/>
            <c:showCatName val="1"/>
            <c:showSerName val="1"/>
            <c:showPercent val="1"/>
            <c:showBubbleSize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corn</c:v>
                </c:pt>
                <c:pt idx="1">
                  <c:v>soybeans</c:v>
                </c:pt>
                <c:pt idx="2">
                  <c:v>wheat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0.47080000000000038</c:v>
                </c:pt>
                <c:pt idx="1">
                  <c:v>0.1183</c:v>
                </c:pt>
                <c:pt idx="2">
                  <c:v>7.6999999999999999E-2</c:v>
                </c:pt>
                <c:pt idx="3">
                  <c:v>0.33380000000000137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E1B-4371-81EE-BF23687039A2}"/>
            </c:ext>
          </c:extLst>
        </c:ser>
        <c:dLbls>
          <c:showLegendKey val="1"/>
          <c:showVal val="1"/>
          <c:showCatName val="1"/>
          <c:showSerName val="1"/>
          <c:showPercent val="1"/>
          <c:showBubbleSize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lang="zh-TW" altLang="en-US" sz="2400" b="1" i="0" u="none" strike="noStrike" kern="1200" baseline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  <a:cs typeface="+mn-cs"/>
              </a:defRPr>
            </a:pPr>
            <a:endParaRPr lang="zh-TW"/>
          </a:p>
        </c:txPr>
      </c:legendEntry>
      <c:legendEntry>
        <c:idx val="1"/>
        <c:txPr>
          <a:bodyPr/>
          <a:lstStyle/>
          <a:p>
            <a:pPr>
              <a:defRPr lang="zh-TW" altLang="en-US" sz="2400" b="1" i="0" u="none" strike="noStrike" kern="1200" baseline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  <a:cs typeface="+mn-cs"/>
              </a:defRPr>
            </a:pPr>
            <a:endParaRPr lang="zh-TW"/>
          </a:p>
        </c:txPr>
      </c:legendEntry>
      <c:legendEntry>
        <c:idx val="2"/>
        <c:txPr>
          <a:bodyPr/>
          <a:lstStyle/>
          <a:p>
            <a:pPr>
              <a:defRPr lang="zh-TW" altLang="en-US" sz="2400" b="1" i="0" u="none" strike="noStrike" kern="1200" baseline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  <a:cs typeface="+mn-cs"/>
              </a:defRPr>
            </a:pPr>
            <a:endParaRPr lang="zh-TW"/>
          </a:p>
        </c:txPr>
      </c:legendEntry>
      <c:legendEntry>
        <c:idx val="3"/>
        <c:txPr>
          <a:bodyPr/>
          <a:lstStyle/>
          <a:p>
            <a:pPr>
              <a:defRPr lang="zh-TW" altLang="en-US" sz="2400" b="1" i="0" u="none" strike="noStrike" kern="1200" baseline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  <a:cs typeface="+mn-cs"/>
              </a:defRPr>
            </a:pPr>
            <a:endParaRPr lang="zh-TW"/>
          </a:p>
        </c:txPr>
      </c:legendEntry>
      <c:layout>
        <c:manualLayout>
          <c:xMode val="edge"/>
          <c:yMode val="edge"/>
          <c:x val="0.770811789371315"/>
          <c:y val="7.1806815617985478E-2"/>
          <c:w val="0.22573617987286662"/>
          <c:h val="0.82239967853655216"/>
        </c:manualLayout>
      </c:layout>
      <c:overlay val="1"/>
      <c:txPr>
        <a:bodyPr/>
        <a:lstStyle/>
        <a:p>
          <a:pPr>
            <a:defRPr lang="zh-TW" altLang="en-US" sz="2400" b="1" i="0" u="none" strike="noStrike" kern="1200" baseline="0">
              <a:solidFill>
                <a:srgbClr val="002060"/>
              </a:solidFill>
              <a:latin typeface="DejaVu Serif" pitchFamily="18" charset="0"/>
              <a:ea typeface="DejaVu Serif" pitchFamily="18" charset="0"/>
              <a:cs typeface="+mn-cs"/>
            </a:defRPr>
          </a:pPr>
          <a:endParaRPr lang="zh-TW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zh-TW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TW"/>
  <c:style val="4"/>
  <c:chart>
    <c:title>
      <c:tx>
        <c:rich>
          <a:bodyPr/>
          <a:lstStyle/>
          <a:p>
            <a:pPr>
              <a:defRPr/>
            </a:pPr>
            <a:r>
              <a:rPr lang="en-US" sz="3600" dirty="0">
                <a:latin typeface="DejaVu Serif" pitchFamily="18" charset="0"/>
                <a:ea typeface="DejaVu Serif" pitchFamily="18" charset="0"/>
              </a:rPr>
              <a:t>2014 Sales</a:t>
            </a:r>
            <a:endParaRPr lang="zh-TW" sz="3600" dirty="0">
              <a:latin typeface="DejaVu Serif" pitchFamily="18" charset="0"/>
            </a:endParaRPr>
          </a:p>
        </c:rich>
      </c:tx>
      <c:layout>
        <c:manualLayout>
          <c:xMode val="edge"/>
          <c:yMode val="edge"/>
          <c:x val="0.30245223164522883"/>
          <c:y val="6.1110683389792544E-2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5540507436570442"/>
          <c:y val="0.22359981044036181"/>
          <c:w val="0.67774781277340501"/>
          <c:h val="0.6288075969670458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Sheet1!$B$1:$C$1</c:f>
              <c:strCache>
                <c:ptCount val="2"/>
                <c:pt idx="0">
                  <c:v>UA</c:v>
                </c:pt>
                <c:pt idx="1">
                  <c:v>Adidas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1200000000</c:v>
                </c:pt>
                <c:pt idx="1">
                  <c:v>1100000000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472-459F-AC5B-20E5DE37CBD4}"/>
            </c:ext>
          </c:extLst>
        </c:ser>
        <c:dLbls/>
        <c:shape val="box"/>
        <c:axId val="77424512"/>
        <c:axId val="77426048"/>
        <c:axId val="0"/>
      </c:bar3DChart>
      <c:catAx>
        <c:axId val="7742451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2000" b="1">
                <a:latin typeface="DejaVu Serif" pitchFamily="18" charset="0"/>
                <a:ea typeface="DejaVu Serif" pitchFamily="18" charset="0"/>
              </a:defRPr>
            </a:pPr>
            <a:endParaRPr lang="zh-TW"/>
          </a:p>
        </c:txPr>
        <c:crossAx val="77426048"/>
        <c:crosses val="autoZero"/>
        <c:auto val="1"/>
        <c:lblAlgn val="ctr"/>
        <c:lblOffset val="100"/>
      </c:catAx>
      <c:valAx>
        <c:axId val="77426048"/>
        <c:scaling>
          <c:orientation val="minMax"/>
          <c:max val="1500000000"/>
          <c:min val="1000000000"/>
        </c:scaling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2000" b="1">
                <a:latin typeface="DejaVu Serif" pitchFamily="18" charset="0"/>
                <a:ea typeface="DejaVu Serif" pitchFamily="18" charset="0"/>
              </a:defRPr>
            </a:pPr>
            <a:endParaRPr lang="zh-TW"/>
          </a:p>
        </c:txPr>
        <c:crossAx val="77424512"/>
        <c:crosses val="autoZero"/>
        <c:crossBetween val="between"/>
        <c:majorUnit val="100000000"/>
      </c:valAx>
    </c:plotArea>
    <c:legend>
      <c:legendPos val="r"/>
      <c:layout/>
      <c:txPr>
        <a:bodyPr/>
        <a:lstStyle/>
        <a:p>
          <a:pPr>
            <a:defRPr sz="2000" b="1">
              <a:latin typeface="DejaVu Serif" pitchFamily="18" charset="0"/>
              <a:ea typeface="DejaVu Serif" pitchFamily="18" charset="0"/>
            </a:defRPr>
          </a:pPr>
          <a:endParaRPr lang="zh-TW"/>
        </a:p>
      </c:txPr>
    </c:legend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0.31746</cdr:x>
      <cdr:y>0.31042</cdr:y>
    </cdr:from>
    <cdr:to>
      <cdr:x>0.42454</cdr:x>
      <cdr:y>0.49781</cdr:y>
    </cdr:to>
    <cdr:sp macro="" textlink="">
      <cdr:nvSpPr>
        <cdr:cNvPr id="2" name="文字方塊 1"/>
        <cdr:cNvSpPr txBox="1"/>
      </cdr:nvSpPr>
      <cdr:spPr>
        <a:xfrm xmlns:a="http://schemas.openxmlformats.org/drawingml/2006/main">
          <a:off x="2710671" y="151465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altLang="zh-TW" sz="3200" dirty="0" smtClean="0"/>
            <a:t>33.38%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79C0B-CAF1-4CAF-AEE0-B2DCCC23AC2D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C73F3-3C3A-4B0D-ADCF-76C7741A738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2376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C73F3-3C3A-4B0D-ADCF-76C7741A7383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73207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6177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1981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33586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57447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9421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11818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09110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730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9130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0449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187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0909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58804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188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003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548439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2016/5/11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51496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8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12" Type="http://schemas.openxmlformats.org/officeDocument/2006/relationships/image" Target="../media/image5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chart" Target="../charts/chart3.xml"/><Relationship Id="rId9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derarmour.tw/brand/uastory.htm" TargetMode="External"/><Relationship Id="rId2" Type="http://schemas.openxmlformats.org/officeDocument/2006/relationships/hyperlink" Target="https://en.wikipedia.org/wiki/United_States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fanpiece.com/" TargetMode="External"/><Relationship Id="rId4" Type="http://schemas.openxmlformats.org/officeDocument/2006/relationships/hyperlink" Target="http://money.cnn.com/2016/04/21/investing/under-armour-earnings-steph-curry-nike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824754" y="836712"/>
            <a:ext cx="7489340" cy="1143000"/>
          </a:xfrm>
        </p:spPr>
        <p:txBody>
          <a:bodyPr/>
          <a:lstStyle/>
          <a:p>
            <a:r>
              <a:rPr lang="en-US" altLang="zh-TW" sz="4000" b="1" dirty="0">
                <a:latin typeface="DejaVu Serif"/>
              </a:rPr>
              <a:t>United </a:t>
            </a:r>
            <a:r>
              <a:rPr lang="en-US" altLang="zh-TW" sz="4000" b="1" dirty="0" smtClean="0">
                <a:latin typeface="DejaVu Serif"/>
              </a:rPr>
              <a:t>states </a:t>
            </a:r>
            <a:r>
              <a:rPr lang="en-US" altLang="zh-TW" sz="4000" b="1" dirty="0">
                <a:latin typeface="DejaVu Serif"/>
              </a:rPr>
              <a:t>of America</a:t>
            </a:r>
            <a:endParaRPr lang="zh-TW" altLang="en-US" sz="4000" b="1" dirty="0">
              <a:latin typeface="DejaVu Serif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868144" y="2996952"/>
            <a:ext cx="42484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solidFill>
                  <a:srgbClr val="4C1589"/>
                </a:solidFill>
                <a:latin typeface="DejaVu Serif"/>
              </a:rPr>
              <a:t>01  Selina</a:t>
            </a:r>
          </a:p>
          <a:p>
            <a:r>
              <a:rPr lang="en-US" altLang="zh-TW" sz="2400" b="1" dirty="0">
                <a:solidFill>
                  <a:srgbClr val="4C1589"/>
                </a:solidFill>
                <a:latin typeface="DejaVu Serif"/>
              </a:rPr>
              <a:t>17  Kate</a:t>
            </a:r>
          </a:p>
          <a:p>
            <a:r>
              <a:rPr lang="en-US" altLang="zh-TW" sz="2400" b="1" dirty="0">
                <a:solidFill>
                  <a:srgbClr val="4C1589"/>
                </a:solidFill>
                <a:latin typeface="DejaVu Serif"/>
              </a:rPr>
              <a:t>24  Penny</a:t>
            </a:r>
          </a:p>
          <a:p>
            <a:r>
              <a:rPr lang="en-US" altLang="zh-TW" sz="2400" b="1" dirty="0">
                <a:solidFill>
                  <a:srgbClr val="4C1589"/>
                </a:solidFill>
                <a:latin typeface="DejaVu Serif"/>
              </a:rPr>
              <a:t>38  Jack</a:t>
            </a:r>
          </a:p>
          <a:p>
            <a:pPr marL="457200" indent="-457200">
              <a:buAutoNum type="arabicPlain" startAt="39"/>
            </a:pPr>
            <a:r>
              <a:rPr lang="en-US" altLang="zh-TW" sz="2400" b="1" dirty="0">
                <a:solidFill>
                  <a:srgbClr val="4C1589"/>
                </a:solidFill>
                <a:latin typeface="DejaVu Serif"/>
              </a:rPr>
              <a:t> Daniel</a:t>
            </a:r>
          </a:p>
          <a:p>
            <a:pPr marL="457200" indent="-457200"/>
            <a:r>
              <a:rPr lang="en-US" altLang="zh-TW" sz="2400" b="1" dirty="0">
                <a:solidFill>
                  <a:srgbClr val="4C1589"/>
                </a:solidFill>
                <a:latin typeface="DejaVu Serif"/>
              </a:rPr>
              <a:t>45  Zoe</a:t>
            </a:r>
            <a:endParaRPr lang="zh-TW" altLang="en-US" sz="2400" b="1" dirty="0">
              <a:solidFill>
                <a:srgbClr val="4C1589"/>
              </a:solidFill>
              <a:latin typeface="DejaVu Serif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251520" y="530527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2016.05.11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00361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15816" y="188640"/>
            <a:ext cx="3672408" cy="1151965"/>
          </a:xfrm>
        </p:spPr>
        <p:txBody>
          <a:bodyPr/>
          <a:lstStyle/>
          <a:p>
            <a:r>
              <a:rPr lang="en-US" altLang="zh-TW" sz="4000" b="1" dirty="0">
                <a:latin typeface="DejaVu Serif"/>
              </a:rPr>
              <a:t>Outline</a:t>
            </a:r>
            <a:endParaRPr lang="zh-TW" altLang="en-US" sz="4000" b="1" dirty="0">
              <a:latin typeface="DejaVu Serif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39552" y="1628800"/>
            <a:ext cx="712879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DejaVu Serif" panose="02060603050605020204" pitchFamily="18" charset="0"/>
              <a:buChar char="‣"/>
            </a:pPr>
            <a:r>
              <a:rPr lang="en-US" altLang="zh-TW" sz="3600" b="1" dirty="0">
                <a:solidFill>
                  <a:srgbClr val="002060"/>
                </a:solidFill>
                <a:latin typeface="DejaVu Serif"/>
              </a:rPr>
              <a:t>Overview</a:t>
            </a:r>
          </a:p>
          <a:p>
            <a:pPr marL="571500" indent="-571500">
              <a:buFont typeface="DejaVu Serif" panose="02060603050605020204" pitchFamily="18" charset="0"/>
              <a:buChar char="‣"/>
            </a:pPr>
            <a:endParaRPr lang="en-US" altLang="zh-TW" sz="3600" b="1" dirty="0">
              <a:solidFill>
                <a:srgbClr val="002060"/>
              </a:solidFill>
              <a:latin typeface="DejaVu Serif"/>
            </a:endParaRPr>
          </a:p>
          <a:p>
            <a:pPr marL="571500" indent="-571500">
              <a:buFont typeface="DejaVu Serif" panose="02060603050605020204" pitchFamily="18" charset="0"/>
              <a:buChar char="‣"/>
            </a:pPr>
            <a:r>
              <a:rPr lang="en-US" altLang="zh-TW" sz="3600" b="1" dirty="0">
                <a:solidFill>
                  <a:srgbClr val="002060"/>
                </a:solidFill>
                <a:latin typeface="DejaVu Serif"/>
              </a:rPr>
              <a:t>Economy and industry</a:t>
            </a:r>
          </a:p>
          <a:p>
            <a:pPr marL="571500" indent="-571500">
              <a:buFont typeface="DejaVu Serif" panose="02060603050605020204" pitchFamily="18" charset="0"/>
              <a:buChar char="‣"/>
            </a:pPr>
            <a:endParaRPr lang="en-US" altLang="zh-TW" sz="3600" b="1" dirty="0">
              <a:solidFill>
                <a:srgbClr val="002060"/>
              </a:solidFill>
              <a:latin typeface="DejaVu Serif"/>
            </a:endParaRPr>
          </a:p>
          <a:p>
            <a:pPr marL="571500" indent="-571500">
              <a:buFont typeface="DejaVu Serif" panose="02060603050605020204" pitchFamily="18" charset="0"/>
              <a:buChar char="‣"/>
            </a:pPr>
            <a:r>
              <a:rPr lang="en-US" altLang="zh-TW" sz="3600" b="1" dirty="0">
                <a:solidFill>
                  <a:srgbClr val="002060"/>
                </a:solidFill>
                <a:latin typeface="DejaVu Serif"/>
              </a:rPr>
              <a:t>Representative company</a:t>
            </a:r>
          </a:p>
          <a:p>
            <a:pPr lvl="1"/>
            <a:r>
              <a:rPr lang="en-US" altLang="zh-TW" sz="3600" b="1" dirty="0">
                <a:solidFill>
                  <a:srgbClr val="B4731C"/>
                </a:solidFill>
                <a:latin typeface="DejaVu Serif"/>
              </a:rPr>
              <a:t>-</a:t>
            </a:r>
            <a:r>
              <a:rPr lang="en-US" altLang="zh-TW" sz="3600" b="1" u="sng" dirty="0">
                <a:solidFill>
                  <a:srgbClr val="B4731C"/>
                </a:solidFill>
                <a:latin typeface="DejaVu Serif"/>
              </a:rPr>
              <a:t>Under </a:t>
            </a:r>
            <a:r>
              <a:rPr lang="en-US" altLang="zh-TW" sz="3600" b="1" u="sng" dirty="0" err="1">
                <a:solidFill>
                  <a:srgbClr val="B4731C"/>
                </a:solidFill>
                <a:latin typeface="DejaVu Serif"/>
              </a:rPr>
              <a:t>Armour</a:t>
            </a:r>
            <a:endParaRPr lang="en-US" altLang="zh-TW" sz="3600" b="1" u="sng" dirty="0">
              <a:solidFill>
                <a:srgbClr val="B4731C"/>
              </a:solidFill>
              <a:latin typeface="DejaVu Serif"/>
            </a:endParaRPr>
          </a:p>
          <a:p>
            <a:endParaRPr lang="en-US" altLang="zh-TW" sz="2800" b="1" dirty="0">
              <a:latin typeface="DejaVu Serif"/>
            </a:endParaRPr>
          </a:p>
          <a:p>
            <a:pPr marL="342900" indent="-342900">
              <a:buFont typeface="+mj-lt"/>
              <a:buAutoNum type="arabicPeriod"/>
            </a:pPr>
            <a:endParaRPr lang="en-US" altLang="zh-TW" sz="2800" b="1" dirty="0">
              <a:latin typeface="DejaVu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2800" b="1" dirty="0">
              <a:latin typeface="DejaVu Serif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763611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1619672" y="1052736"/>
            <a:ext cx="5832648" cy="3904500"/>
            <a:chOff x="1331640" y="1100940"/>
            <a:chExt cx="5832648" cy="3904500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640" y="1100940"/>
              <a:ext cx="5832648" cy="39045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4" name="矩形 3"/>
            <p:cNvSpPr/>
            <p:nvPr/>
          </p:nvSpPr>
          <p:spPr>
            <a:xfrm>
              <a:off x="5148064" y="4293096"/>
              <a:ext cx="2016224" cy="7123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4098" name="Picture 2" descr="http://news.xinhuanet.com/mil/2007-06/15/xinsrc_302060415093948420151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236" y="0"/>
            <a:ext cx="9154235" cy="706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18960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 txBox="1">
            <a:spLocks/>
          </p:cNvSpPr>
          <p:nvPr/>
        </p:nvSpPr>
        <p:spPr>
          <a:xfrm>
            <a:off x="2637628" y="148553"/>
            <a:ext cx="4010450" cy="891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b="1" dirty="0">
                <a:latin typeface="DejaVu Serif"/>
              </a:rPr>
              <a:t>Location</a:t>
            </a:r>
            <a:r>
              <a:rPr lang="en-US" altLang="zh-TW" dirty="0"/>
              <a:t> </a:t>
            </a:r>
            <a:endParaRPr lang="zh-TW" altLang="en-US" dirty="0"/>
          </a:p>
        </p:txBody>
      </p:sp>
      <p:pic>
        <p:nvPicPr>
          <p:cNvPr id="4" name="Picture 2" descr="http://i253.photobucket.com/albums/hh45/OliveOil_Med/Drawings/Big_MapBigg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7661541" cy="452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2652314" y="19856"/>
            <a:ext cx="366184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Capital</a:t>
            </a:r>
            <a:endParaRPr lang="zh-TW" altLang="en-US" sz="4000" b="1" dirty="0">
              <a:solidFill>
                <a:srgbClr val="990033"/>
              </a:solidFill>
              <a:latin typeface="DejaVu Serif"/>
              <a:ea typeface="+mj-ea"/>
              <a:cs typeface="+mj-cs"/>
            </a:endParaRPr>
          </a:p>
        </p:txBody>
      </p:sp>
      <p:pic>
        <p:nvPicPr>
          <p:cNvPr id="6" name="Picture 2" descr="http://big5.mangocity.com/cms/images/2008-03/25/xinsrc_3903052517329042219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7862" y="1222156"/>
            <a:ext cx="6062941" cy="404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1363605" y="-35243"/>
            <a:ext cx="64764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4000" b="1" dirty="0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George Washington</a:t>
            </a:r>
            <a:endParaRPr lang="zh-TW" altLang="en-US" sz="4000" b="1" dirty="0">
              <a:solidFill>
                <a:srgbClr val="990033"/>
              </a:solidFill>
              <a:latin typeface="DejaVu Serif"/>
              <a:ea typeface="+mj-ea"/>
              <a:cs typeface="+mj-cs"/>
            </a:endParaRPr>
          </a:p>
        </p:txBody>
      </p:sp>
      <p:pic>
        <p:nvPicPr>
          <p:cNvPr id="8" name="Picture 2" descr="http://media.npr.org/assets/music/blogs/deceptivecadence/2011/02/presidents_washington_wide-07f64e65b74f8f1074a3d5bb8375f992c96328a3-s900-c8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92669" y="1259387"/>
            <a:ext cx="6098134" cy="4008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標題 1"/>
          <p:cNvSpPr txBox="1">
            <a:spLocks/>
          </p:cNvSpPr>
          <p:nvPr/>
        </p:nvSpPr>
        <p:spPr>
          <a:xfrm>
            <a:off x="2315200" y="-21488"/>
            <a:ext cx="45733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altLang="zh-TW" sz="4000" b="1" dirty="0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White house</a:t>
            </a:r>
            <a:endParaRPr lang="zh-TW" altLang="en-US" sz="4000" b="1" dirty="0">
              <a:solidFill>
                <a:srgbClr val="990033"/>
              </a:solidFill>
              <a:latin typeface="DejaVu Serif"/>
              <a:ea typeface="+mj-ea"/>
              <a:cs typeface="+mj-cs"/>
            </a:endParaRPr>
          </a:p>
        </p:txBody>
      </p:sp>
      <p:pic>
        <p:nvPicPr>
          <p:cNvPr id="10" name="Picture 8" descr="http://media3.s-nbcnews.com/j/newscms/2014_29/566951/20140716-whitehouse-exterior-sl-1129_831e6c52ef7ae9024bed60b9dbb035df.nbcnews-fp-1200-8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20056" y="1212417"/>
            <a:ext cx="6190098" cy="405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標題 1"/>
          <p:cNvSpPr txBox="1">
            <a:spLocks/>
          </p:cNvSpPr>
          <p:nvPr/>
        </p:nvSpPr>
        <p:spPr>
          <a:xfrm>
            <a:off x="2206317" y="-19887"/>
            <a:ext cx="418330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Congress</a:t>
            </a:r>
            <a:endParaRPr lang="zh-TW" altLang="en-US" sz="4000" b="1" dirty="0">
              <a:solidFill>
                <a:srgbClr val="990033"/>
              </a:solidFill>
              <a:latin typeface="DejaVu Serif"/>
              <a:ea typeface="+mj-ea"/>
              <a:cs typeface="+mj-cs"/>
            </a:endParaRPr>
          </a:p>
        </p:txBody>
      </p:sp>
      <p:pic>
        <p:nvPicPr>
          <p:cNvPr id="12" name="Picture 2" descr="http://microsites.americamedia.org/papalvisit/wp-content/uploads/sites/5/2015/09/Obama_Health_Care_Speech_to_Joint_Session_of_Congres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9818" y="1253761"/>
            <a:ext cx="6066603" cy="3988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標題 1"/>
          <p:cNvSpPr txBox="1">
            <a:spLocks/>
          </p:cNvSpPr>
          <p:nvPr/>
        </p:nvSpPr>
        <p:spPr>
          <a:xfrm>
            <a:off x="1192641" y="-64285"/>
            <a:ext cx="690042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b="1" dirty="0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The S</a:t>
            </a:r>
            <a:r>
              <a:rPr lang="en-US" altLang="zh-TW" sz="4000" b="1" dirty="0" err="1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upreme</a:t>
            </a:r>
            <a:r>
              <a:rPr lang="en-US" altLang="zh-TW" sz="4000" b="1" dirty="0">
                <a:solidFill>
                  <a:srgbClr val="990033"/>
                </a:solidFill>
                <a:latin typeface="DejaVu Serif"/>
                <a:ea typeface="+mj-ea"/>
                <a:cs typeface="+mj-cs"/>
              </a:rPr>
              <a:t> </a:t>
            </a:r>
            <a:r>
              <a:rPr kumimoji="0" lang="en-US" altLang="zh-TW" sz="4400" b="1" i="0" u="none" strike="noStrike" kern="1200" cap="none" spc="0" normalizeH="0" noProof="0" dirty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DejaVu Serif"/>
                <a:ea typeface="+mj-ea"/>
                <a:cs typeface="+mj-cs"/>
              </a:rPr>
              <a:t>Court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DejaVu Serif"/>
              <a:ea typeface="+mj-ea"/>
              <a:cs typeface="+mj-cs"/>
            </a:endParaRPr>
          </a:p>
        </p:txBody>
      </p:sp>
      <p:pic>
        <p:nvPicPr>
          <p:cNvPr id="14" name="Picture 2" descr="https://img.rt.com/files/news/39/f6/d0/00/supreme-cour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91244" y="1204200"/>
            <a:ext cx="6168848" cy="4037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標題 1"/>
          <p:cNvSpPr txBox="1">
            <a:spLocks/>
          </p:cNvSpPr>
          <p:nvPr/>
        </p:nvSpPr>
        <p:spPr>
          <a:xfrm>
            <a:off x="2005657" y="-23828"/>
            <a:ext cx="506124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1" i="0" u="none" strike="noStrike" kern="1200" cap="none" spc="0" normalizeH="0" baseline="0" noProof="0" dirty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DejaVu Serif"/>
                <a:ea typeface="+mj-ea"/>
                <a:cs typeface="+mj-cs"/>
              </a:rPr>
              <a:t>Weather</a:t>
            </a: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DejaVu Serif"/>
              <a:ea typeface="+mj-ea"/>
              <a:cs typeface="+mj-cs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971408" y="993519"/>
            <a:ext cx="7260891" cy="4248472"/>
            <a:chOff x="907676" y="919488"/>
            <a:chExt cx="7016500" cy="3913131"/>
          </a:xfrm>
        </p:grpSpPr>
        <p:pic>
          <p:nvPicPr>
            <p:cNvPr id="17" name="Picture 2" descr="http://www.expatarrivals.com/sites/default/files/images/DC.pn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907676" y="1157308"/>
              <a:ext cx="7016500" cy="367531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18" name="群組 17"/>
            <p:cNvGrpSpPr/>
            <p:nvPr/>
          </p:nvGrpSpPr>
          <p:grpSpPr>
            <a:xfrm>
              <a:off x="3684154" y="919488"/>
              <a:ext cx="1828800" cy="1600200"/>
              <a:chOff x="3786182" y="1571612"/>
              <a:chExt cx="1828800" cy="1600200"/>
            </a:xfrm>
          </p:grpSpPr>
          <p:sp>
            <p:nvSpPr>
              <p:cNvPr id="22" name="PubOvalCallout"/>
              <p:cNvSpPr>
                <a:spLocks noEditPoints="1" noChangeArrowheads="1"/>
              </p:cNvSpPr>
              <p:nvPr/>
            </p:nvSpPr>
            <p:spPr bwMode="auto">
              <a:xfrm>
                <a:off x="3786182" y="1571612"/>
                <a:ext cx="1828800" cy="1600200"/>
              </a:xfrm>
              <a:custGeom>
                <a:avLst/>
                <a:gdLst>
                  <a:gd name="G0" fmla="+- 0 0 0"/>
                  <a:gd name="G1" fmla="+- 10766 0 0"/>
                  <a:gd name="T0" fmla="*/ 10800 w 21600"/>
                  <a:gd name="T1" fmla="*/ 0 h 21600"/>
                  <a:gd name="T2" fmla="*/ 0 w 21600"/>
                  <a:gd name="T3" fmla="*/ 8105 h 21600"/>
                  <a:gd name="T4" fmla="*/ 10766 w 21600"/>
                  <a:gd name="T5" fmla="*/ 21600 h 21600"/>
                  <a:gd name="T6" fmla="*/ 10800 w 21600"/>
                  <a:gd name="T7" fmla="*/ 16210 h 21600"/>
                  <a:gd name="T8" fmla="*/ 21600 w 21600"/>
                  <a:gd name="T9" fmla="*/ 8105 h 21600"/>
                  <a:gd name="T10" fmla="*/ 17694720 60000 65536"/>
                  <a:gd name="T11" fmla="*/ 11796480 60000 65536"/>
                  <a:gd name="T12" fmla="*/ 5898240 60000 65536"/>
                  <a:gd name="T13" fmla="*/ 5898240 60000 65536"/>
                  <a:gd name="T14" fmla="*/ 0 60000 65536"/>
                  <a:gd name="T15" fmla="*/ 3163 w 21600"/>
                  <a:gd name="T16" fmla="*/ 2374 h 21600"/>
                  <a:gd name="T17" fmla="*/ 18437 w 21600"/>
                  <a:gd name="T18" fmla="*/ 13836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10766" y="21600"/>
                    </a:moveTo>
                    <a:lnTo>
                      <a:pt x="9590" y="16158"/>
                    </a:lnTo>
                    <a:cubicBezTo>
                      <a:pt x="9991" y="16192"/>
                      <a:pt x="10395" y="16210"/>
                      <a:pt x="10800" y="16210"/>
                    </a:cubicBezTo>
                    <a:cubicBezTo>
                      <a:pt x="16764" y="16210"/>
                      <a:pt x="21600" y="12581"/>
                      <a:pt x="21600" y="8105"/>
                    </a:cubicBezTo>
                    <a:cubicBezTo>
                      <a:pt x="21600" y="3628"/>
                      <a:pt x="16764" y="0"/>
                      <a:pt x="10800" y="0"/>
                    </a:cubicBezTo>
                    <a:cubicBezTo>
                      <a:pt x="4835" y="0"/>
                      <a:pt x="0" y="3628"/>
                      <a:pt x="0" y="8105"/>
                    </a:cubicBezTo>
                    <a:cubicBezTo>
                      <a:pt x="-1" y="10568"/>
                      <a:pt x="1493" y="12898"/>
                      <a:pt x="4057" y="14436"/>
                    </a:cubicBezTo>
                    <a:close/>
                  </a:path>
                </a:pathLst>
              </a:custGeom>
              <a:solidFill>
                <a:srgbClr val="CC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3" name="文字方塊 22"/>
              <p:cNvSpPr txBox="1"/>
              <p:nvPr/>
            </p:nvSpPr>
            <p:spPr>
              <a:xfrm>
                <a:off x="4107653" y="1953407"/>
                <a:ext cx="12858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solidFill>
                      <a:schemeClr val="accent1">
                        <a:lumMod val="75000"/>
                      </a:schemeClr>
                    </a:solidFill>
                  </a:rPr>
                  <a:t>Summer</a:t>
                </a:r>
                <a:endParaRPr lang="zh-TW" altLang="en-US" sz="2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9" name="群組 18"/>
            <p:cNvGrpSpPr/>
            <p:nvPr/>
          </p:nvGrpSpPr>
          <p:grpSpPr>
            <a:xfrm>
              <a:off x="5937489" y="2211013"/>
              <a:ext cx="1828800" cy="1600200"/>
              <a:chOff x="-2206607" y="1278226"/>
              <a:chExt cx="1828800" cy="1600200"/>
            </a:xfrm>
          </p:grpSpPr>
          <p:sp>
            <p:nvSpPr>
              <p:cNvPr id="20" name="PubOvalCallout"/>
              <p:cNvSpPr>
                <a:spLocks noEditPoints="1" noChangeArrowheads="1"/>
              </p:cNvSpPr>
              <p:nvPr/>
            </p:nvSpPr>
            <p:spPr bwMode="auto">
              <a:xfrm>
                <a:off x="-2206607" y="1278226"/>
                <a:ext cx="1828800" cy="1600200"/>
              </a:xfrm>
              <a:custGeom>
                <a:avLst/>
                <a:gdLst>
                  <a:gd name="G0" fmla="+- 0 0 0"/>
                  <a:gd name="G1" fmla="+- 10766 0 0"/>
                  <a:gd name="T0" fmla="*/ 10800 w 21600"/>
                  <a:gd name="T1" fmla="*/ 0 h 21600"/>
                  <a:gd name="T2" fmla="*/ 0 w 21600"/>
                  <a:gd name="T3" fmla="*/ 8105 h 21600"/>
                  <a:gd name="T4" fmla="*/ 10766 w 21600"/>
                  <a:gd name="T5" fmla="*/ 21600 h 21600"/>
                  <a:gd name="T6" fmla="*/ 10800 w 21600"/>
                  <a:gd name="T7" fmla="*/ 16210 h 21600"/>
                  <a:gd name="T8" fmla="*/ 21600 w 21600"/>
                  <a:gd name="T9" fmla="*/ 8105 h 21600"/>
                  <a:gd name="T10" fmla="*/ 17694720 60000 65536"/>
                  <a:gd name="T11" fmla="*/ 11796480 60000 65536"/>
                  <a:gd name="T12" fmla="*/ 5898240 60000 65536"/>
                  <a:gd name="T13" fmla="*/ 5898240 60000 65536"/>
                  <a:gd name="T14" fmla="*/ 0 60000 65536"/>
                  <a:gd name="T15" fmla="*/ 3163 w 21600"/>
                  <a:gd name="T16" fmla="*/ 2374 h 21600"/>
                  <a:gd name="T17" fmla="*/ 18437 w 21600"/>
                  <a:gd name="T18" fmla="*/ 13836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10766" y="21600"/>
                    </a:moveTo>
                    <a:lnTo>
                      <a:pt x="9590" y="16158"/>
                    </a:lnTo>
                    <a:cubicBezTo>
                      <a:pt x="9991" y="16192"/>
                      <a:pt x="10395" y="16210"/>
                      <a:pt x="10800" y="16210"/>
                    </a:cubicBezTo>
                    <a:cubicBezTo>
                      <a:pt x="16764" y="16210"/>
                      <a:pt x="21600" y="12581"/>
                      <a:pt x="21600" y="8105"/>
                    </a:cubicBezTo>
                    <a:cubicBezTo>
                      <a:pt x="21600" y="3628"/>
                      <a:pt x="16764" y="0"/>
                      <a:pt x="10800" y="0"/>
                    </a:cubicBezTo>
                    <a:cubicBezTo>
                      <a:pt x="4835" y="0"/>
                      <a:pt x="0" y="3628"/>
                      <a:pt x="0" y="8105"/>
                    </a:cubicBezTo>
                    <a:cubicBezTo>
                      <a:pt x="-1" y="10568"/>
                      <a:pt x="1493" y="12898"/>
                      <a:pt x="4057" y="14436"/>
                    </a:cubicBezTo>
                    <a:close/>
                  </a:path>
                </a:pathLst>
              </a:custGeom>
              <a:solidFill>
                <a:srgbClr val="CC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rgbClr val="808080"/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1" name="文字方塊 20"/>
              <p:cNvSpPr txBox="1"/>
              <p:nvPr/>
            </p:nvSpPr>
            <p:spPr>
              <a:xfrm>
                <a:off x="-1786743" y="1690335"/>
                <a:ext cx="121444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dirty="0">
                    <a:solidFill>
                      <a:srgbClr val="0070C0"/>
                    </a:solidFill>
                  </a:rPr>
                  <a:t>Winner</a:t>
                </a:r>
                <a:endParaRPr lang="zh-TW" altLang="en-US" sz="2400" dirty="0">
                  <a:solidFill>
                    <a:srgbClr val="0070C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33423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"/>
                            </p:stCondLst>
                            <p:childTnLst>
                              <p:par>
                                <p:cTn id="1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7" grpId="0"/>
      <p:bldP spid="7" grpId="1"/>
      <p:bldP spid="9" grpId="0"/>
      <p:bldP spid="9" grpId="1"/>
      <p:bldP spid="11" grpId="0"/>
      <p:bldP spid="11" grpId="1"/>
      <p:bldP spid="13" grpId="0"/>
      <p:bldP spid="13" grpId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052736"/>
            <a:ext cx="6488788" cy="4583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文字方塊 2"/>
          <p:cNvSpPr txBox="1"/>
          <p:nvPr/>
        </p:nvSpPr>
        <p:spPr>
          <a:xfrm>
            <a:off x="3131840" y="188640"/>
            <a:ext cx="2884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Population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516262362"/>
              </p:ext>
            </p:extLst>
          </p:nvPr>
        </p:nvGraphicFramePr>
        <p:xfrm>
          <a:off x="0" y="1124744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3347864" y="404664"/>
            <a:ext cx="26260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Language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向右箭號 3"/>
          <p:cNvSpPr/>
          <p:nvPr/>
        </p:nvSpPr>
        <p:spPr>
          <a:xfrm>
            <a:off x="107504" y="2924944"/>
            <a:ext cx="8640960" cy="135947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2000" b="1" dirty="0">
              <a:latin typeface="DejaVu Serif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504" y="3208558"/>
            <a:ext cx="2178480" cy="7924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DejaVu Serif"/>
              </a:rPr>
              <a:t>Kindergarten</a:t>
            </a:r>
            <a:endParaRPr lang="zh-TW" altLang="en-US" sz="2000" b="1" dirty="0">
              <a:latin typeface="DejaVu Serif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0561" y="3212127"/>
            <a:ext cx="1145273" cy="764537"/>
          </a:xfrm>
          <a:prstGeom prst="rect">
            <a:avLst/>
          </a:prstGeom>
          <a:solidFill>
            <a:srgbClr val="E9E40A"/>
          </a:solidFill>
          <a:ln>
            <a:solidFill>
              <a:srgbClr val="E9E4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DejaVu Serif"/>
              </a:rPr>
              <a:t>Junior</a:t>
            </a:r>
            <a:endParaRPr lang="zh-TW" altLang="en-US" sz="2000" b="1" dirty="0">
              <a:latin typeface="DejaVu Serif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85984" y="3212129"/>
            <a:ext cx="2276926" cy="77312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DejaVu Serif"/>
              </a:rPr>
              <a:t>Elementary</a:t>
            </a:r>
            <a:endParaRPr lang="zh-TW" altLang="en-US" sz="2000" b="1" dirty="0">
              <a:latin typeface="DejaVu Serif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645835" y="3207881"/>
            <a:ext cx="1383523" cy="763698"/>
          </a:xfrm>
          <a:prstGeom prst="rect">
            <a:avLst/>
          </a:prstGeom>
          <a:solidFill>
            <a:srgbClr val="E0792C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DejaVu Serif"/>
              </a:rPr>
              <a:t>Senior</a:t>
            </a:r>
            <a:endParaRPr lang="zh-TW" altLang="en-US" sz="2000" b="1" dirty="0">
              <a:latin typeface="DejaVu Serif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35295" y="3216539"/>
            <a:ext cx="1376718" cy="74940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latin typeface="DejaVu Serif"/>
              </a:rPr>
              <a:t>College</a:t>
            </a:r>
            <a:endParaRPr lang="zh-TW" altLang="en-US" sz="2000" b="1" dirty="0">
              <a:latin typeface="DejaVu Serif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482098" y="2577541"/>
            <a:ext cx="1830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>
                <a:solidFill>
                  <a:srgbClr val="00B050"/>
                </a:solidFill>
                <a:latin typeface="DejaVu Serif"/>
                <a:sym typeface="Wingdings" panose="05000000000000000000" pitchFamily="2" charset="2"/>
              </a:rPr>
              <a:t>Elementary</a:t>
            </a:r>
          </a:p>
        </p:txBody>
      </p:sp>
      <p:cxnSp>
        <p:nvCxnSpPr>
          <p:cNvPr id="11" name="直線單箭頭接點 10"/>
          <p:cNvCxnSpPr/>
          <p:nvPr/>
        </p:nvCxnSpPr>
        <p:spPr>
          <a:xfrm flipV="1">
            <a:off x="4500562" y="3093104"/>
            <a:ext cx="1145272" cy="357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/>
          <p:nvPr/>
        </p:nvCxnSpPr>
        <p:spPr>
          <a:xfrm>
            <a:off x="5535169" y="3092428"/>
            <a:ext cx="1400126" cy="67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 flipV="1">
            <a:off x="6814123" y="3094140"/>
            <a:ext cx="1214261" cy="762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4413182" y="2577541"/>
            <a:ext cx="1179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BAD70B"/>
                </a:solidFill>
                <a:latin typeface="DejaVu Serif"/>
              </a:rPr>
              <a:t>Middle</a:t>
            </a:r>
            <a:endParaRPr lang="zh-TW" altLang="en-US" sz="2000" b="1" dirty="0">
              <a:solidFill>
                <a:srgbClr val="BAD70B"/>
              </a:solidFill>
              <a:latin typeface="DejaVu Serif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5726344" y="2577541"/>
            <a:ext cx="933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rgbClr val="FFC000"/>
                </a:solidFill>
                <a:latin typeface="DejaVu Serif"/>
              </a:rPr>
              <a:t>High</a:t>
            </a:r>
            <a:endParaRPr lang="zh-TW" altLang="en-US" sz="2000" b="1" dirty="0">
              <a:solidFill>
                <a:srgbClr val="FFC000"/>
              </a:solidFill>
              <a:latin typeface="DejaVu Serif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744327" y="2577541"/>
            <a:ext cx="1367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DejaVu Serif"/>
              </a:rPr>
              <a:t>Higher</a:t>
            </a:r>
            <a:endParaRPr lang="zh-TW" altLang="en-US" sz="2000" b="1" dirty="0">
              <a:solidFill>
                <a:srgbClr val="FF0000"/>
              </a:solidFill>
              <a:latin typeface="DejaVu Serif"/>
            </a:endParaRPr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2268314" y="3093104"/>
            <a:ext cx="2294596" cy="357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>
            <a:off x="107504" y="3093105"/>
            <a:ext cx="216081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464845" y="2577541"/>
            <a:ext cx="144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0070C0"/>
                </a:solidFill>
                <a:latin typeface="DejaVu Serif"/>
              </a:rPr>
              <a:t>Pre</a:t>
            </a:r>
            <a:endParaRPr lang="zh-TW" altLang="en-US" sz="2000" b="1" dirty="0">
              <a:solidFill>
                <a:srgbClr val="0070C0"/>
              </a:solidFill>
              <a:latin typeface="DejaVu Serif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3216273" y="4228790"/>
            <a:ext cx="3626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7030A0"/>
                </a:solidFill>
                <a:latin typeface="DejaVu Serif"/>
                <a:sym typeface="Wingdings" panose="05000000000000000000" pitchFamily="2" charset="2"/>
              </a:rPr>
              <a:t>6</a:t>
            </a:r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4466186" y="4104281"/>
            <a:ext cx="1179648" cy="631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flipV="1">
            <a:off x="5592830" y="4095690"/>
            <a:ext cx="1342465" cy="138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/>
          <p:cNvCxnSpPr/>
          <p:nvPr/>
        </p:nvCxnSpPr>
        <p:spPr>
          <a:xfrm>
            <a:off x="6744327" y="4095690"/>
            <a:ext cx="1284057" cy="859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4802874" y="4227369"/>
            <a:ext cx="506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7030A0"/>
                </a:solidFill>
                <a:latin typeface="DejaVu Serif"/>
              </a:rPr>
              <a:t>2</a:t>
            </a:r>
            <a:endParaRPr lang="zh-TW" altLang="en-US" sz="2000" b="1" dirty="0">
              <a:solidFill>
                <a:srgbClr val="7030A0"/>
              </a:solidFill>
              <a:latin typeface="DejaVu Serif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71905" y="4227369"/>
            <a:ext cx="526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7030A0"/>
                </a:solidFill>
                <a:latin typeface="DejaVu Serif"/>
              </a:rPr>
              <a:t>4</a:t>
            </a:r>
            <a:endParaRPr lang="zh-TW" altLang="en-US" sz="2000" b="1" dirty="0">
              <a:solidFill>
                <a:srgbClr val="7030A0"/>
              </a:solidFill>
              <a:latin typeface="DejaVu Serif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7198621" y="4234027"/>
            <a:ext cx="47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7030A0"/>
                </a:solidFill>
                <a:latin typeface="DejaVu Serif"/>
              </a:rPr>
              <a:t>4</a:t>
            </a:r>
            <a:endParaRPr lang="zh-TW" altLang="en-US" sz="2000" b="1" dirty="0">
              <a:solidFill>
                <a:srgbClr val="7030A0"/>
              </a:solidFill>
              <a:latin typeface="DejaVu Serif"/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2285984" y="4107022"/>
            <a:ext cx="2276926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3098934" y="594990"/>
            <a:ext cx="26581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Education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8" grpId="0" animBg="1"/>
      <p:bldP spid="9" grpId="0" animBg="1"/>
      <p:bldP spid="10" grpId="0"/>
      <p:bldP spid="14" grpId="0"/>
      <p:bldP spid="15" grpId="0"/>
      <p:bldP spid="16" grpId="0"/>
      <p:bldP spid="19" grpId="0"/>
      <p:bldP spid="20" grpId="0"/>
      <p:bldP spid="24" grpId="0"/>
      <p:bldP spid="25" grpId="0"/>
      <p:bldP spid="26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13162205_734642093344081_41420350_n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36276" y="1772816"/>
            <a:ext cx="2012978" cy="2673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170616"/>
            <a:ext cx="7782878" cy="4377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321481"/>
            <a:ext cx="5676605" cy="4122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文字方塊 6"/>
          <p:cNvSpPr txBox="1"/>
          <p:nvPr/>
        </p:nvSpPr>
        <p:spPr>
          <a:xfrm>
            <a:off x="3315543" y="332656"/>
            <a:ext cx="19968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Culture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onsciouslifenews.com/wp-content/uploads/2013/07/spacecraft-flying-near-the-moon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31479" y="0"/>
            <a:ext cx="10383999" cy="711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80112" y="2420888"/>
            <a:ext cx="6789440" cy="1008112"/>
          </a:xfrm>
        </p:spPr>
        <p:txBody>
          <a:bodyPr>
            <a:normAutofit/>
          </a:bodyPr>
          <a:lstStyle/>
          <a:p>
            <a:r>
              <a:rPr lang="en-US" altLang="zh-TW" sz="4000" b="1" u="sng" dirty="0">
                <a:solidFill>
                  <a:schemeClr val="bg1">
                    <a:lumMod val="85000"/>
                  </a:schemeClr>
                </a:solidFill>
                <a:latin typeface="DejaVu Serif" panose="02060603050605020204" pitchFamily="18" charset="0"/>
                <a:ea typeface="DejaVu Serif" panose="02060603050605020204" pitchFamily="18" charset="0"/>
                <a:cs typeface="DejaVu Sans Mono" panose="020B0609030804020204" pitchFamily="49" charset="0"/>
              </a:rPr>
              <a:t>Economy</a:t>
            </a:r>
            <a:endParaRPr lang="zh-TW" altLang="en-US" sz="4000" b="1" u="sng" dirty="0">
              <a:solidFill>
                <a:schemeClr val="bg1">
                  <a:lumMod val="85000"/>
                </a:schemeClr>
              </a:solidFill>
              <a:latin typeface="DejaVu Serif" panose="02060603050605020204" pitchFamily="18" charset="0"/>
              <a:cs typeface="DejaVu Sans Mon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7649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161887" y="1772296"/>
            <a:ext cx="710720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No.1 Importer</a:t>
            </a:r>
          </a:p>
          <a:p>
            <a:pPr>
              <a:buClr>
                <a:srgbClr val="FF0000"/>
              </a:buClr>
            </a:pPr>
            <a:r>
              <a:rPr lang="en-US" altLang="zh-TW" sz="3200" b="1" dirty="0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 </a:t>
            </a:r>
          </a:p>
          <a:p>
            <a:pPr marL="571500" indent="-5715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No.2 Trading country  </a:t>
            </a:r>
          </a:p>
          <a:p>
            <a:pPr marL="571500" indent="-571500">
              <a:buFont typeface="DejaVu Serif" panose="02060603050605020204" pitchFamily="18" charset="0"/>
              <a:buChar char="‣"/>
            </a:pPr>
            <a:endParaRPr lang="en-US" altLang="zh-TW" sz="3200" b="1" dirty="0">
              <a:solidFill>
                <a:srgbClr val="FF0000"/>
              </a:solidFill>
              <a:latin typeface="DejaVu Serif" panose="02060603050605020204" pitchFamily="18" charset="0"/>
              <a:ea typeface="DejaVu Serif" panose="02060603050605020204" pitchFamily="18" charset="0"/>
            </a:endParaRPr>
          </a:p>
          <a:p>
            <a:pPr marL="571500" indent="-5715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No.2 Exporter</a:t>
            </a:r>
          </a:p>
          <a:p>
            <a:pPr marL="571500" indent="-571500">
              <a:buClr>
                <a:srgbClr val="FF0000"/>
              </a:buClr>
              <a:buFont typeface="DejaVu Serif" panose="02060603050605020204" pitchFamily="18" charset="0"/>
              <a:buChar char="‣"/>
            </a:pPr>
            <a:endParaRPr lang="en-US" altLang="zh-TW" sz="3200" b="1" dirty="0">
              <a:solidFill>
                <a:srgbClr val="FF0000"/>
              </a:solidFill>
              <a:latin typeface="DejaVu Serif" panose="02060603050605020204" pitchFamily="18" charset="0"/>
              <a:ea typeface="DejaVu Serif" panose="02060603050605020204" pitchFamily="18" charset="0"/>
            </a:endParaRPr>
          </a:p>
          <a:p>
            <a:pPr marL="571500" indent="-5715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3200" b="1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No.1 Industrialized </a:t>
            </a:r>
            <a:r>
              <a:rPr lang="en-US" altLang="zh-TW" sz="3200" b="1" dirty="0">
                <a:solidFill>
                  <a:srgbClr val="FF000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country</a:t>
            </a:r>
            <a:endParaRPr lang="zh-TW" altLang="en-US" sz="3200" b="1" dirty="0">
              <a:solidFill>
                <a:srgbClr val="FF0000"/>
              </a:solidFill>
              <a:latin typeface="DejaVu Serif" panose="020606030506050202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195719" y="2252814"/>
            <a:ext cx="31197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00206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Industry</a:t>
            </a:r>
          </a:p>
          <a:p>
            <a:pPr marL="285750" indent="-285750">
              <a:buFont typeface="DejaVu Serif" panose="02060603050605020204" pitchFamily="18" charset="0"/>
              <a:buChar char="‣"/>
            </a:pPr>
            <a:endParaRPr lang="en-US" altLang="zh-TW" sz="3200" b="1" dirty="0">
              <a:solidFill>
                <a:srgbClr val="002060"/>
              </a:solidFill>
              <a:latin typeface="DejaVu Serif" panose="02060603050605020204" pitchFamily="18" charset="0"/>
              <a:ea typeface="DejaVu Serif" panose="02060603050605020204" pitchFamily="18" charset="0"/>
            </a:endParaRPr>
          </a:p>
          <a:p>
            <a:pPr marL="285750" indent="-285750"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00206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Agriculture</a:t>
            </a:r>
            <a:endParaRPr lang="zh-TW" altLang="en-US" sz="3200" b="1" dirty="0">
              <a:solidFill>
                <a:srgbClr val="002060"/>
              </a:solidFill>
              <a:latin typeface="DejaVu Serif" panose="020606030506050202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640521" y="548680"/>
            <a:ext cx="25635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rgbClr val="0070C0"/>
                </a:solidFill>
                <a:latin typeface="DejaVu Serif" panose="02060603050605020204" pitchFamily="18" charset="0"/>
                <a:ea typeface="DejaVu Serif" panose="02060603050605020204" pitchFamily="18" charset="0"/>
              </a:rPr>
              <a:t>America</a:t>
            </a:r>
            <a:endParaRPr lang="zh-TW" altLang="en-US" sz="4000" b="1" dirty="0">
              <a:solidFill>
                <a:srgbClr val="0070C0"/>
              </a:solidFill>
              <a:latin typeface="DejaVu Serif" panose="02060603050605020204" pitchFamily="18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517121" y="572566"/>
            <a:ext cx="2476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FF0000"/>
                </a:solidFill>
                <a:latin typeface="DejaVu Serif"/>
              </a:rPr>
              <a:t>Economy</a:t>
            </a:r>
            <a:endParaRPr lang="zh-TW" altLang="en-US" sz="4000" b="1" dirty="0">
              <a:solidFill>
                <a:srgbClr val="FF0000"/>
              </a:solidFill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888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  <p:bldP spid="8" grpId="0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3698709" y="330707"/>
            <a:ext cx="21771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solidFill>
                  <a:srgbClr val="7030A0"/>
                </a:solidFill>
                <a:latin typeface="DejaVu Serif" pitchFamily="18" charset="0"/>
                <a:ea typeface="DejaVu Serif" pitchFamily="18" charset="0"/>
              </a:rPr>
              <a:t>Import</a:t>
            </a:r>
            <a:endParaRPr lang="zh-TW" altLang="en-US" sz="4000" b="1" dirty="0">
              <a:solidFill>
                <a:srgbClr val="7030A0"/>
              </a:solidFill>
              <a:latin typeface="DejaVu Serif" pitchFamily="18" charset="0"/>
            </a:endParaRPr>
          </a:p>
        </p:txBody>
      </p:sp>
      <p:pic>
        <p:nvPicPr>
          <p:cNvPr id="6" name="Picture 12" descr="http://2.bp.blogspot.com/-teTGW-uJ8vI/T_bItuhtMmI/AAAAAAAAAoY/ZuaZ2t2bbkc/s1600/anesthesia+machin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6360" y="1217638"/>
            <a:ext cx="2213816" cy="2112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ttp://www.theenergycollective.com/sites/theenergycollective.com/files/pic2_8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3105" y="1177253"/>
            <a:ext cx="2967674" cy="2265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3709570" y="316744"/>
            <a:ext cx="20906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solidFill>
                  <a:srgbClr val="7030A0"/>
                </a:solidFill>
                <a:latin typeface="DejaVu Serif" pitchFamily="18" charset="0"/>
                <a:ea typeface="DejaVu Serif" pitchFamily="18" charset="0"/>
              </a:rPr>
              <a:t>Export</a:t>
            </a:r>
            <a:endParaRPr lang="zh-TW" altLang="en-US" sz="4000" b="1" dirty="0">
              <a:solidFill>
                <a:srgbClr val="7030A0"/>
              </a:solidFill>
              <a:latin typeface="DejaVu Serif" pitchFamily="18" charset="0"/>
            </a:endParaRPr>
          </a:p>
        </p:txBody>
      </p:sp>
      <p:pic>
        <p:nvPicPr>
          <p:cNvPr id="10" name="Picture 2" descr="https://triftz.files.wordpress.com/2013/04/arduino_led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454" y="3330251"/>
            <a:ext cx="2917906" cy="2188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5836" y="3357825"/>
            <a:ext cx="2767676" cy="2160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http://i2.cdn.turner.com/money/galleries/2011/autos/1103/gallery.consumer_reports_best_american_cars/images/2010_ford_fusion_hybrid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8741" y="3314771"/>
            <a:ext cx="2977496" cy="22039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avto-doca.com.ua/wp-content/uploads/2015/12/moto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5703" y="896526"/>
            <a:ext cx="2723571" cy="241043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4" name="Picture 6" descr="http://www.sterlingplastics.co.za/data/uploads/images-general/centrifugal_water_pump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8298" y="905110"/>
            <a:ext cx="2578863" cy="242514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5" name="Picture 4" descr="http://businessdayghana.com/wp-content/uploads/2016/01/poil-gh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154" y="3370968"/>
            <a:ext cx="3199476" cy="202330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6" name="Picture 4" descr="http://pimg.tradeindia.com/00413925/b/3/Pocket-Envelope-Making-Machine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88" y="980471"/>
            <a:ext cx="2803569" cy="230655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5" name="Picture 10" descr="http://sc.admin5.com/uploads/allimg/100211/1F0102610-3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1355" y="2932765"/>
            <a:ext cx="3150517" cy="31505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344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565178" y="993614"/>
            <a:ext cx="7808094" cy="5166355"/>
            <a:chOff x="571472" y="1152094"/>
            <a:chExt cx="7808094" cy="5166355"/>
          </a:xfrm>
        </p:grpSpPr>
        <p:pic>
          <p:nvPicPr>
            <p:cNvPr id="1026" name="Picture 2" descr="https://scontent-tpe1-1.xx.fbcdn.net/hphotos-xtl1/v/t34.0-12/13140899_1070696606335901_1765351247_n.jpg?oh=0be78b9d109f03a847ebc1e75ffdc5aa&amp;oe=5729A119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71472" y="1152094"/>
              <a:ext cx="7808094" cy="516635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683568" y="1268760"/>
              <a:ext cx="3384376" cy="360040"/>
            </a:xfrm>
            <a:prstGeom prst="rect">
              <a:avLst/>
            </a:prstGeom>
            <a:solidFill>
              <a:srgbClr val="EDF8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" name="文字方塊 6"/>
          <p:cNvSpPr txBox="1"/>
          <p:nvPr/>
        </p:nvSpPr>
        <p:spPr>
          <a:xfrm>
            <a:off x="2265752" y="2214554"/>
            <a:ext cx="5402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0070C0"/>
                </a:solidFill>
                <a:latin typeface="DejaVu Serif" pitchFamily="18" charset="0"/>
                <a:ea typeface="DejaVu Serif" pitchFamily="18" charset="0"/>
              </a:rPr>
              <a:t>Extensive farming</a:t>
            </a:r>
            <a:endParaRPr lang="zh-TW" altLang="en-US" sz="4000" b="1" dirty="0">
              <a:solidFill>
                <a:srgbClr val="0070C0"/>
              </a:solidFill>
              <a:latin typeface="DejaVu Serif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059832" y="285728"/>
            <a:ext cx="2955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Agriculture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957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>
        <p14:gallery dir="l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圖表 4"/>
          <p:cNvGraphicFramePr/>
          <p:nvPr>
            <p:extLst>
              <p:ext uri="{D42A27DB-BD31-4B8C-83A1-F6EECF244321}">
                <p14:modId xmlns:p14="http://schemas.microsoft.com/office/powerpoint/2010/main" xmlns="" val="3957617284"/>
              </p:ext>
            </p:extLst>
          </p:nvPr>
        </p:nvGraphicFramePr>
        <p:xfrm>
          <a:off x="-579701" y="1050246"/>
          <a:ext cx="8538742" cy="4879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5122369"/>
              </p:ext>
            </p:extLst>
          </p:nvPr>
        </p:nvGraphicFramePr>
        <p:xfrm>
          <a:off x="1574958" y="1270803"/>
          <a:ext cx="5949370" cy="441171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7891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4117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2014</a:t>
                      </a:r>
                      <a:endParaRPr lang="en-US" altLang="zh-TW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Corn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$52.40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Soybeans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$40.30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Wheat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$11.90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Alfalfa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$10.80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Cotton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$5.10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Hay, (Other than Alfalfa)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$8.40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Tobacco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$1.80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Sorghum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$1.70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u="none" strike="noStrike" dirty="0">
                          <a:solidFill>
                            <a:srgbClr val="00206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  Barley</a:t>
                      </a:r>
                      <a:endParaRPr lang="en-US" sz="2400" b="1" i="0" u="none" strike="noStrike" dirty="0">
                        <a:solidFill>
                          <a:srgbClr val="00206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852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400" u="none" strike="noStrike" dirty="0">
                          <a:solidFill>
                            <a:srgbClr val="0070C0"/>
                          </a:solidFill>
                          <a:effectLst/>
                          <a:latin typeface="DejaVu Serif" pitchFamily="18" charset="0"/>
                          <a:ea typeface="DejaVu Serif" pitchFamily="18" charset="0"/>
                        </a:rPr>
                        <a:t>$0.90</a:t>
                      </a:r>
                      <a:endParaRPr lang="en-US" altLang="zh-TW" sz="2400" b="0" i="0" u="none" strike="noStrike" dirty="0">
                        <a:solidFill>
                          <a:srgbClr val="0070C0"/>
                        </a:solidFill>
                        <a:effectLst/>
                        <a:latin typeface="DejaVu Serif" pitchFamily="18" charset="0"/>
                        <a:ea typeface="DejaVu Serif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5857884" y="928670"/>
            <a:ext cx="158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u="sng" strike="noStrike" dirty="0">
                <a:solidFill>
                  <a:schemeClr val="accent5">
                    <a:lumMod val="75000"/>
                  </a:schemeClr>
                </a:solidFill>
                <a:effectLst/>
              </a:rPr>
              <a:t>(US$ billions</a:t>
            </a:r>
            <a:r>
              <a:rPr lang="en-US" altLang="zh-TW" sz="1400" u="sng" strike="noStrike" dirty="0">
                <a:solidFill>
                  <a:schemeClr val="accent5">
                    <a:lumMod val="75000"/>
                  </a:schemeClr>
                </a:solidFill>
                <a:effectLst/>
              </a:rPr>
              <a:t>)</a:t>
            </a:r>
            <a:endParaRPr lang="zh-TW" altLang="en-US" sz="1400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196464" y="220784"/>
            <a:ext cx="32279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Major Crops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5332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827584" y="188640"/>
            <a:ext cx="9113096" cy="1143000"/>
          </a:xfrm>
        </p:spPr>
        <p:txBody>
          <a:bodyPr/>
          <a:lstStyle/>
          <a:p>
            <a:r>
              <a:rPr lang="en-US" altLang="zh-TW" sz="4000" b="1" dirty="0">
                <a:latin typeface="DejaVu Serif" pitchFamily="18" charset="0"/>
                <a:ea typeface="DejaVu Serif" pitchFamily="18" charset="0"/>
              </a:rPr>
              <a:t>Representative Company</a:t>
            </a:r>
            <a:endParaRPr lang="zh-TW" altLang="en-US" sz="4000" b="1" dirty="0">
              <a:latin typeface="DejaVu Serif" pitchFamily="18" charset="0"/>
            </a:endParaRPr>
          </a:p>
        </p:txBody>
      </p:sp>
      <p:pic>
        <p:nvPicPr>
          <p:cNvPr id="1028" name="Picture 4" descr="http://s3.amazonaws.com/moneydj-blog/wp-content/uploads/sites/33/2016/02/16151438/GetNewsRpt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191655"/>
            <a:ext cx="6671250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428642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993614"/>
            <a:ext cx="3641725" cy="4595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1547664" y="285728"/>
            <a:ext cx="79546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Founder : </a:t>
            </a:r>
            <a:r>
              <a:rPr kumimoji="0" lang="en-US" altLang="zh-TW" sz="4000" b="1" dirty="0">
                <a:solidFill>
                  <a:srgbClr val="0070C0"/>
                </a:solidFill>
                <a:latin typeface="DejaVu Serif" pitchFamily="18" charset="0"/>
                <a:ea typeface="DejaVu Serif" pitchFamily="18" charset="0"/>
              </a:rPr>
              <a:t>Kevin Plank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8444" y="863726"/>
            <a:ext cx="4629988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09789" y="1027846"/>
            <a:ext cx="4429156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字方塊 5"/>
          <p:cNvSpPr txBox="1"/>
          <p:nvPr/>
        </p:nvSpPr>
        <p:spPr>
          <a:xfrm>
            <a:off x="2643174" y="5661248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rgbClr val="00B050"/>
                </a:solidFill>
                <a:latin typeface="DejaVu Serif" pitchFamily="18" charset="0"/>
                <a:ea typeface="DejaVu Serif" pitchFamily="18" charset="0"/>
              </a:rPr>
              <a:t>T-shirt</a:t>
            </a:r>
            <a:endParaRPr lang="zh-TW" altLang="en-US" sz="3600" b="1" dirty="0">
              <a:solidFill>
                <a:srgbClr val="00B050"/>
              </a:solidFill>
              <a:latin typeface="DejaVu Serif" pitchFamily="18" charset="0"/>
            </a:endParaRPr>
          </a:p>
        </p:txBody>
      </p:sp>
      <p:sp>
        <p:nvSpPr>
          <p:cNvPr id="7" name="乘號 6"/>
          <p:cNvSpPr/>
          <p:nvPr/>
        </p:nvSpPr>
        <p:spPr>
          <a:xfrm>
            <a:off x="2500298" y="1220916"/>
            <a:ext cx="4286280" cy="392909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51644" y="5534216"/>
            <a:ext cx="8183587" cy="804862"/>
          </a:xfrm>
        </p:spPr>
        <p:txBody>
          <a:bodyPr>
            <a:noAutofit/>
          </a:bodyPr>
          <a:lstStyle/>
          <a:p>
            <a:pPr algn="ctr"/>
            <a:r>
              <a:rPr lang="en-US" altLang="zh-TW" sz="4400" b="1" dirty="0"/>
              <a:t> </a:t>
            </a:r>
            <a:r>
              <a:rPr lang="en-US" altLang="zh-TW" sz="3600" b="1" dirty="0">
                <a:solidFill>
                  <a:srgbClr val="00B050"/>
                </a:solidFill>
                <a:latin typeface="DejaVu Serif" pitchFamily="18" charset="0"/>
                <a:ea typeface="DejaVu Serif" pitchFamily="18" charset="0"/>
              </a:rPr>
              <a:t>Compression Shorts</a:t>
            </a:r>
            <a:endParaRPr lang="zh-TW" altLang="en-US" sz="3600" b="1" dirty="0">
              <a:solidFill>
                <a:srgbClr val="00B050"/>
              </a:solidFill>
              <a:latin typeface="DejaVu Serif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096732" y="155840"/>
            <a:ext cx="28552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Inspiration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  <p:bldP spid="4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-89601" y="5512111"/>
            <a:ext cx="9072626" cy="1223962"/>
          </a:xfrm>
        </p:spPr>
        <p:txBody>
          <a:bodyPr>
            <a:normAutofit/>
          </a:bodyPr>
          <a:lstStyle/>
          <a:p>
            <a:pPr algn="ctr"/>
            <a:r>
              <a:rPr lang="en-US" altLang="zh-TW" sz="3600" b="1" dirty="0">
                <a:solidFill>
                  <a:srgbClr val="00B050"/>
                </a:solidFill>
                <a:latin typeface="DejaVu Serif" pitchFamily="18" charset="0"/>
                <a:ea typeface="DejaVu Serif" pitchFamily="18" charset="0"/>
              </a:rPr>
              <a:t>moisture-wicking material</a:t>
            </a:r>
            <a:endParaRPr lang="zh-TW" altLang="en-US" sz="3600" b="1" dirty="0">
              <a:solidFill>
                <a:srgbClr val="00B050"/>
              </a:solidFill>
              <a:latin typeface="DejaVu Serif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68" y="1514404"/>
            <a:ext cx="3925888" cy="392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文字方塊 5"/>
          <p:cNvSpPr txBox="1"/>
          <p:nvPr/>
        </p:nvSpPr>
        <p:spPr>
          <a:xfrm>
            <a:off x="3327367" y="404664"/>
            <a:ext cx="22386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Material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85720" y="5634037"/>
            <a:ext cx="8501090" cy="1223963"/>
          </a:xfrm>
        </p:spPr>
        <p:txBody>
          <a:bodyPr>
            <a:noAutofit/>
          </a:bodyPr>
          <a:lstStyle/>
          <a:p>
            <a:pPr algn="ctr"/>
            <a:r>
              <a:rPr lang="en-US" altLang="zh-TW" sz="3200" b="1" dirty="0">
                <a:solidFill>
                  <a:srgbClr val="00B050"/>
                </a:solidFill>
                <a:latin typeface="DejaVu Serif" pitchFamily="18" charset="0"/>
                <a:ea typeface="DejaVu Serif" pitchFamily="18" charset="0"/>
              </a:rPr>
              <a:t>Baltimore, Maryland</a:t>
            </a:r>
            <a:endParaRPr lang="zh-TW" altLang="en-US" sz="3200" b="1" dirty="0">
              <a:solidFill>
                <a:srgbClr val="00B050"/>
              </a:solidFill>
              <a:latin typeface="DejaVu Serif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142984"/>
            <a:ext cx="6357982" cy="4362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978749"/>
            <a:ext cx="6383062" cy="4379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2205671" y="5519805"/>
            <a:ext cx="46863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zh-TW" altLang="zh-TW" sz="4400" b="1" dirty="0">
                <a:latin typeface="Calibri" pitchFamily="34" charset="0"/>
              </a:rPr>
              <a:t> </a:t>
            </a:r>
            <a:r>
              <a:rPr kumimoji="0" lang="en-US" altLang="zh-TW" sz="3200" b="1" dirty="0">
                <a:solidFill>
                  <a:srgbClr val="00B050"/>
                </a:solidFill>
                <a:latin typeface="DejaVu Serif" pitchFamily="18" charset="0"/>
                <a:ea typeface="DejaVu Serif" pitchFamily="18" charset="0"/>
              </a:rPr>
              <a:t>Panama City</a:t>
            </a:r>
            <a:endParaRPr kumimoji="0" lang="zh-TW" altLang="en-US" sz="3200" b="1" dirty="0">
              <a:solidFill>
                <a:srgbClr val="00B050"/>
              </a:solidFill>
              <a:latin typeface="DejaVu Serif" pitchFamily="18" charset="0"/>
            </a:endParaRPr>
          </a:p>
        </p:txBody>
      </p:sp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3275856" y="273119"/>
            <a:ext cx="40719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Location</a:t>
            </a:r>
            <a:endParaRPr kumimoji="0"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  <p:bldP spid="7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8759" y="1067581"/>
            <a:ext cx="5190237" cy="464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8759" y="1067581"/>
            <a:ext cx="5075579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 descr="usa-ma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1108949"/>
            <a:ext cx="5937477" cy="447411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865695" y="401063"/>
            <a:ext cx="33363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solidFill>
                  <a:srgbClr val="C00000"/>
                </a:solidFill>
                <a:latin typeface="DejaVu Serif"/>
              </a:rPr>
              <a:t>Main Market</a:t>
            </a:r>
            <a:endParaRPr lang="zh-TW" altLang="en-US" sz="4000" b="1" dirty="0">
              <a:solidFill>
                <a:srgbClr val="C00000"/>
              </a:solidFill>
              <a:latin typeface="DejaVu Serif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.yimg.com/xd/api/res/1.2/oH3a24hZxKAeNioJ1S1D3w--/YXBwaWQ9eXR3YXVjdGlvbnNlcnZpY2U7aD00MDA7cT04NTtyb3RhdGU9YXV0bzt3PTQwMDtwPW9wZW5jdg--/http:/nevec-img.zenfs.com/prod/tw_ec05-7/fab364b8-fb9a-4706-8bb1-3010c46f876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422326">
            <a:off x="1942809" y="1003355"/>
            <a:ext cx="4929222" cy="4929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www.26888go.com/Pic/2016/1602/0228/0228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15688">
            <a:off x="681465" y="1026710"/>
            <a:ext cx="7143800" cy="4755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96204">
            <a:off x="1556128" y="1039305"/>
            <a:ext cx="5559707" cy="4729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文字方塊 8"/>
          <p:cNvSpPr txBox="1"/>
          <p:nvPr/>
        </p:nvSpPr>
        <p:spPr>
          <a:xfrm>
            <a:off x="692644" y="295469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DejaVu Serif" pitchFamily="18" charset="0"/>
              </a:rPr>
              <a:t>Major Products</a:t>
            </a:r>
            <a:endParaRPr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 descr="20150605_180027_142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-1" y="0"/>
            <a:ext cx="9125979" cy="6858000"/>
          </a:xfrm>
          <a:prstGeom prst="rect">
            <a:avLst/>
          </a:prstGeom>
        </p:spPr>
      </p:pic>
      <p:pic>
        <p:nvPicPr>
          <p:cNvPr id="9" name="圖片 8" descr="just_do_it___nike_by_bakar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786" y="1000108"/>
            <a:ext cx="3786214" cy="3286148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899592" y="14934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Mode of Business Operation</a:t>
            </a:r>
            <a:endParaRPr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  <p:graphicFrame>
        <p:nvGraphicFramePr>
          <p:cNvPr id="15" name="圖表 14"/>
          <p:cNvGraphicFramePr/>
          <p:nvPr/>
        </p:nvGraphicFramePr>
        <p:xfrm>
          <a:off x="928662" y="1000108"/>
          <a:ext cx="7358114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" name="圖片 17" descr="13115840_1113223418727982_215335821_n.jpg"/>
          <p:cNvPicPr>
            <a:picLocks noChangeAspect="1"/>
          </p:cNvPicPr>
          <p:nvPr/>
        </p:nvPicPr>
        <p:blipFill>
          <a:blip r:embed="rId5"/>
          <a:srcRect l="21515" t="13621" r="16364"/>
          <a:stretch>
            <a:fillRect/>
          </a:stretch>
        </p:blipFill>
        <p:spPr>
          <a:xfrm>
            <a:off x="4714876" y="1357298"/>
            <a:ext cx="3357586" cy="4071966"/>
          </a:xfrm>
          <a:prstGeom prst="rect">
            <a:avLst/>
          </a:prstGeom>
        </p:spPr>
      </p:pic>
      <p:pic>
        <p:nvPicPr>
          <p:cNvPr id="19" name="圖片 18" descr="13128788_1113223435394647_1488047687_o.jpg"/>
          <p:cNvPicPr>
            <a:picLocks noChangeAspect="1"/>
          </p:cNvPicPr>
          <p:nvPr/>
        </p:nvPicPr>
        <p:blipFill>
          <a:blip r:embed="rId6"/>
          <a:srcRect l="25545" t="64069" r="49384" b="6250"/>
          <a:stretch>
            <a:fillRect/>
          </a:stretch>
        </p:blipFill>
        <p:spPr>
          <a:xfrm>
            <a:off x="1071538" y="1357298"/>
            <a:ext cx="3286148" cy="4071966"/>
          </a:xfrm>
          <a:prstGeom prst="rect">
            <a:avLst/>
          </a:prstGeom>
        </p:spPr>
      </p:pic>
      <p:sp>
        <p:nvSpPr>
          <p:cNvPr id="20" name="文字方塊 19"/>
          <p:cNvSpPr txBox="1"/>
          <p:nvPr/>
        </p:nvSpPr>
        <p:spPr>
          <a:xfrm>
            <a:off x="1142976" y="85723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>
                <a:latin typeface="DejaVu Serif" pitchFamily="18" charset="0"/>
                <a:ea typeface="DejaVu Serif" pitchFamily="18" charset="0"/>
              </a:rPr>
              <a:t>UA</a:t>
            </a:r>
            <a:endParaRPr lang="zh-TW" altLang="en-US" sz="3200" b="1" dirty="0">
              <a:latin typeface="DejaVu Serif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500562" y="785794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DejaVu Serif" pitchFamily="18" charset="0"/>
                <a:ea typeface="DejaVu Serif" pitchFamily="18" charset="0"/>
              </a:rPr>
              <a:t>Another Brand</a:t>
            </a:r>
            <a:endParaRPr lang="zh-TW" altLang="en-US" sz="3200" b="1" dirty="0">
              <a:latin typeface="DejaVu Serif" pitchFamily="18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4857752" y="5786454"/>
            <a:ext cx="285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latin typeface="DejaVu Serif" pitchFamily="18" charset="0"/>
                <a:ea typeface="DejaVu Serif" pitchFamily="18" charset="0"/>
              </a:rPr>
              <a:t>UA$36.8</a:t>
            </a:r>
            <a:endParaRPr lang="zh-TW" altLang="en-US" sz="2800" b="1" dirty="0">
              <a:latin typeface="DejaVu Serif" pitchFamily="18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714348" y="5786454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latin typeface="DejaVu Serif" pitchFamily="18" charset="0"/>
                <a:ea typeface="DejaVu Serif" pitchFamily="18" charset="0"/>
              </a:rPr>
              <a:t>UA$52</a:t>
            </a:r>
            <a:endParaRPr lang="zh-TW" altLang="en-US" sz="2800" b="1" dirty="0">
              <a:latin typeface="DejaVu Serif" pitchFamily="18" charset="0"/>
            </a:endParaRPr>
          </a:p>
        </p:txBody>
      </p:sp>
      <p:pic>
        <p:nvPicPr>
          <p:cNvPr id="32" name="圖片 31" descr="635620458669921069-2015-03-15-Jordan-Spieth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158" y="1071546"/>
            <a:ext cx="2714644" cy="5214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5" name="圖片 34" descr="dwayne-johnson-wake-up-call-0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6116" y="1000108"/>
            <a:ext cx="2857520" cy="53462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6" name="圖片 35" descr="phelps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86512" y="1023262"/>
            <a:ext cx="2428892" cy="5286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圖片 36" descr="cd0ymzcznguwzdbhnduynddiytjhm2yyzthlmtjjotqwyyznpwu1nja1yjkzmjy1mjq4nwmwowmxmji2mgmxzmnjzguz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357290" y="1142984"/>
            <a:ext cx="6051651" cy="4357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圖片 37" descr="Stephen_Curry_Lifts_Under_Armour_Shoe_Sales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1538" y="928670"/>
            <a:ext cx="6858048" cy="4741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圖片 38" descr="11.png"/>
          <p:cNvPicPr>
            <a:picLocks noChangeAspect="1"/>
          </p:cNvPicPr>
          <p:nvPr/>
        </p:nvPicPr>
        <p:blipFill>
          <a:blip r:embed="rId12"/>
          <a:srcRect r="46743" b="9699"/>
          <a:stretch>
            <a:fillRect/>
          </a:stretch>
        </p:blipFill>
        <p:spPr>
          <a:xfrm>
            <a:off x="1285852" y="928670"/>
            <a:ext cx="6000792" cy="46159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-3.7037E-7 C -0.00346 -0.01343 -0.00138 -0.00787 -0.00572 -0.01713 C -0.00798 -0.05116 -0.00937 -0.06204 -0.00572 -0.10648 C -0.0052 -0.11343 5.27778E-6 -0.12569 5.27778E-6 -0.12569 C 0.00296 -0.14977 -0.00121 -0.12338 0.00713 -0.15046 C 0.008 -0.15347 0.00765 -0.15694 0.00852 -0.15995 C 0.01529 -0.18287 0.02622 -0.20856 0.03994 -0.22477 C 0.04289 -0.22824 0.0481 -0.23704 0.05279 -0.23981 C 0.05834 -0.24329 0.06303 -0.24514 0.06859 -0.24745 C 0.07431 -0.24676 0.08022 -0.24699 0.08577 -0.2456 C 0.0922 -0.24398 0.10609 -0.22662 0.11147 -0.22083 C 0.11477 -0.20694 0.10991 -0.22292 0.1172 -0.21134 C 0.12136 -0.20463 0.12362 -0.19583 0.12709 -0.18843 C 0.13022 -0.18171 0.13647 -0.17477 0.13855 -0.16759 C 0.14046 -0.16111 0.1415 -0.15417 0.14428 -0.14838 C 0.14602 -0.14491 0.15261 -0.13194 0.15435 -0.12569 C 0.15956 -0.1081 0.15869 -0.09884 0.1672 -0.0875 C 0.17032 -0.06782 0.17414 -0.04815 0.17709 -0.02847 C 0.17709 -0.02593 0.18438 0.07801 0.16859 0.11065 C 0.16806 0.11389 0.16824 0.11713 0.1672 0.12014 C 0.16581 0.12431 0.16147 0.13148 0.16147 0.13148 C 0.15834 0.14468 0.16199 0.13125 0.1514 0.15255 C 0.14931 0.15671 0.14845 0.16204 0.14567 0.16574 C 0.13994 0.17338 0.13161 0.17986 0.12431 0.18495 C 0.11997 0.18357 0.11546 0.18333 0.11147 0.18102 C 0.10591 0.17778 0.1007 0.16227 0.09706 0.15625 C 0.09654 0.1537 0.09636 0.15093 0.09567 0.14861 C 0.09411 0.14329 0.08994 0.13333 0.08994 0.13333 C 0.08734 0.11921 0.08925 0.1287 0.08282 0.10671 C 0.08195 0.10347 0.08004 0.09722 0.08004 0.09722 C 0.07692 0.05926 0.083 0.03102 0.0915 -0.0037 C 0.09237 -0.00741 0.09272 -0.01157 0.09428 -0.01505 C 0.09654 -0.02014 0.10001 -0.02384 0.10279 -0.02847 C 0.1172 -0.05301 0.13282 -0.07431 0.15001 -0.09514 C 0.15765 -0.1044 0.16286 -0.11944 0.17293 -0.12361 C 0.18265 -0.13241 0.17813 -0.12963 0.18577 -0.13333 C 0.19011 -0.13264 0.19445 -0.13264 0.19862 -0.13125 C 0.20817 -0.12824 0.21563 -0.12014 0.2257 -0.11806 C 0.23786 -0.10995 0.2514 -0.09907 0.26425 -0.09329 C 0.27032 -0.08518 0.27588 -0.07963 0.28143 -0.07037 C 0.2823 -0.06713 0.28352 -0.06412 0.28421 -0.06088 C 0.28491 -0.05787 0.28491 -0.0544 0.28577 -0.05139 C 0.28647 -0.04931 0.28786 -0.04768 0.28855 -0.0456 C 0.28977 -0.0419 0.29046 -0.03796 0.2915 -0.03426 C 0.29098 0.05347 0.29654 0.14167 0.28855 0.2287 C 0.28681 0.24769 0.28334 0.2713 0.27136 0.28403 C 0.26442 0.29144 0.25852 0.29815 0.25001 0.30116 C 0.24619 0.30255 0.23855 0.30486 0.23855 0.30486 C 0.21945 0.30255 0.22223 0.30463 0.21286 0.28588 C 0.21147 0.27824 0.2106 0.27037 0.20852 0.26296 C 0.20904 0.24907 0.20852 0.23495 0.21008 0.22107 C 0.2106 0.2169 0.2132 0.21366 0.21425 0.20972 C 0.22206 0.18171 0.23056 0.15139 0.24289 0.12593 C 0.24914 0.11296 0.25661 0.10069 0.26286 0.08773 C 0.26911 0.07454 0.27414 0.0581 0.28143 0.04583 C 0.28942 0.03218 0.30331 0.02153 0.31563 0.01736 C 0.32275 0.01968 0.32362 0.02384 0.33004 0.02685 C 0.34879 0.05185 0.35487 0.08889 0.36147 0.12199 C 0.36338 0.13125 0.36789 0.13935 0.36997 0.14861 C 0.3731 0.16273 0.3764 0.17685 0.38004 0.19051 C 0.38369 0.20394 0.38786 0.21157 0.38994 0.22685 C 0.39133 0.2375 0.39306 0.24699 0.39567 0.25718 C 0.39706 0.27384 0.39897 0.29005 0.40001 0.30671 C 0.3981 0.39236 0.404 0.34653 0.39706 0.37338 C 0.39532 0.38032 0.39688 0.38935 0.39289 0.39444 C 0.38734 0.40162 0.38386 0.40556 0.37709 0.41157 C 0.3757 0.41273 0.37293 0.41528 0.37293 0.41528 C 0.36529 0.41458 0.35765 0.41505 0.35001 0.41343 C 0.3448 0.41227 0.34393 0.3963 0.34289 0.39051 C 0.34428 0.37245 0.34584 0.35625 0.35574 0.34306 C 0.35956 0.33796 0.36216 0.33009 0.3672 0.32778 C 0.36997 0.32639 0.3757 0.32384 0.3757 0.32384 C 0.37813 0.32454 0.38056 0.32454 0.38282 0.32593 C 0.38716 0.32847 0.3889 0.33565 0.3915 0.34097 C 0.39827 0.35417 0.39949 0.37107 0.40574 0.38495 C 0.4073 0.3956 0.41251 0.4213 0.4172 0.43056 C 0.42067 0.44468 0.42397 0.46042 0.43004 0.47245 C 0.43178 0.4794 0.43178 0.48704 0.43421 0.49352 C 0.43612 0.49838 0.4415 0.50671 0.4415 0.50671 C 0.44254 0.5125 0.44723 0.52778 0.45279 0.52778 " pathEditMode="relative" ptsTypes="fffffffffffffffffffffffffffffffffffffffffffffffffffffffffffffffffffffffffffffffA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Graphic spid="15" grpId="0">
        <p:bldAsOne/>
      </p:bldGraphic>
      <p:bldGraphic spid="15" grpId="1">
        <p:bldAsOne/>
      </p:bldGraphic>
      <p:bldP spid="20" grpId="0"/>
      <p:bldP spid="20" grpId="1"/>
      <p:bldP spid="21" grpId="0"/>
      <p:bldP spid="21" grpId="1"/>
      <p:bldP spid="23" grpId="0"/>
      <p:bldP spid="23" grpId="1"/>
      <p:bldP spid="24" grpId="0"/>
      <p:bldP spid="2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 descr="H-Underarmour-1233584-004-Comp2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38307" y="993904"/>
            <a:ext cx="3416857" cy="4535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 descr="under_armour_toxic_si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362" y="1093545"/>
            <a:ext cx="3217201" cy="4449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圖片 8" descr="1314364303-ff9dccb6c6afff0c2cb0f84a488efd7e.jpg"/>
          <p:cNvPicPr>
            <a:picLocks noChangeAspect="1"/>
          </p:cNvPicPr>
          <p:nvPr/>
        </p:nvPicPr>
        <p:blipFill>
          <a:blip r:embed="rId4"/>
          <a:srcRect l="18333" r="16666"/>
          <a:stretch>
            <a:fillRect/>
          </a:stretch>
        </p:blipFill>
        <p:spPr>
          <a:xfrm>
            <a:off x="879416" y="993903"/>
            <a:ext cx="3263956" cy="4455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圖片 9" descr="122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9941" y="899751"/>
            <a:ext cx="3482603" cy="46434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圖片 12" descr="america.png"/>
          <p:cNvPicPr>
            <a:picLocks noChangeAspect="1"/>
          </p:cNvPicPr>
          <p:nvPr/>
        </p:nvPicPr>
        <p:blipFill>
          <a:blip r:embed="rId6"/>
          <a:srcRect l="7031" r="6250" b="19435"/>
          <a:stretch>
            <a:fillRect/>
          </a:stretch>
        </p:blipFill>
        <p:spPr>
          <a:xfrm>
            <a:off x="190323" y="1128135"/>
            <a:ext cx="8334726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文字方塊 14"/>
          <p:cNvSpPr txBox="1"/>
          <p:nvPr/>
        </p:nvSpPr>
        <p:spPr>
          <a:xfrm>
            <a:off x="-321471" y="196615"/>
            <a:ext cx="10429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International Expansion</a:t>
            </a:r>
            <a:endParaRPr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-368966" y="195615"/>
            <a:ext cx="9786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Women and Youth Business</a:t>
            </a:r>
            <a:endParaRPr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3476691" y="197615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Footwear</a:t>
            </a:r>
            <a:endParaRPr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23993" y="191865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Future Plans</a:t>
            </a:r>
            <a:endParaRPr lang="zh-TW" altLang="en-US" sz="4000" b="1" dirty="0">
              <a:solidFill>
                <a:srgbClr val="C00000"/>
              </a:solidFill>
              <a:latin typeface="DejaVu Serif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  <p:bldP spid="17" grpId="0"/>
      <p:bldP spid="17" grpId="1"/>
      <p:bldP spid="12" grpId="0"/>
      <p:bldP spid="1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27784" y="332656"/>
            <a:ext cx="4206914" cy="1151965"/>
          </a:xfrm>
        </p:spPr>
        <p:txBody>
          <a:bodyPr>
            <a:normAutofit/>
          </a:bodyPr>
          <a:lstStyle/>
          <a:p>
            <a:r>
              <a:rPr lang="en-US" altLang="zh-TW" sz="4000" b="1" dirty="0">
                <a:latin typeface="DejaVu Serif"/>
              </a:rPr>
              <a:t>Conclusion</a:t>
            </a:r>
            <a:r>
              <a:rPr lang="en-US" altLang="zh-TW" sz="4000" dirty="0"/>
              <a:t> 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002060"/>
                </a:solidFill>
                <a:latin typeface="DejaVu Serif"/>
              </a:rPr>
              <a:t>Diversity</a:t>
            </a:r>
          </a:p>
          <a:p>
            <a:pPr>
              <a:buFont typeface="DejaVu Serif" panose="02060603050605020204" pitchFamily="18" charset="0"/>
              <a:buChar char="‣"/>
            </a:pPr>
            <a:endParaRPr lang="en-US" altLang="zh-TW" sz="3200" b="1" dirty="0">
              <a:latin typeface="DejaVu Serif"/>
            </a:endParaRPr>
          </a:p>
          <a:p>
            <a:pPr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002060"/>
                </a:solidFill>
                <a:latin typeface="DejaVu Serif"/>
              </a:rPr>
              <a:t>Advance</a:t>
            </a:r>
          </a:p>
          <a:p>
            <a:pPr>
              <a:buFont typeface="DejaVu Serif" panose="02060603050605020204" pitchFamily="18" charset="0"/>
              <a:buChar char="‣"/>
            </a:pPr>
            <a:endParaRPr lang="en-US" altLang="zh-TW" sz="3200" b="1" dirty="0">
              <a:latin typeface="DejaVu Serif"/>
            </a:endParaRPr>
          </a:p>
          <a:p>
            <a:pPr>
              <a:buFont typeface="DejaVu Serif" panose="02060603050605020204" pitchFamily="18" charset="0"/>
              <a:buChar char="‣"/>
            </a:pPr>
            <a:r>
              <a:rPr lang="en-US" altLang="zh-TW" sz="3200" b="1" dirty="0">
                <a:solidFill>
                  <a:srgbClr val="002060"/>
                </a:solidFill>
                <a:latin typeface="DejaVu Serif"/>
              </a:rPr>
              <a:t>Lifestyles</a:t>
            </a:r>
          </a:p>
          <a:p>
            <a:endParaRPr lang="zh-TW" altLang="en-US" sz="3200" b="1" dirty="0">
              <a:latin typeface="DejaVu Serif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822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5253392"/>
              </p:ext>
            </p:extLst>
          </p:nvPr>
        </p:nvGraphicFramePr>
        <p:xfrm>
          <a:off x="611560" y="0"/>
          <a:ext cx="7776864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3897"/>
                <a:gridCol w="3722967"/>
              </a:tblGrid>
              <a:tr h="552004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3600" dirty="0" smtClean="0">
                          <a:latin typeface="DejaVu Serif"/>
                        </a:rPr>
                        <a:t>Assignment</a:t>
                      </a:r>
                      <a:endParaRPr lang="zh-TW" altLang="en-US" sz="3600" dirty="0">
                        <a:latin typeface="DejaVu Serif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18137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b="1" dirty="0" smtClean="0">
                        <a:solidFill>
                          <a:srgbClr val="002060"/>
                        </a:solidFill>
                        <a:latin typeface="DejaVu Serif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b="1" dirty="0" smtClean="0">
                        <a:solidFill>
                          <a:srgbClr val="002060"/>
                        </a:solidFill>
                        <a:latin typeface="DejaVu Serif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Collect</a:t>
                      </a:r>
                      <a:r>
                        <a:rPr lang="en-US" altLang="zh-TW" sz="2200" b="1" baseline="0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 Information</a:t>
                      </a:r>
                      <a:endParaRPr lang="zh-TW" altLang="en-US" sz="2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Selina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Kate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Penny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Jack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Daniel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Zoe</a:t>
                      </a:r>
                      <a:endParaRPr lang="zh-TW" altLang="en-US" sz="2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8137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b="1" dirty="0" smtClean="0">
                        <a:solidFill>
                          <a:srgbClr val="002060"/>
                        </a:solidFill>
                        <a:latin typeface="DejaVu Serif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2200" b="1" dirty="0" smtClean="0">
                        <a:solidFill>
                          <a:srgbClr val="002060"/>
                        </a:solidFill>
                        <a:latin typeface="DejaVu Serif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Make</a:t>
                      </a:r>
                      <a:r>
                        <a:rPr lang="en-US" altLang="zh-TW" sz="2200" b="1" baseline="0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 PPT</a:t>
                      </a:r>
                      <a:endParaRPr lang="zh-TW" altLang="en-US" sz="2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Selina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Kate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Penny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Jack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Daniel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Zoe</a:t>
                      </a:r>
                      <a:endParaRPr lang="zh-TW" altLang="en-US" sz="2200" b="1" dirty="0" smtClean="0">
                        <a:solidFill>
                          <a:srgbClr val="002060"/>
                        </a:solidFill>
                        <a:latin typeface="DejaVu Serif"/>
                      </a:endParaRPr>
                    </a:p>
                  </a:txBody>
                  <a:tcPr/>
                </a:tc>
              </a:tr>
              <a:tr h="6571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Integrate PPT</a:t>
                      </a:r>
                      <a:endParaRPr lang="zh-TW" altLang="en-US" sz="2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Penny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Jack</a:t>
                      </a:r>
                      <a:endParaRPr lang="zh-TW" altLang="en-US" sz="2200" b="1" dirty="0" smtClean="0">
                        <a:solidFill>
                          <a:srgbClr val="002060"/>
                        </a:solidFill>
                        <a:latin typeface="DejaVu Serif"/>
                      </a:endParaRPr>
                    </a:p>
                  </a:txBody>
                  <a:tcPr/>
                </a:tc>
              </a:tr>
              <a:tr h="3925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Make Handout</a:t>
                      </a:r>
                      <a:endParaRPr lang="zh-TW" altLang="en-US" sz="2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200" b="1" dirty="0" smtClean="0">
                          <a:solidFill>
                            <a:srgbClr val="002060"/>
                          </a:solidFill>
                          <a:latin typeface="DejaVu Serif"/>
                        </a:rPr>
                        <a:t>Daniel</a:t>
                      </a:r>
                      <a:endParaRPr lang="zh-TW" altLang="en-US" sz="22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2987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99792" y="260648"/>
            <a:ext cx="5540213" cy="1151965"/>
          </a:xfrm>
        </p:spPr>
        <p:txBody>
          <a:bodyPr/>
          <a:lstStyle/>
          <a:p>
            <a:r>
              <a:rPr lang="en-US" altLang="zh-TW" sz="4000" b="1" dirty="0">
                <a:latin typeface="DejaVu Serif" pitchFamily="18" charset="0"/>
                <a:ea typeface="DejaVu Serif" pitchFamily="18" charset="0"/>
              </a:rPr>
              <a:t>Reference</a:t>
            </a:r>
            <a:endParaRPr lang="zh-TW" altLang="en-US" sz="4000" b="1" dirty="0">
              <a:latin typeface="DejaVu Serif" pitchFamily="18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95536" y="1628800"/>
            <a:ext cx="836223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2400" b="1" dirty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</a:rPr>
              <a:t>Wiki</a:t>
            </a:r>
          </a:p>
          <a:p>
            <a:pPr>
              <a:buClr>
                <a:srgbClr val="FF0000"/>
              </a:buClr>
            </a:pP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</a:rPr>
              <a:t>    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2"/>
              </a:rPr>
              <a:t>https</a:t>
            </a:r>
            <a:r>
              <a:rPr lang="en-US" altLang="zh-TW" sz="2400" b="1" dirty="0">
                <a:latin typeface="DejaVu Serif" pitchFamily="18" charset="0"/>
                <a:ea typeface="DejaVu Serif" pitchFamily="18" charset="0"/>
                <a:hlinkClick r:id="rId2"/>
              </a:rPr>
              <a:t>://en.wikipedia.org/wiki/United_States</a:t>
            </a:r>
            <a:endParaRPr lang="en-US" altLang="zh-TW" sz="2400" b="1" dirty="0">
              <a:latin typeface="DejaVu Serif" pitchFamily="18" charset="0"/>
              <a:ea typeface="DejaVu Serif" pitchFamily="18" charset="0"/>
            </a:endParaRPr>
          </a:p>
          <a:p>
            <a:pPr marL="342900" indent="-3429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2400" b="1" dirty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</a:rPr>
              <a:t>UA Story</a:t>
            </a:r>
          </a:p>
          <a:p>
            <a:pPr>
              <a:buClr>
                <a:srgbClr val="FF0000"/>
              </a:buClr>
            </a:pP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</a:rPr>
              <a:t>    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3"/>
              </a:rPr>
              <a:t>http</a:t>
            </a:r>
            <a:r>
              <a:rPr lang="en-US" altLang="zh-TW" sz="2400" b="1" dirty="0">
                <a:latin typeface="DejaVu Serif" pitchFamily="18" charset="0"/>
                <a:ea typeface="DejaVu Serif" pitchFamily="18" charset="0"/>
                <a:hlinkClick r:id="rId3"/>
              </a:rPr>
              <a:t>://www.underarmour.tw/brand/uastory.htm</a:t>
            </a:r>
            <a:endParaRPr lang="en-US" altLang="zh-TW" sz="2400" b="1" dirty="0">
              <a:latin typeface="DejaVu Serif" pitchFamily="18" charset="0"/>
              <a:ea typeface="DejaVu Serif" pitchFamily="18" charset="0"/>
            </a:endParaRPr>
          </a:p>
          <a:p>
            <a:pPr marL="342900" indent="-3429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2400" b="1" dirty="0">
                <a:solidFill>
                  <a:srgbClr val="002060"/>
                </a:solidFill>
                <a:latin typeface="DejaVu Serif" pitchFamily="18" charset="0"/>
                <a:ea typeface="DejaVu Serif" pitchFamily="18" charset="0"/>
              </a:rPr>
              <a:t>CNN News</a:t>
            </a:r>
          </a:p>
          <a:p>
            <a:pPr>
              <a:buClr>
                <a:srgbClr val="FF0000"/>
              </a:buClr>
            </a:pP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</a:rPr>
              <a:t>    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4"/>
              </a:rPr>
              <a:t>http</a:t>
            </a:r>
            <a:r>
              <a:rPr lang="en-US" altLang="zh-TW" sz="2400" b="1" dirty="0">
                <a:latin typeface="DejaVu Serif" pitchFamily="18" charset="0"/>
                <a:ea typeface="DejaVu Serif" pitchFamily="18" charset="0"/>
                <a:hlinkClick r:id="rId4"/>
              </a:rPr>
              <a:t>://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4"/>
              </a:rPr>
              <a:t>money.cnn.com/2016/04/21/investing/under- </a:t>
            </a:r>
          </a:p>
          <a:p>
            <a:pPr>
              <a:buClr>
                <a:srgbClr val="FF0000"/>
              </a:buClr>
            </a:pPr>
            <a:r>
              <a:rPr lang="en-US" altLang="zh-TW" sz="2400" b="1" dirty="0">
                <a:latin typeface="DejaVu Serif" pitchFamily="18" charset="0"/>
                <a:ea typeface="DejaVu Serif" pitchFamily="18" charset="0"/>
              </a:rPr>
              <a:t> 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</a:rPr>
              <a:t>   </a:t>
            </a:r>
            <a:r>
              <a:rPr lang="en-US" altLang="zh-TW" sz="2400" b="1" dirty="0" err="1" smtClean="0">
                <a:latin typeface="DejaVu Serif" pitchFamily="18" charset="0"/>
                <a:ea typeface="DejaVu Serif" pitchFamily="18" charset="0"/>
                <a:hlinkClick r:id="rId4"/>
              </a:rPr>
              <a:t>armour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4"/>
              </a:rPr>
              <a:t>-earnings-</a:t>
            </a:r>
            <a:r>
              <a:rPr lang="en-US" altLang="zh-TW" sz="2400" b="1" dirty="0" err="1" smtClean="0">
                <a:latin typeface="DejaVu Serif" pitchFamily="18" charset="0"/>
                <a:ea typeface="DejaVu Serif" pitchFamily="18" charset="0"/>
                <a:hlinkClick r:id="rId4"/>
              </a:rPr>
              <a:t>steph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4"/>
              </a:rPr>
              <a:t>-curry-</a:t>
            </a:r>
            <a:r>
              <a:rPr lang="en-US" altLang="zh-TW" sz="2400" b="1" dirty="0" err="1" smtClean="0">
                <a:latin typeface="DejaVu Serif" pitchFamily="18" charset="0"/>
                <a:ea typeface="DejaVu Serif" pitchFamily="18" charset="0"/>
                <a:hlinkClick r:id="rId4"/>
              </a:rPr>
              <a:t>nike</a:t>
            </a:r>
            <a:r>
              <a:rPr lang="en-US" altLang="zh-TW" sz="2400" b="1" dirty="0">
                <a:latin typeface="DejaVu Serif" pitchFamily="18" charset="0"/>
                <a:ea typeface="DejaVu Serif" pitchFamily="18" charset="0"/>
                <a:hlinkClick r:id="rId4"/>
              </a:rPr>
              <a:t>/</a:t>
            </a:r>
            <a:endParaRPr lang="en-US" altLang="zh-TW" sz="2400" b="1" dirty="0">
              <a:latin typeface="DejaVu Serif" pitchFamily="18" charset="0"/>
              <a:ea typeface="DejaVu Serif" pitchFamily="18" charset="0"/>
            </a:endParaRPr>
          </a:p>
          <a:p>
            <a:pPr marL="342900" indent="-342900">
              <a:buClr>
                <a:srgbClr val="FF0000"/>
              </a:buClr>
              <a:buFont typeface="DejaVu Serif" panose="02060603050605020204" pitchFamily="18" charset="0"/>
              <a:buChar char="‣"/>
            </a:pPr>
            <a:r>
              <a:rPr lang="en-US" altLang="zh-TW" sz="2400" b="1" dirty="0" err="1">
                <a:solidFill>
                  <a:srgbClr val="002060"/>
                </a:solidFill>
                <a:latin typeface="DejaVu Serif" pitchFamily="18" charset="0"/>
                <a:ea typeface="DejaVu Serif" pitchFamily="18" charset="0"/>
              </a:rPr>
              <a:t>FanPiece</a:t>
            </a:r>
            <a:endParaRPr lang="en-US" altLang="zh-TW" sz="2400" b="1" dirty="0">
              <a:solidFill>
                <a:srgbClr val="002060"/>
              </a:solidFill>
              <a:latin typeface="DejaVu Serif" pitchFamily="18" charset="0"/>
              <a:ea typeface="DejaVu Serif" pitchFamily="18" charset="0"/>
            </a:endParaRPr>
          </a:p>
          <a:p>
            <a:pPr>
              <a:buClr>
                <a:srgbClr val="FF0000"/>
              </a:buClr>
            </a:pP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</a:rPr>
              <a:t>    </a:t>
            </a:r>
            <a:r>
              <a:rPr lang="en-US" altLang="zh-TW" sz="2400" b="1" dirty="0" smtClean="0">
                <a:latin typeface="DejaVu Serif" pitchFamily="18" charset="0"/>
                <a:ea typeface="DejaVu Serif" pitchFamily="18" charset="0"/>
                <a:hlinkClick r:id="rId5"/>
              </a:rPr>
              <a:t>http</a:t>
            </a:r>
            <a:r>
              <a:rPr lang="en-US" altLang="zh-TW" sz="2400" b="1" dirty="0">
                <a:latin typeface="DejaVu Serif" pitchFamily="18" charset="0"/>
                <a:ea typeface="DejaVu Serif" pitchFamily="18" charset="0"/>
                <a:hlinkClick r:id="rId5"/>
              </a:rPr>
              <a:t>://www.fanpiece.com/</a:t>
            </a:r>
            <a:endParaRPr lang="en-US" altLang="zh-TW" sz="2400" b="1" dirty="0">
              <a:latin typeface="DejaVu Serif" pitchFamily="18" charset="0"/>
              <a:ea typeface="DejaVu Serif" pitchFamily="18" charset="0"/>
            </a:endParaRPr>
          </a:p>
          <a:p>
            <a:endParaRPr lang="en-US" altLang="zh-TW" sz="2400" dirty="0"/>
          </a:p>
          <a:p>
            <a:endParaRPr lang="zh-TW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 descr="http://pic31.nipic.com/20130805/13204791_15343236616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28600" y="0"/>
            <a:ext cx="10970789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5111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heartfelteggdonation.com/wp-content/uploads/2015/05/thankyou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06"/>
            <a:ext cx="9343994" cy="702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870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 descr="http://carlyanderson.com/wp-content/uploads/Deconstructing-Questio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340" y="0"/>
            <a:ext cx="9372534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9707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要賽事">
  <a:themeElements>
    <a:clrScheme name="主要賽事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主要賽事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主要賽事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TM04033927[[fn=主要賽事]]</Template>
  <TotalTime>1664</TotalTime>
  <Words>237</Words>
  <Application>Microsoft Office PowerPoint</Application>
  <PresentationFormat>如螢幕大小 (4:3)</PresentationFormat>
  <Paragraphs>152</Paragraphs>
  <Slides>28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29" baseType="lpstr">
      <vt:lpstr>主要賽事</vt:lpstr>
      <vt:lpstr>United states of America</vt:lpstr>
      <vt:lpstr>Outline</vt:lpstr>
      <vt:lpstr>投影片 3</vt:lpstr>
      <vt:lpstr>投影片 4</vt:lpstr>
      <vt:lpstr>投影片 5</vt:lpstr>
      <vt:lpstr>投影片 6</vt:lpstr>
      <vt:lpstr>投影片 7</vt:lpstr>
      <vt:lpstr>投影片 8</vt:lpstr>
      <vt:lpstr>Economy</vt:lpstr>
      <vt:lpstr>投影片 10</vt:lpstr>
      <vt:lpstr>投影片 11</vt:lpstr>
      <vt:lpstr>投影片 12</vt:lpstr>
      <vt:lpstr>投影片 13</vt:lpstr>
      <vt:lpstr>Representative Company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Conclusion </vt:lpstr>
      <vt:lpstr>投影片 24</vt:lpstr>
      <vt:lpstr>Reference</vt:lpstr>
      <vt:lpstr>投影片 26</vt:lpstr>
      <vt:lpstr>投影片 27</vt:lpstr>
      <vt:lpstr>投影片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Location</dc:title>
  <dc:creator>USER</dc:creator>
  <cp:lastModifiedBy>user</cp:lastModifiedBy>
  <cp:revision>136</cp:revision>
  <dcterms:modified xsi:type="dcterms:W3CDTF">2016-05-11T04:37:43Z</dcterms:modified>
</cp:coreProperties>
</file>