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27"/>
  </p:notesMasterIdLst>
  <p:sldIdLst>
    <p:sldId id="256" r:id="rId2"/>
    <p:sldId id="257" r:id="rId3"/>
    <p:sldId id="269" r:id="rId4"/>
    <p:sldId id="258" r:id="rId5"/>
    <p:sldId id="270" r:id="rId6"/>
    <p:sldId id="259" r:id="rId7"/>
    <p:sldId id="262" r:id="rId8"/>
    <p:sldId id="261" r:id="rId9"/>
    <p:sldId id="271" r:id="rId10"/>
    <p:sldId id="272" r:id="rId11"/>
    <p:sldId id="278" r:id="rId12"/>
    <p:sldId id="279" r:id="rId13"/>
    <p:sldId id="280" r:id="rId14"/>
    <p:sldId id="273" r:id="rId15"/>
    <p:sldId id="260" r:id="rId16"/>
    <p:sldId id="266" r:id="rId17"/>
    <p:sldId id="274" r:id="rId18"/>
    <p:sldId id="263" r:id="rId19"/>
    <p:sldId id="264" r:id="rId20"/>
    <p:sldId id="265" r:id="rId21"/>
    <p:sldId id="267" r:id="rId22"/>
    <p:sldId id="281" r:id="rId23"/>
    <p:sldId id="276" r:id="rId24"/>
    <p:sldId id="268" r:id="rId25"/>
    <p:sldId id="275" r:id="rId2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>
      <p:cViewPr varScale="1">
        <p:scale>
          <a:sx n="88" d="100"/>
          <a:sy n="88" d="100"/>
        </p:scale>
        <p:origin x="-96" y="-4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310071313071099E-2"/>
          <c:y val="2.6856883231879701E-2"/>
          <c:w val="0.78244013906156396"/>
          <c:h val="0.928712614025482"/>
        </c:manualLayout>
      </c:layout>
      <c:lineChart>
        <c:grouping val="stack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Average temp(°C)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工作表1!$A$2:$A$13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Agu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工作表1!$B$2:$B$13</c:f>
              <c:numCache>
                <c:formatCode>General</c:formatCode>
                <c:ptCount val="12"/>
                <c:pt idx="0">
                  <c:v>-7.8</c:v>
                </c:pt>
                <c:pt idx="1">
                  <c:v>-6.9</c:v>
                </c:pt>
                <c:pt idx="2">
                  <c:v>-2.2000000000000002</c:v>
                </c:pt>
                <c:pt idx="3">
                  <c:v>4</c:v>
                </c:pt>
                <c:pt idx="4">
                  <c:v>10.8</c:v>
                </c:pt>
                <c:pt idx="5">
                  <c:v>15.6</c:v>
                </c:pt>
                <c:pt idx="6">
                  <c:v>17.7</c:v>
                </c:pt>
                <c:pt idx="7">
                  <c:v>16.2</c:v>
                </c:pt>
                <c:pt idx="8">
                  <c:v>11</c:v>
                </c:pt>
                <c:pt idx="9">
                  <c:v>5.7</c:v>
                </c:pt>
                <c:pt idx="10">
                  <c:v>0.1</c:v>
                </c:pt>
                <c:pt idx="11">
                  <c:v>-4.5999999999999996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Rainfall(mm)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工作表1!$A$2:$A$13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Agu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工作表1!$C$2:$C$13</c:f>
              <c:numCache>
                <c:formatCode>General</c:formatCode>
                <c:ptCount val="12"/>
                <c:pt idx="0">
                  <c:v>42</c:v>
                </c:pt>
                <c:pt idx="1">
                  <c:v>36.4</c:v>
                </c:pt>
                <c:pt idx="2">
                  <c:v>34</c:v>
                </c:pt>
                <c:pt idx="3">
                  <c:v>43.8</c:v>
                </c:pt>
                <c:pt idx="4">
                  <c:v>50.8</c:v>
                </c:pt>
                <c:pt idx="5">
                  <c:v>75</c:v>
                </c:pt>
                <c:pt idx="6">
                  <c:v>93.6</c:v>
                </c:pt>
                <c:pt idx="7">
                  <c:v>76.8</c:v>
                </c:pt>
                <c:pt idx="8">
                  <c:v>64.7</c:v>
                </c:pt>
                <c:pt idx="9">
                  <c:v>59</c:v>
                </c:pt>
                <c:pt idx="10">
                  <c:v>57.6</c:v>
                </c:pt>
                <c:pt idx="11">
                  <c:v>55.5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759552"/>
        <c:axId val="87083840"/>
      </c:lineChart>
      <c:catAx>
        <c:axId val="36759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crossAx val="87083840"/>
        <c:crosses val="autoZero"/>
        <c:auto val="1"/>
        <c:lblAlgn val="ctr"/>
        <c:lblOffset val="100"/>
        <c:noMultiLvlLbl val="0"/>
      </c:catAx>
      <c:valAx>
        <c:axId val="870838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7595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004694801254202"/>
          <c:y val="0.52469066455302704"/>
          <c:w val="0.23985928039860499"/>
          <c:h val="0.14583827335934499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TW" sz="2500" dirty="0" smtClean="0">
                <a:latin typeface="Gungsuh" pitchFamily="18" charset="-127"/>
                <a:ea typeface="Gungsuh" pitchFamily="18" charset="-127"/>
              </a:rPr>
              <a:t>Population</a:t>
            </a:r>
            <a:endParaRPr lang="zh-TW" altLang="en-US" sz="2500" dirty="0">
              <a:latin typeface="Gungsuh" pitchFamily="18" charset="-127"/>
              <a:ea typeface="Gungsuh" pitchFamily="18" charset="-127"/>
            </a:endParaRPr>
          </a:p>
        </c:rich>
      </c:tx>
      <c:layout>
        <c:manualLayout>
          <c:xMode val="edge"/>
          <c:yMode val="edge"/>
          <c:x val="0.73561100653386502"/>
          <c:y val="0.123586593222567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66649774762972"/>
          <c:y val="0.14188714024731999"/>
          <c:w val="0.43308657528618399"/>
          <c:h val="0.71485253513622005"/>
        </c:manualLayout>
      </c:layout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欄1</c:v>
                </c:pt>
              </c:strCache>
            </c:strRef>
          </c:tx>
          <c:explosion val="13"/>
          <c:dPt>
            <c:idx val="0"/>
            <c:bubble3D val="0"/>
            <c:explosion val="0"/>
          </c:dPt>
          <c:dPt>
            <c:idx val="5"/>
            <c:bubble3D val="0"/>
            <c:explosion val="0"/>
          </c:dPt>
          <c:dLbls>
            <c:dLbl>
              <c:idx val="1"/>
              <c:layout>
                <c:manualLayout>
                  <c:x val="-0.192696618614703"/>
                  <c:y val="0.1253591904310460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4575699660205499"/>
                  <c:y val="1.68743815264101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z="1500" b="1" baseline="0" dirty="0"/>
                      <a:t>Ukrainians</a:t>
                    </a:r>
                    <a:r>
                      <a:rPr lang="en-US" altLang="en-US" dirty="0"/>
                      <a:t>
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7.1971431895407903E-2"/>
                  <c:y val="-8.3130635462151103E-2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smtClean="0"/>
                      <a:t>Bashenjie</a:t>
                    </a:r>
                    <a:r>
                      <a:rPr lang="en-US" altLang="en-US" dirty="0"/>
                      <a:t>
1%</a:t>
                    </a:r>
                    <a:endParaRPr lang="en-US" altLang="zh-TW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3310889984970201"/>
                  <c:y val="-4.9434637289027E-2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dirty="0" smtClean="0"/>
                      <a:t>Chuvash</a:t>
                    </a:r>
                    <a:r>
                      <a:rPr lang="en-US" altLang="zh-TW" dirty="0"/>
                      <a:t>
</a:t>
                    </a:r>
                    <a:r>
                      <a:rPr lang="en-US" altLang="zh-TW" dirty="0" smtClean="0"/>
                      <a:t>1%</a:t>
                    </a:r>
                    <a:endParaRPr lang="en-US" altLang="zh-TW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17636929230085599"/>
                  <c:y val="-3.021005612107199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aseline="0">
                    <a:latin typeface="Gungsuh" pitchFamily="18" charset="-127"/>
                    <a:ea typeface="Gungsuh" pitchFamily="18" charset="-127"/>
                  </a:defRPr>
                </a:pPr>
                <a:endParaRPr lang="zh-TW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工作表1!$A$2:$A$7</c:f>
              <c:strCache>
                <c:ptCount val="6"/>
                <c:pt idx="0">
                  <c:v>Russian</c:v>
                </c:pt>
                <c:pt idx="1">
                  <c:v>Tatars</c:v>
                </c:pt>
                <c:pt idx="2">
                  <c:v>Ukrainians</c:v>
                </c:pt>
                <c:pt idx="3">
                  <c:v>Bashenjier</c:v>
                </c:pt>
                <c:pt idx="4">
                  <c:v>Chuvash</c:v>
                </c:pt>
                <c:pt idx="5">
                  <c:v>Others</c:v>
                </c:pt>
              </c:strCache>
            </c:strRef>
          </c:cat>
          <c:val>
            <c:numRef>
              <c:f>工作表1!$B$2:$B$7</c:f>
              <c:numCache>
                <c:formatCode>0.00%</c:formatCode>
                <c:ptCount val="6"/>
                <c:pt idx="0">
                  <c:v>0.79830000000000001</c:v>
                </c:pt>
                <c:pt idx="1">
                  <c:v>3.8300000000000001E-2</c:v>
                </c:pt>
                <c:pt idx="2">
                  <c:v>2.0299999999999999E-2</c:v>
                </c:pt>
                <c:pt idx="3">
                  <c:v>1.15E-2</c:v>
                </c:pt>
                <c:pt idx="4">
                  <c:v>1.1299999999999999E-2</c:v>
                </c:pt>
                <c:pt idx="5">
                  <c:v>0.13159999999999999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21C24F-B413-4F46-8E29-0E84B8571345}" type="datetimeFigureOut">
              <a:rPr lang="zh-TW" altLang="en-US" smtClean="0"/>
              <a:t>2016/5/18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E8359-7A37-4DA2-A1AA-4E23554B72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2735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E8359-7A37-4DA2-A1AA-4E23554B72D5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2168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標題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16" name="日期版面配置區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449-7E38-43D7-B4F8-7A71DDE8B212}" type="datetimeFigureOut">
              <a:rPr lang="zh-TW" altLang="en-US" smtClean="0"/>
              <a:t>2016/5/18</a:t>
            </a:fld>
            <a:endParaRPr lang="zh-TW" altLang="en-US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1A8E7EF-F296-4AAC-9437-0E879A27F5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7" name="內容版面配置區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449-7E38-43D7-B4F8-7A71DDE8B212}" type="datetimeFigureOut">
              <a:rPr lang="zh-TW" altLang="en-US" smtClean="0"/>
              <a:t>2016/5/18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1A8E7EF-F296-4AAC-9437-0E879A27F5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9" name="日期版面配置區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449-7E38-43D7-B4F8-7A71DDE8B212}" type="datetimeFigureOut">
              <a:rPr lang="zh-TW" altLang="en-US" smtClean="0"/>
              <a:t>2016/5/18</a:t>
            </a:fld>
            <a:endParaRPr lang="zh-TW" altLang="en-US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8E7EF-F296-4AAC-9437-0E879A27F57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標題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449-7E38-43D7-B4F8-7A71DDE8B212}" type="datetimeFigureOut">
              <a:rPr lang="zh-TW" altLang="en-US" smtClean="0"/>
              <a:t>2016/5/18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1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8E7EF-F296-4AAC-9437-0E879A27F5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標題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25" name="文字版面配置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8" name="內容版面配置區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449-7E38-43D7-B4F8-7A71DDE8B212}" type="datetimeFigureOut">
              <a:rPr lang="zh-TW" altLang="en-US" smtClean="0"/>
              <a:t>2016/5/18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1A8E7EF-F296-4AAC-9437-0E879A27F57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標題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449-7E38-43D7-B4F8-7A71DDE8B212}" type="datetimeFigureOut">
              <a:rPr lang="zh-TW" altLang="en-US" smtClean="0"/>
              <a:t>2016/5/18</a:t>
            </a:fld>
            <a:endParaRPr lang="zh-TW" altLang="en-US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8E7EF-F296-4AAC-9437-0E879A27F5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449-7E38-43D7-B4F8-7A71DDE8B212}" type="datetimeFigureOut">
              <a:rPr lang="zh-TW" altLang="en-US" smtClean="0"/>
              <a:t>2016/5/18</a:t>
            </a:fld>
            <a:endParaRPr lang="zh-TW" altLang="en-US"/>
          </a:p>
        </p:txBody>
      </p:sp>
      <p:sp>
        <p:nvSpPr>
          <p:cNvPr id="24" name="頁尾版面配置區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8E7EF-F296-4AAC-9437-0E879A27F5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標題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449-7E38-43D7-B4F8-7A71DDE8B212}" type="datetimeFigureOut">
              <a:rPr lang="zh-TW" altLang="en-US" smtClean="0"/>
              <a:t>2016/5/18</a:t>
            </a:fld>
            <a:endParaRPr lang="zh-TW" altLang="en-US"/>
          </a:p>
        </p:txBody>
      </p:sp>
      <p:sp>
        <p:nvSpPr>
          <p:cNvPr id="29" name="頁尾版面配置區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8E7EF-F296-4AAC-9437-0E879A27F5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449-7E38-43D7-B4F8-7A71DDE8B212}" type="datetimeFigureOut">
              <a:rPr lang="zh-TW" altLang="en-US" smtClean="0"/>
              <a:t>2016/5/18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1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8E7EF-F296-4AAC-9437-0E879A27F57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標題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449-7E38-43D7-B4F8-7A71DDE8B212}" type="datetimeFigureOut">
              <a:rPr lang="zh-TW" altLang="en-US" smtClean="0"/>
              <a:t>2016/5/18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8E7EF-F296-4AAC-9437-0E879A27F5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07449-7E38-43D7-B4F8-7A71DDE8B212}" type="datetimeFigureOut">
              <a:rPr lang="zh-TW" altLang="en-US" smtClean="0"/>
              <a:t>2016/5/18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8E7EF-F296-4AAC-9437-0E879A27F577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5807449-7E38-43D7-B4F8-7A71DDE8B212}" type="datetimeFigureOut">
              <a:rPr lang="zh-TW" altLang="en-US" smtClean="0"/>
              <a:t>2016/5/18</a:t>
            </a:fld>
            <a:endParaRPr lang="zh-TW" altLang="en-US"/>
          </a:p>
        </p:txBody>
      </p:sp>
      <p:sp>
        <p:nvSpPr>
          <p:cNvPr id="28" name="頁尾版面配置區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1A8E7EF-F296-4AAC-9437-0E879A27F57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標題版面配置區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ranslate.google.com/translate?hl=zh-TW&amp;prev=_t&amp;sl=zh-CN&amp;tl=en&amp;u=https://zh.wikipedia.org/wiki/1905%E5%B9%B4%E4%BF%84%E5%9B%BD%E9%9D%A9%E5%91%BD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ranslate.google.com/translate?hl=zh-TW&amp;prev=_t&amp;sl=zh-CN&amp;tl=en&amp;u=https://zh.wikipedia.org/wiki/%E5%8D%81%E6%9C%88%E9%9D%A9%E5%91%BD" TargetMode="External"/><Relationship Id="rId4" Type="http://schemas.openxmlformats.org/officeDocument/2006/relationships/hyperlink" Target="https://translate.google.com/translate?hl=zh-TW&amp;prev=_t&amp;sl=zh-CN&amp;tl=en&amp;u=https://zh.wikipedia.org/wiki/%E4%BF%84%E5%9C%8B%E4%BA%8C%E6%9C%88%E9%9D%A9%E5%91%BD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51520" y="1124744"/>
            <a:ext cx="8458200" cy="1222375"/>
          </a:xfrm>
        </p:spPr>
        <p:txBody>
          <a:bodyPr>
            <a:noAutofit/>
          </a:bodyPr>
          <a:lstStyle/>
          <a:p>
            <a:pPr algn="ctr"/>
            <a:r>
              <a:rPr lang="en-US" altLang="zh-TW" sz="8000" b="1" dirty="0">
                <a:latin typeface="Gungsuh" pitchFamily="18" charset="-127"/>
                <a:ea typeface="Gungsuh" pitchFamily="18" charset="-127"/>
              </a:rPr>
              <a:t>Russia</a:t>
            </a:r>
            <a:endParaRPr lang="zh-TW" altLang="en-US" sz="8000" b="1" dirty="0">
              <a:latin typeface="Gungsuh" pitchFamily="18" charset="-127"/>
              <a:ea typeface="Gungsuh" pitchFamily="18" charset="-127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23528" y="2708920"/>
            <a:ext cx="8458200" cy="3600400"/>
          </a:xfrm>
        </p:spPr>
        <p:txBody>
          <a:bodyPr>
            <a:noAutofit/>
          </a:bodyPr>
          <a:lstStyle/>
          <a:p>
            <a:r>
              <a:rPr lang="en-US" altLang="zh-TW" sz="2500" dirty="0" smtClean="0">
                <a:latin typeface="Gungsuh" pitchFamily="18" charset="-127"/>
                <a:ea typeface="Gungsuh" pitchFamily="18" charset="-127"/>
              </a:rPr>
              <a:t>Member</a:t>
            </a:r>
            <a:r>
              <a:rPr lang="zh-TW" altLang="en-US" sz="2500" dirty="0" smtClean="0">
                <a:latin typeface="Gungsuh" pitchFamily="18" charset="-127"/>
                <a:ea typeface="Gungsuh" pitchFamily="18" charset="-127"/>
              </a:rPr>
              <a:t>：</a:t>
            </a:r>
            <a:r>
              <a:rPr lang="en-US" altLang="zh-TW" sz="2500" dirty="0" smtClean="0">
                <a:latin typeface="Gungsuh" pitchFamily="18" charset="-127"/>
                <a:ea typeface="Gungsuh" pitchFamily="18" charset="-127"/>
              </a:rPr>
              <a:t>02 FRANK</a:t>
            </a:r>
            <a:r>
              <a:rPr lang="zh-TW" altLang="en-US" sz="2500" dirty="0" smtClean="0">
                <a:latin typeface="Gungsuh" pitchFamily="18" charset="-127"/>
                <a:ea typeface="Gungsuh" pitchFamily="18" charset="-127"/>
              </a:rPr>
              <a:t>  </a:t>
            </a:r>
            <a:endParaRPr lang="en-US" altLang="zh-TW" sz="2500" dirty="0" smtClean="0">
              <a:latin typeface="Gungsuh" pitchFamily="18" charset="-127"/>
              <a:ea typeface="Gungsuh" pitchFamily="18" charset="-127"/>
            </a:endParaRPr>
          </a:p>
          <a:p>
            <a:r>
              <a:rPr lang="zh-TW" altLang="en-US" sz="2500" dirty="0" smtClean="0">
                <a:latin typeface="Gungsuh" pitchFamily="18" charset="-127"/>
                <a:ea typeface="Gungsuh" pitchFamily="18" charset="-127"/>
              </a:rPr>
              <a:t>                </a:t>
            </a:r>
            <a:r>
              <a:rPr lang="en-US" altLang="zh-TW" sz="2500" dirty="0" smtClean="0">
                <a:latin typeface="Gungsuh" pitchFamily="18" charset="-127"/>
                <a:ea typeface="Gungsuh" pitchFamily="18" charset="-127"/>
              </a:rPr>
              <a:t>10 WALTER</a:t>
            </a:r>
          </a:p>
          <a:p>
            <a:r>
              <a:rPr lang="zh-TW" altLang="en-US" sz="2500" dirty="0" smtClean="0">
                <a:latin typeface="Gungsuh" pitchFamily="18" charset="-127"/>
                <a:ea typeface="Gungsuh" pitchFamily="18" charset="-127"/>
              </a:rPr>
              <a:t>                </a:t>
            </a:r>
            <a:r>
              <a:rPr lang="en-US" altLang="zh-TW" sz="2500" dirty="0" smtClean="0">
                <a:latin typeface="Gungsuh" pitchFamily="18" charset="-127"/>
                <a:ea typeface="Gungsuh" pitchFamily="18" charset="-127"/>
              </a:rPr>
              <a:t>11 ALLEN</a:t>
            </a:r>
          </a:p>
          <a:p>
            <a:r>
              <a:rPr lang="zh-TW" altLang="en-US" sz="2500" dirty="0" smtClean="0">
                <a:latin typeface="Gungsuh" pitchFamily="18" charset="-127"/>
                <a:ea typeface="Gungsuh" pitchFamily="18" charset="-127"/>
              </a:rPr>
              <a:t>                </a:t>
            </a:r>
            <a:r>
              <a:rPr lang="en-US" altLang="zh-TW" sz="2500" dirty="0" smtClean="0">
                <a:latin typeface="Gungsuh" pitchFamily="18" charset="-127"/>
                <a:ea typeface="Gungsuh" pitchFamily="18" charset="-127"/>
              </a:rPr>
              <a:t>15 TIM</a:t>
            </a:r>
          </a:p>
          <a:p>
            <a:r>
              <a:rPr lang="zh-TW" altLang="en-US" sz="2500" dirty="0" smtClean="0">
                <a:latin typeface="Gungsuh" pitchFamily="18" charset="-127"/>
                <a:ea typeface="Gungsuh" pitchFamily="18" charset="-127"/>
              </a:rPr>
              <a:t>                </a:t>
            </a:r>
            <a:r>
              <a:rPr lang="en-US" altLang="zh-TW" sz="2500" dirty="0" smtClean="0">
                <a:latin typeface="Gungsuh" pitchFamily="18" charset="-127"/>
                <a:ea typeface="Gungsuh" pitchFamily="18" charset="-127"/>
              </a:rPr>
              <a:t>31 ND</a:t>
            </a:r>
          </a:p>
          <a:p>
            <a:r>
              <a:rPr lang="zh-TW" altLang="en-US" sz="2500" dirty="0" smtClean="0">
                <a:latin typeface="Gungsuh" pitchFamily="18" charset="-127"/>
                <a:ea typeface="Gungsuh" pitchFamily="18" charset="-127"/>
              </a:rPr>
              <a:t>                </a:t>
            </a:r>
            <a:r>
              <a:rPr lang="en-US" altLang="zh-TW" sz="2500" dirty="0" smtClean="0">
                <a:latin typeface="Gungsuh" pitchFamily="18" charset="-127"/>
                <a:ea typeface="Gungsuh" pitchFamily="18" charset="-127"/>
              </a:rPr>
              <a:t>50 BENJAMIN</a:t>
            </a:r>
            <a:br>
              <a:rPr lang="en-US" altLang="zh-TW" sz="2500" dirty="0" smtClean="0">
                <a:latin typeface="Gungsuh" pitchFamily="18" charset="-127"/>
                <a:ea typeface="Gungsuh" pitchFamily="18" charset="-127"/>
              </a:rPr>
            </a:br>
            <a:r>
              <a:rPr lang="en-US" altLang="zh-TW" sz="2500" dirty="0" smtClean="0">
                <a:latin typeface="Gungsuh" pitchFamily="18" charset="-127"/>
                <a:ea typeface="Gungsuh" pitchFamily="18" charset="-127"/>
              </a:rPr>
              <a:t/>
            </a:r>
            <a:br>
              <a:rPr lang="en-US" altLang="zh-TW" sz="2500" dirty="0" smtClean="0">
                <a:latin typeface="Gungsuh" pitchFamily="18" charset="-127"/>
                <a:ea typeface="Gungsuh" pitchFamily="18" charset="-127"/>
              </a:rPr>
            </a:br>
            <a:r>
              <a:rPr lang="en-US" altLang="zh-TW" sz="2500" dirty="0" smtClean="0">
                <a:latin typeface="Gungsuh" pitchFamily="18" charset="-127"/>
                <a:ea typeface="Gungsuh" pitchFamily="18" charset="-127"/>
              </a:rPr>
              <a:t>Instructor: </a:t>
            </a:r>
            <a:r>
              <a:rPr lang="en-US" altLang="zh-TW" sz="2500" dirty="0" err="1" smtClean="0">
                <a:latin typeface="Gungsuh" pitchFamily="18" charset="-127"/>
                <a:ea typeface="Gungsuh" pitchFamily="18" charset="-127"/>
              </a:rPr>
              <a:t>Shu</a:t>
            </a:r>
            <a:r>
              <a:rPr lang="en-US" altLang="zh-TW" sz="2500" dirty="0" smtClean="0">
                <a:latin typeface="Gungsuh" pitchFamily="18" charset="-127"/>
                <a:ea typeface="Gungsuh" pitchFamily="18" charset="-127"/>
              </a:rPr>
              <a:t>-Li Lai                                                     Date:2016/05/11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80928"/>
            <a:ext cx="3744416" cy="249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83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en-US" altLang="zh-TW" sz="8000" b="1" dirty="0" smtClean="0">
                <a:latin typeface="Gungsuh" pitchFamily="18" charset="-127"/>
                <a:ea typeface="Gungsuh" pitchFamily="18" charset="-127"/>
              </a:rPr>
              <a:t>Outline</a:t>
            </a:r>
            <a:endParaRPr lang="zh-TW" altLang="en-US" sz="8000" b="1" dirty="0">
              <a:latin typeface="Gungsuh" pitchFamily="18" charset="-127"/>
              <a:ea typeface="Gungsuh" pitchFamily="18" charset="-127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ctr">
              <a:buFont typeface="+mj-lt"/>
              <a:buAutoNum type="alphaLcPeriod"/>
            </a:pPr>
            <a:endParaRPr lang="en-US" altLang="zh-TW" dirty="0" smtClean="0">
              <a:latin typeface="Gungsuh" pitchFamily="18" charset="-127"/>
              <a:ea typeface="Gungsuh" pitchFamily="18" charset="-127"/>
            </a:endParaRPr>
          </a:p>
          <a:p>
            <a:pPr marL="514350" indent="-514350" algn="ctr">
              <a:buFont typeface="+mj-lt"/>
              <a:buAutoNum type="alphaLcPeriod"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Overview</a:t>
            </a:r>
          </a:p>
          <a:p>
            <a:pPr marL="514350" indent="-514350" algn="ctr">
              <a:buFont typeface="+mj-lt"/>
              <a:buAutoNum type="alphaLcPeriod"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Economic</a:t>
            </a:r>
          </a:p>
          <a:p>
            <a:pPr marL="514350" indent="-514350" algn="ctr">
              <a:buFont typeface="+mj-lt"/>
              <a:buAutoNum type="alphaLcPeriod"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Company</a:t>
            </a:r>
          </a:p>
          <a:p>
            <a:pPr marL="514350" indent="-514350" algn="ctr">
              <a:buFont typeface="+mj-lt"/>
              <a:buAutoNum type="alphaLcPeriod"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Conclusion</a:t>
            </a:r>
          </a:p>
          <a:p>
            <a:pPr marL="514350" indent="-514350" algn="ctr">
              <a:buFont typeface="+mj-lt"/>
              <a:buAutoNum type="alphaLcPeriod"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Q&amp;A</a:t>
            </a:r>
            <a:endParaRPr lang="en-US" altLang="zh-TW" b="1" dirty="0">
              <a:latin typeface="Gungsuh" pitchFamily="18" charset="-127"/>
              <a:ea typeface="Gungsuh" pitchFamily="18" charset="-127"/>
            </a:endParaRPr>
          </a:p>
          <a:p>
            <a:pPr marL="514350" indent="-514350" algn="ctr">
              <a:buFont typeface="+mj-lt"/>
              <a:buAutoNum type="alphaLcPeriod"/>
            </a:pPr>
            <a:endParaRPr lang="en-US" altLang="zh-TW" dirty="0" smtClean="0">
              <a:latin typeface="Gungsuh" pitchFamily="18" charset="-127"/>
              <a:ea typeface="Gungsuh" pitchFamily="18" charset="-127"/>
            </a:endParaRPr>
          </a:p>
          <a:p>
            <a:pPr marL="514350" indent="-514350" algn="ctr">
              <a:buFont typeface="+mj-lt"/>
              <a:buAutoNum type="alphaLcPeriod"/>
            </a:pPr>
            <a:endParaRPr lang="en-US" altLang="zh-TW" dirty="0" smtClean="0">
              <a:latin typeface="Gungsuh" pitchFamily="18" charset="-127"/>
              <a:ea typeface="Gungsuh" pitchFamily="18" charset="-127"/>
            </a:endParaRPr>
          </a:p>
          <a:p>
            <a:pPr marL="514350" indent="-514350" algn="ctr">
              <a:buFont typeface="+mj-lt"/>
              <a:buAutoNum type="alphaLcPeriod"/>
            </a:pPr>
            <a:endParaRPr lang="zh-TW" altLang="en-US" dirty="0">
              <a:latin typeface="Gungsuh" pitchFamily="18" charset="-127"/>
              <a:ea typeface="Gungsuh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898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>
            <a:noAutofit/>
          </a:bodyPr>
          <a:lstStyle/>
          <a:p>
            <a:r>
              <a:rPr lang="en-US" altLang="zh-TW" sz="8000" b="1" dirty="0" smtClean="0">
                <a:latin typeface="Gungsuh" pitchFamily="18" charset="-127"/>
                <a:ea typeface="Gungsuh" pitchFamily="18" charset="-127"/>
              </a:rPr>
              <a:t>OVERVIEW</a:t>
            </a:r>
            <a:endParaRPr lang="zh-TW" altLang="en-US" sz="8000" b="1" dirty="0">
              <a:latin typeface="Gungsuh" pitchFamily="18" charset="-127"/>
              <a:ea typeface="Gungsuh" pitchFamily="18" charset="-127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268760"/>
            <a:ext cx="8686800" cy="5472608"/>
          </a:xfrm>
        </p:spPr>
        <p:txBody>
          <a:bodyPr>
            <a:normAutofit fontScale="92500" lnSpcReduction="10000"/>
          </a:bodyPr>
          <a:lstStyle/>
          <a:p>
            <a:pPr marL="514350" indent="-514350" algn="ctr">
              <a:buFont typeface="+mj-lt"/>
              <a:buAutoNum type="arabicPeriod"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Geography</a:t>
            </a:r>
            <a:br>
              <a:rPr lang="en-US" altLang="zh-TW" b="1" dirty="0" smtClean="0">
                <a:latin typeface="Gungsuh" pitchFamily="18" charset="-127"/>
                <a:ea typeface="Gungsuh" pitchFamily="18" charset="-127"/>
              </a:rPr>
            </a:br>
            <a:r>
              <a:rPr lang="zh-TW" altLang="en-US" b="1" dirty="0" smtClean="0">
                <a:latin typeface="Gungsuh" pitchFamily="18" charset="-127"/>
                <a:ea typeface="Gungsuh" pitchFamily="18" charset="-127"/>
              </a:rPr>
              <a:t>   </a:t>
            </a: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-Weather</a:t>
            </a:r>
          </a:p>
          <a:p>
            <a:pPr marL="514350" indent="-514350" algn="ctr">
              <a:buFont typeface="+mj-lt"/>
              <a:buAutoNum type="arabicPeriod"/>
            </a:pPr>
            <a:endParaRPr lang="en-US" altLang="zh-TW" b="1" dirty="0" smtClean="0">
              <a:latin typeface="Gungsuh" pitchFamily="18" charset="-127"/>
              <a:ea typeface="Gungsuh" pitchFamily="18" charset="-127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Population</a:t>
            </a:r>
            <a:br>
              <a:rPr lang="en-US" altLang="zh-TW" b="1" dirty="0" smtClean="0">
                <a:latin typeface="Gungsuh" pitchFamily="18" charset="-127"/>
                <a:ea typeface="Gungsuh" pitchFamily="18" charset="-127"/>
              </a:rPr>
            </a:b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-Tatars</a:t>
            </a:r>
            <a:r>
              <a:rPr lang="en-US" altLang="zh-TW" b="1" dirty="0">
                <a:latin typeface="Gungsuh" pitchFamily="18" charset="-127"/>
                <a:ea typeface="Gungsuh" pitchFamily="18" charset="-127"/>
              </a:rPr>
              <a:t/>
            </a:r>
            <a:br>
              <a:rPr lang="en-US" altLang="zh-TW" b="1" dirty="0">
                <a:latin typeface="Gungsuh" pitchFamily="18" charset="-127"/>
                <a:ea typeface="Gungsuh" pitchFamily="18" charset="-127"/>
              </a:rPr>
            </a:b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     -</a:t>
            </a:r>
            <a:r>
              <a:rPr lang="en-US" altLang="zh-TW" b="1" dirty="0" err="1" smtClean="0">
                <a:latin typeface="Gungsuh" pitchFamily="18" charset="-127"/>
                <a:ea typeface="Gungsuh" pitchFamily="18" charset="-127"/>
              </a:rPr>
              <a:t>Bashenjie</a:t>
            </a: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/>
            </a:r>
            <a:br>
              <a:rPr lang="en-US" altLang="zh-TW" b="1" dirty="0" smtClean="0">
                <a:latin typeface="Gungsuh" pitchFamily="18" charset="-127"/>
                <a:ea typeface="Gungsuh" pitchFamily="18" charset="-127"/>
              </a:rPr>
            </a:br>
            <a:endParaRPr lang="en-US" altLang="zh-TW" b="1" dirty="0" smtClean="0">
              <a:latin typeface="Gungsuh" pitchFamily="18" charset="-127"/>
              <a:ea typeface="Gungsuh" pitchFamily="18" charset="-127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Attractio</a:t>
            </a:r>
            <a:r>
              <a:rPr lang="en-US" altLang="zh-TW" dirty="0" smtClean="0">
                <a:latin typeface="Gungsuh" pitchFamily="18" charset="-127"/>
                <a:ea typeface="Gungsuh" pitchFamily="18" charset="-127"/>
              </a:rPr>
              <a:t>n</a:t>
            </a: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s</a:t>
            </a:r>
          </a:p>
          <a:p>
            <a:pPr marL="0" indent="0" algn="ctr">
              <a:buNone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  -</a:t>
            </a:r>
            <a:r>
              <a:rPr lang="en-US" altLang="zh-TW" b="1" dirty="0">
                <a:latin typeface="Gungsuh" pitchFamily="18" charset="-127"/>
                <a:ea typeface="Gungsuh" pitchFamily="18" charset="-127"/>
              </a:rPr>
              <a:t>Culture</a:t>
            </a:r>
            <a:br>
              <a:rPr lang="en-US" altLang="zh-TW" b="1" dirty="0">
                <a:latin typeface="Gungsuh" pitchFamily="18" charset="-127"/>
                <a:ea typeface="Gungsuh" pitchFamily="18" charset="-127"/>
              </a:rPr>
            </a:br>
            <a:r>
              <a:rPr lang="en-US" altLang="zh-TW" b="1" dirty="0">
                <a:latin typeface="Gungsuh" pitchFamily="18" charset="-127"/>
                <a:ea typeface="Gungsuh" pitchFamily="18" charset="-127"/>
              </a:rPr>
              <a:t> </a:t>
            </a:r>
            <a:r>
              <a:rPr lang="zh-TW" altLang="en-US" b="1" dirty="0">
                <a:latin typeface="Gungsuh" pitchFamily="18" charset="-127"/>
                <a:ea typeface="Gungsuh" pitchFamily="18" charset="-127"/>
              </a:rPr>
              <a:t> </a:t>
            </a:r>
            <a:r>
              <a:rPr lang="en-US" altLang="zh-TW" b="1" dirty="0">
                <a:latin typeface="Gungsuh" pitchFamily="18" charset="-127"/>
                <a:ea typeface="Gungsuh" pitchFamily="18" charset="-127"/>
              </a:rPr>
              <a:t>-Cuisine</a:t>
            </a:r>
            <a:br>
              <a:rPr lang="en-US" altLang="zh-TW" b="1" dirty="0">
                <a:latin typeface="Gungsuh" pitchFamily="18" charset="-127"/>
                <a:ea typeface="Gungsuh" pitchFamily="18" charset="-127"/>
              </a:rPr>
            </a:br>
            <a:r>
              <a:rPr lang="en-US" altLang="zh-TW" b="1" dirty="0">
                <a:latin typeface="Gungsuh" pitchFamily="18" charset="-127"/>
                <a:ea typeface="Gungsuh" pitchFamily="18" charset="-127"/>
              </a:rPr>
              <a:t> </a:t>
            </a:r>
            <a:r>
              <a:rPr lang="zh-TW" altLang="en-US" b="1" dirty="0">
                <a:latin typeface="Gungsuh" pitchFamily="18" charset="-127"/>
                <a:ea typeface="Gungsuh" pitchFamily="18" charset="-127"/>
              </a:rPr>
              <a:t>  </a:t>
            </a:r>
            <a:r>
              <a:rPr lang="en-US" altLang="zh-TW" b="1" dirty="0">
                <a:latin typeface="Gungsuh" pitchFamily="18" charset="-127"/>
                <a:ea typeface="Gungsuh" pitchFamily="18" charset="-127"/>
              </a:rPr>
              <a:t>-</a:t>
            </a: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Festival</a:t>
            </a:r>
            <a:br>
              <a:rPr lang="en-US" altLang="zh-TW" b="1" dirty="0" smtClean="0">
                <a:latin typeface="Gungsuh" pitchFamily="18" charset="-127"/>
                <a:ea typeface="Gungsuh" pitchFamily="18" charset="-127"/>
              </a:rPr>
            </a:b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  -Tourism</a:t>
            </a:r>
            <a:endParaRPr lang="zh-TW" altLang="en-US" b="1" dirty="0">
              <a:latin typeface="Gungsuh" pitchFamily="18" charset="-127"/>
              <a:ea typeface="Gungsuh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47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686800" cy="838200"/>
          </a:xfrm>
        </p:spPr>
        <p:txBody>
          <a:bodyPr>
            <a:noAutofit/>
          </a:bodyPr>
          <a:lstStyle/>
          <a:p>
            <a:r>
              <a:rPr lang="en-US" altLang="zh-TW" sz="8000" b="1" dirty="0">
                <a:latin typeface="Gungsuh" pitchFamily="18" charset="-127"/>
                <a:ea typeface="Gungsuh" pitchFamily="18" charset="-127"/>
              </a:rPr>
              <a:t>Geography</a:t>
            </a:r>
            <a:r>
              <a:rPr lang="en-US" altLang="zh-TW" sz="8000" dirty="0">
                <a:latin typeface="Gungsuh" pitchFamily="18" charset="-127"/>
                <a:ea typeface="Gungsuh" pitchFamily="18" charset="-127"/>
              </a:rPr>
              <a:t/>
            </a:r>
            <a:br>
              <a:rPr lang="en-US" altLang="zh-TW" sz="8000" dirty="0">
                <a:latin typeface="Gungsuh" pitchFamily="18" charset="-127"/>
                <a:ea typeface="Gungsuh" pitchFamily="18" charset="-127"/>
              </a:rPr>
            </a:br>
            <a:endParaRPr lang="zh-TW" altLang="en-US" sz="8000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1124744"/>
            <a:ext cx="9612560" cy="5616624"/>
          </a:xfr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614" y="1037004"/>
            <a:ext cx="9480648" cy="565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33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>
            <a:noAutofit/>
          </a:bodyPr>
          <a:lstStyle/>
          <a:p>
            <a:pPr marL="514350" indent="-514350"/>
            <a:r>
              <a:rPr lang="en-US" altLang="zh-TW" sz="8000" b="1" dirty="0">
                <a:latin typeface="Gungsuh" pitchFamily="18" charset="-127"/>
                <a:ea typeface="Gungsuh" pitchFamily="18" charset="-127"/>
              </a:rPr>
              <a:t>Weather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0273793"/>
              </p:ext>
            </p:extLst>
          </p:nvPr>
        </p:nvGraphicFramePr>
        <p:xfrm>
          <a:off x="35902" y="1196752"/>
          <a:ext cx="9000594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432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圖表 3"/>
          <p:cNvGraphicFramePr/>
          <p:nvPr>
            <p:extLst>
              <p:ext uri="{D42A27DB-BD31-4B8C-83A1-F6EECF244321}">
                <p14:modId xmlns:p14="http://schemas.microsoft.com/office/powerpoint/2010/main" val="2445987985"/>
              </p:ext>
            </p:extLst>
          </p:nvPr>
        </p:nvGraphicFramePr>
        <p:xfrm>
          <a:off x="539552" y="1340768"/>
          <a:ext cx="7632848" cy="4624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39755" y="1196752"/>
            <a:ext cx="8686800" cy="482453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Language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: Russian</a:t>
            </a:r>
          </a:p>
          <a:p>
            <a:pPr>
              <a:buFont typeface="Wingdings" pitchFamily="2" charset="2"/>
              <a:buChar char="Ø"/>
            </a:pPr>
            <a:endParaRPr lang="en-US" altLang="zh-TW" sz="2800" dirty="0">
              <a:latin typeface="Gungsuh" pitchFamily="18" charset="-127"/>
              <a:ea typeface="Gungsuh" pitchFamily="18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Capital:</a:t>
            </a:r>
            <a:r>
              <a:rPr lang="zh-TW" altLang="en-US" b="1" dirty="0" smtClean="0">
                <a:latin typeface="Gungsuh" pitchFamily="18" charset="-127"/>
                <a:ea typeface="Gungsuh" pitchFamily="18" charset="-127"/>
              </a:rPr>
              <a:t> </a:t>
            </a:r>
            <a:r>
              <a:rPr lang="en-US" altLang="zh-TW" sz="2800" dirty="0">
                <a:latin typeface="Gungsuh" pitchFamily="18" charset="-127"/>
                <a:ea typeface="Gungsuh" pitchFamily="18" charset="-127"/>
              </a:rPr>
              <a:t>Moscow</a:t>
            </a:r>
            <a:endParaRPr lang="en-US" altLang="zh-TW" sz="2800" b="1" dirty="0" smtClean="0">
              <a:latin typeface="Gungsuh" pitchFamily="18" charset="-127"/>
              <a:ea typeface="Gungsuh" pitchFamily="18" charset="-127"/>
            </a:endParaRPr>
          </a:p>
          <a:p>
            <a:pPr>
              <a:buFont typeface="Wingdings" pitchFamily="2" charset="2"/>
              <a:buChar char="Ø"/>
            </a:pPr>
            <a:endParaRPr lang="en-US" altLang="zh-TW" sz="2800" dirty="0" smtClean="0">
              <a:latin typeface="Gungsuh" pitchFamily="18" charset="-127"/>
              <a:ea typeface="Gungsuh" pitchFamily="18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TW" b="1" dirty="0">
                <a:latin typeface="Gungsuh" pitchFamily="18" charset="-127"/>
                <a:ea typeface="Gungsuh" pitchFamily="18" charset="-127"/>
              </a:rPr>
              <a:t>Currency</a:t>
            </a:r>
            <a:r>
              <a:rPr lang="en-US" altLang="zh-TW" dirty="0">
                <a:latin typeface="Gungsuh" pitchFamily="18" charset="-127"/>
                <a:ea typeface="Gungsuh" pitchFamily="18" charset="-127"/>
              </a:rPr>
              <a:t>:</a:t>
            </a:r>
            <a:r>
              <a:rPr lang="en-US" altLang="zh-TW" sz="2400" dirty="0">
                <a:latin typeface="Gungsuh" pitchFamily="18" charset="-127"/>
                <a:ea typeface="Gungsuh" pitchFamily="18" charset="-127"/>
              </a:rPr>
              <a:t> </a:t>
            </a:r>
            <a:r>
              <a:rPr lang="en-US" altLang="zh-TW" sz="2600" dirty="0">
                <a:latin typeface="Gungsuh" pitchFamily="18" charset="-127"/>
                <a:ea typeface="Gungsuh" pitchFamily="18" charset="-127"/>
              </a:rPr>
              <a:t>”Rubles” and NT is about  </a:t>
            </a:r>
            <a:r>
              <a:rPr lang="en-US" altLang="zh-TW" sz="2600" dirty="0" smtClean="0">
                <a:latin typeface="Gungsuh" pitchFamily="18" charset="-127"/>
                <a:ea typeface="Gungsuh" pitchFamily="18" charset="-127"/>
              </a:rPr>
              <a:t>1</a:t>
            </a:r>
            <a:r>
              <a:rPr lang="en-US" altLang="zh-TW" sz="2600" dirty="0">
                <a:latin typeface="Gungsuh" pitchFamily="18" charset="-127"/>
                <a:ea typeface="Gungsuh" pitchFamily="18" charset="-127"/>
              </a:rPr>
              <a:t>: 0.5 </a:t>
            </a:r>
            <a:endParaRPr lang="en-US" altLang="zh-TW" sz="2600" dirty="0" smtClean="0">
              <a:latin typeface="Gungsuh" pitchFamily="18" charset="-127"/>
              <a:ea typeface="Gungsuh" pitchFamily="18" charset="-127"/>
            </a:endParaRPr>
          </a:p>
          <a:p>
            <a:pPr>
              <a:buFont typeface="Wingdings" pitchFamily="2" charset="2"/>
              <a:buChar char="Ø"/>
            </a:pPr>
            <a:endParaRPr lang="en-US" altLang="zh-TW" sz="2800" dirty="0" smtClean="0">
              <a:latin typeface="Gungsuh" pitchFamily="18" charset="-127"/>
              <a:ea typeface="Gungsuh" pitchFamily="18" charset="-127"/>
            </a:endParaRPr>
          </a:p>
          <a:p>
            <a:endParaRPr lang="en-US" altLang="zh-TW" sz="2200" dirty="0" smtClean="0">
              <a:latin typeface="Gungsuh" pitchFamily="18" charset="-127"/>
              <a:ea typeface="Gungsuh" pitchFamily="18" charset="-127"/>
            </a:endParaRPr>
          </a:p>
          <a:p>
            <a:endParaRPr lang="en-US" altLang="zh-TW" sz="2800" dirty="0" smtClean="0">
              <a:latin typeface="Gungsuh" pitchFamily="18" charset="-127"/>
              <a:ea typeface="Gungsuh" pitchFamily="18" charset="-127"/>
            </a:endParaRPr>
          </a:p>
          <a:p>
            <a:endParaRPr lang="zh-TW" altLang="en-US" sz="2800" dirty="0">
              <a:latin typeface="Gungsuh" pitchFamily="18" charset="-127"/>
              <a:ea typeface="Gungsuh" pitchFamily="18" charset="-127"/>
            </a:endParaRPr>
          </a:p>
        </p:txBody>
      </p:sp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>
            <a:noAutofit/>
          </a:bodyPr>
          <a:lstStyle/>
          <a:p>
            <a:r>
              <a:rPr lang="en-US" altLang="zh-TW" sz="8000" b="1" dirty="0">
                <a:latin typeface="Gungsuh" pitchFamily="18" charset="-127"/>
                <a:ea typeface="Gungsuh" pitchFamily="18" charset="-127"/>
              </a:rPr>
              <a:t>Population</a:t>
            </a:r>
            <a:endParaRPr lang="zh-TW" altLang="en-US" sz="8000" b="1" dirty="0">
              <a:latin typeface="Gungsuh" pitchFamily="18" charset="-127"/>
              <a:ea typeface="Gungsuh" pitchFamily="18" charset="-127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68760"/>
            <a:ext cx="3456384" cy="201034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878931"/>
            <a:ext cx="3267075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21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38200"/>
          </a:xfrm>
        </p:spPr>
        <p:txBody>
          <a:bodyPr>
            <a:noAutofit/>
          </a:bodyPr>
          <a:lstStyle/>
          <a:p>
            <a:r>
              <a:rPr lang="en-US" altLang="zh-TW" sz="8000" b="1" dirty="0">
                <a:latin typeface="Gungsuh" pitchFamily="18" charset="-127"/>
                <a:ea typeface="Gungsuh" pitchFamily="18" charset="-127"/>
              </a:rPr>
              <a:t>Culture</a:t>
            </a:r>
            <a:endParaRPr lang="zh-TW" altLang="en-US" sz="8000" b="1" dirty="0">
              <a:latin typeface="Gungsuh" pitchFamily="18" charset="-127"/>
              <a:ea typeface="Gungsuh" pitchFamily="18" charset="-127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501901"/>
            <a:ext cx="86868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St</a:t>
            </a:r>
            <a:r>
              <a:rPr lang="en-US" altLang="zh-TW" b="1" dirty="0">
                <a:latin typeface="Gungsuh" pitchFamily="18" charset="-127"/>
                <a:ea typeface="Gungsuh" pitchFamily="18" charset="-127"/>
              </a:rPr>
              <a:t>. Petersburg</a:t>
            </a: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: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43" y="2636910"/>
            <a:ext cx="7455569" cy="4111527"/>
          </a:xfrm>
          <a:prstGeom prst="rect">
            <a:avLst/>
          </a:prstGeom>
        </p:spPr>
      </p:pic>
      <p:sp>
        <p:nvSpPr>
          <p:cNvPr id="6" name="內容版面配置區 2"/>
          <p:cNvSpPr txBox="1">
            <a:spLocks/>
          </p:cNvSpPr>
          <p:nvPr/>
        </p:nvSpPr>
        <p:spPr>
          <a:xfrm>
            <a:off x="323528" y="1501901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                             </a:t>
            </a:r>
            <a:r>
              <a:rPr lang="en-US" altLang="zh-TW" sz="2800" dirty="0" err="1">
                <a:latin typeface="Gungsuh" pitchFamily="18" charset="-127"/>
                <a:ea typeface="Gungsuh" pitchFamily="18" charset="-127"/>
              </a:rPr>
              <a:t>N</a:t>
            </a:r>
            <a:r>
              <a:rPr lang="en-US" altLang="zh-TW" sz="2800" dirty="0" err="1" smtClean="0">
                <a:latin typeface="Gungsuh" pitchFamily="18" charset="-127"/>
                <a:ea typeface="Gungsuh" pitchFamily="18" charset="-127"/>
              </a:rPr>
              <a:t>empire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 through three revolution </a:t>
            </a:r>
            <a:r>
              <a:rPr lang="en-US" altLang="zh-TW" sz="2800" u="sng" dirty="0" smtClean="0">
                <a:solidFill>
                  <a:srgbClr val="C00000"/>
                </a:solidFill>
                <a:latin typeface="Gungsuh" pitchFamily="18" charset="-127"/>
                <a:ea typeface="Gungsuh" pitchFamily="18" charset="-127"/>
              </a:rPr>
              <a:t>F</a:t>
            </a:r>
            <a:r>
              <a:rPr lang="en-US" altLang="zh-TW" sz="2800" dirty="0" smtClean="0">
                <a:solidFill>
                  <a:srgbClr val="C00000"/>
                </a:solidFill>
                <a:latin typeface="Gungsuh" pitchFamily="18" charset="-127"/>
                <a:ea typeface="Gungsuh" pitchFamily="18" charset="-127"/>
                <a:hlinkClick r:id="rId3"/>
              </a:rPr>
              <a:t>irst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 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  <a:hlinkClick r:id="rId3"/>
              </a:rPr>
              <a:t>Russian Revolution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 ,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  <a:hlinkClick r:id="rId4"/>
              </a:rPr>
              <a:t>February Revolution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 , 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  <a:hlinkClick r:id="rId5"/>
              </a:rPr>
              <a:t>The October Revolution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.</a:t>
            </a:r>
            <a:r>
              <a:rPr lang="en-US" altLang="zh-TW" dirty="0" smtClean="0"/>
              <a:t> </a:t>
            </a:r>
            <a:endParaRPr lang="en-US" altLang="zh-TW" sz="2800" b="1" dirty="0" smtClean="0">
              <a:latin typeface="Gungsuh" pitchFamily="18" charset="-127"/>
              <a:ea typeface="Gungsuh" pitchFamily="18" charset="-127"/>
            </a:endParaRPr>
          </a:p>
          <a:p>
            <a:pPr>
              <a:buFont typeface="Wingdings" pitchFamily="2" charset="2"/>
              <a:buChar char="Ø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0089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686800" cy="838200"/>
          </a:xfrm>
        </p:spPr>
        <p:txBody>
          <a:bodyPr>
            <a:noAutofit/>
          </a:bodyPr>
          <a:lstStyle/>
          <a:p>
            <a:r>
              <a:rPr lang="en-US" altLang="zh-TW" sz="8000" dirty="0">
                <a:latin typeface="Gungsuh" pitchFamily="18" charset="-127"/>
                <a:ea typeface="Gungsuh" pitchFamily="18" charset="-127"/>
              </a:rPr>
              <a:t/>
            </a:r>
            <a:br>
              <a:rPr lang="en-US" altLang="zh-TW" sz="8000" dirty="0">
                <a:latin typeface="Gungsuh" pitchFamily="18" charset="-127"/>
                <a:ea typeface="Gungsuh" pitchFamily="18" charset="-127"/>
              </a:rPr>
            </a:br>
            <a:endParaRPr lang="zh-TW" altLang="en-US" sz="8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Vodka</a:t>
            </a:r>
            <a:r>
              <a:rPr lang="en-US" altLang="zh-TW" sz="2800" b="1" dirty="0" smtClean="0">
                <a:latin typeface="Gungsuh" pitchFamily="18" charset="-127"/>
                <a:ea typeface="Gungsuh" pitchFamily="18" charset="-127"/>
              </a:rPr>
              <a:t>: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“water </a:t>
            </a:r>
            <a:r>
              <a:rPr lang="en-US" altLang="zh-TW" sz="2800" dirty="0">
                <a:latin typeface="Gungsuh" pitchFamily="18" charset="-127"/>
                <a:ea typeface="Gungsuh" pitchFamily="18" charset="-127"/>
              </a:rPr>
              <a:t>of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love“ , a deep-rooted national image. History of Russia.</a:t>
            </a:r>
            <a:endParaRPr lang="zh-TW" altLang="zh-TW" sz="2800" dirty="0">
              <a:latin typeface="Gungsuh" pitchFamily="18" charset="-127"/>
              <a:ea typeface="Gungsuh" pitchFamily="18" charset="-127"/>
            </a:endParaRPr>
          </a:p>
          <a:p>
            <a:pPr marL="0" indent="0">
              <a:buNone/>
            </a:pPr>
            <a:r>
              <a:rPr lang="en-US" altLang="zh-TW" sz="5000" b="1" dirty="0" smtClean="0">
                <a:latin typeface="Gungsuh" pitchFamily="18" charset="-127"/>
                <a:ea typeface="Gungsuh" pitchFamily="18" charset="-127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Russian Dolls: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One is Russia after the war had uneasy times, frontline constantly returned startling news so many suddenly lose love.</a:t>
            </a:r>
            <a:endParaRPr lang="zh-TW" altLang="zh-TW" sz="2800" b="1" dirty="0">
              <a:latin typeface="Gungsuh" pitchFamily="18" charset="-127"/>
              <a:ea typeface="Gungsuh" pitchFamily="18" charset="-127"/>
            </a:endParaRPr>
          </a:p>
          <a:p>
            <a:pPr>
              <a:buFont typeface="Wingdings" pitchFamily="2" charset="2"/>
              <a:buChar char="Ø"/>
            </a:pP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698388"/>
            <a:ext cx="3068960" cy="306896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691047"/>
            <a:ext cx="2304256" cy="307630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548680"/>
            <a:ext cx="3444257" cy="292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3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8999" y="260648"/>
            <a:ext cx="8686800" cy="838200"/>
          </a:xfrm>
        </p:spPr>
        <p:txBody>
          <a:bodyPr>
            <a:noAutofit/>
          </a:bodyPr>
          <a:lstStyle/>
          <a:p>
            <a:r>
              <a:rPr lang="en-US" altLang="zh-TW" sz="8000" b="1" dirty="0" smtClean="0">
                <a:latin typeface="Gungsuh" pitchFamily="18" charset="-127"/>
                <a:ea typeface="Gungsuh" pitchFamily="18" charset="-127"/>
              </a:rPr>
              <a:t>cuisine</a:t>
            </a:r>
            <a:endParaRPr lang="zh-TW" altLang="en-US" sz="80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altLang="zh-TW" b="1" dirty="0" err="1" smtClean="0">
                <a:latin typeface="Gungsuh" pitchFamily="18" charset="-127"/>
                <a:ea typeface="Gungsuh" pitchFamily="18" charset="-127"/>
              </a:rPr>
              <a:t>Blinis</a:t>
            </a:r>
            <a:r>
              <a:rPr lang="en-US" altLang="zh-TW" dirty="0" smtClean="0">
                <a:latin typeface="Gungsuh" pitchFamily="18" charset="-127"/>
                <a:ea typeface="Gungsuh" pitchFamily="18" charset="-127"/>
              </a:rPr>
              <a:t>: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A kind of pizza.</a:t>
            </a:r>
          </a:p>
          <a:p>
            <a:pPr>
              <a:buFont typeface="Wingdings" pitchFamily="2" charset="2"/>
              <a:buChar char="Ø"/>
            </a:pPr>
            <a:endParaRPr lang="en-US" altLang="zh-TW" sz="2800" dirty="0" smtClean="0">
              <a:latin typeface="Gungsuh" pitchFamily="18" charset="-127"/>
              <a:ea typeface="Gungsuh" pitchFamily="18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Dumplings:</a:t>
            </a:r>
            <a:r>
              <a:rPr lang="en-US" altLang="zh-TW" dirty="0" smtClean="0">
                <a:latin typeface="Gungsuh" pitchFamily="18" charset="-127"/>
                <a:ea typeface="Gungsuh" pitchFamily="18" charset="-127"/>
              </a:rPr>
              <a:t> </a:t>
            </a:r>
            <a:r>
              <a:rPr lang="en-US" altLang="zh-TW" sz="2800" dirty="0">
                <a:latin typeface="Gungsuh" pitchFamily="18" charset="-127"/>
                <a:ea typeface="Gungsuh" pitchFamily="18" charset="-127"/>
              </a:rPr>
              <a:t>A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 </a:t>
            </a:r>
            <a:r>
              <a:rPr lang="en-US" altLang="zh-TW" sz="2800" dirty="0">
                <a:latin typeface="Gungsuh" pitchFamily="18" charset="-127"/>
                <a:ea typeface="Gungsuh" pitchFamily="18" charset="-127"/>
              </a:rPr>
              <a:t>traditional Russian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food.</a:t>
            </a:r>
          </a:p>
          <a:p>
            <a:pPr>
              <a:buFont typeface="Wingdings" pitchFamily="2" charset="2"/>
              <a:buChar char="Ø"/>
            </a:pPr>
            <a:endParaRPr lang="en-US" altLang="zh-TW" sz="2800" dirty="0" smtClean="0">
              <a:latin typeface="Gungsuh" pitchFamily="18" charset="-127"/>
              <a:ea typeface="Gungsuh" pitchFamily="18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Cold </a:t>
            </a:r>
            <a:r>
              <a:rPr lang="en-US" altLang="zh-TW" b="1" dirty="0">
                <a:latin typeface="Gungsuh" pitchFamily="18" charset="-127"/>
                <a:ea typeface="Gungsuh" pitchFamily="18" charset="-127"/>
              </a:rPr>
              <a:t>borscht </a:t>
            </a: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soup: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On top </a:t>
            </a:r>
            <a:r>
              <a:rPr lang="en-US" altLang="zh-TW" sz="2800" dirty="0">
                <a:latin typeface="Gungsuh" pitchFamily="18" charset="-127"/>
                <a:ea typeface="Gungsuh" pitchFamily="18" charset="-127"/>
              </a:rPr>
              <a:t>with a ball of yogurt, taste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special</a:t>
            </a:r>
            <a:r>
              <a:rPr lang="en-US" altLang="zh-TW" sz="2800" dirty="0">
                <a:latin typeface="Gungsuh" pitchFamily="18" charset="-127"/>
                <a:ea typeface="Gungsuh" pitchFamily="18" charset="-127"/>
              </a:rPr>
              <a:t>.</a:t>
            </a:r>
            <a:endParaRPr lang="zh-TW" altLang="en-US" sz="2800" dirty="0">
              <a:latin typeface="Gungsuh" pitchFamily="18" charset="-127"/>
              <a:ea typeface="Gungsuh" pitchFamily="18" charset="-127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452960"/>
            <a:ext cx="4641247" cy="347645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430310"/>
            <a:ext cx="4526699" cy="3395025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429000"/>
            <a:ext cx="4749311" cy="3092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1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4745" y="188640"/>
            <a:ext cx="8686800" cy="838200"/>
          </a:xfrm>
        </p:spPr>
        <p:txBody>
          <a:bodyPr>
            <a:noAutofit/>
          </a:bodyPr>
          <a:lstStyle/>
          <a:p>
            <a:r>
              <a:rPr lang="en-US" altLang="zh-TW" sz="8000" b="1" dirty="0" smtClean="0">
                <a:effectLst/>
                <a:latin typeface="Gungsuh" pitchFamily="18" charset="-127"/>
                <a:ea typeface="Gungsuh" pitchFamily="18" charset="-127"/>
              </a:rPr>
              <a:t>festival</a:t>
            </a:r>
            <a:endParaRPr lang="zh-TW" altLang="en-US" sz="8000" b="1" dirty="0">
              <a:latin typeface="Gungsuh" pitchFamily="18" charset="-127"/>
              <a:ea typeface="Gungsuh" pitchFamily="18" charset="-127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altLang="zh-TW" b="1" dirty="0">
                <a:latin typeface="Gungsuh" pitchFamily="18" charset="-127"/>
                <a:ea typeface="Gungsuh" pitchFamily="18" charset="-127"/>
              </a:rPr>
              <a:t>Russian </a:t>
            </a: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Christmas:</a:t>
            </a:r>
            <a:r>
              <a:rPr lang="zh-TW" altLang="en-US" b="1" dirty="0" smtClean="0">
                <a:latin typeface="Gungsuh" pitchFamily="18" charset="-127"/>
                <a:ea typeface="Gungsuh" pitchFamily="18" charset="-127"/>
              </a:rPr>
              <a:t>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1/17.</a:t>
            </a:r>
          </a:p>
          <a:p>
            <a:pPr marL="0" indent="0">
              <a:buNone/>
            </a:pPr>
            <a:endParaRPr lang="en-US" altLang="zh-TW" sz="2800" b="1" dirty="0">
              <a:latin typeface="Gungsuh" pitchFamily="18" charset="-127"/>
              <a:ea typeface="Gungsuh" pitchFamily="18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TW" b="1" dirty="0">
                <a:latin typeface="Gungsuh" pitchFamily="18" charset="-127"/>
                <a:ea typeface="Gungsuh" pitchFamily="18" charset="-127"/>
              </a:rPr>
              <a:t>Victory Day:</a:t>
            </a:r>
            <a:r>
              <a:rPr lang="zh-TW" altLang="en-US" b="1" dirty="0" smtClean="0">
                <a:latin typeface="Gungsuh" pitchFamily="18" charset="-127"/>
                <a:ea typeface="Gungsuh" pitchFamily="18" charset="-127"/>
              </a:rPr>
              <a:t>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5/9.</a:t>
            </a:r>
          </a:p>
          <a:p>
            <a:pPr>
              <a:buFont typeface="Wingdings" pitchFamily="2" charset="2"/>
              <a:buChar char="Ø"/>
            </a:pPr>
            <a:endParaRPr lang="en-US" altLang="zh-TW" sz="2800" dirty="0" smtClean="0">
              <a:latin typeface="Gungsuh" pitchFamily="18" charset="-127"/>
              <a:ea typeface="Gungsuh" pitchFamily="18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TW" b="1" dirty="0">
                <a:latin typeface="Gungsuh" pitchFamily="18" charset="-127"/>
                <a:ea typeface="Gungsuh" pitchFamily="18" charset="-127"/>
              </a:rPr>
              <a:t>Moscow city </a:t>
            </a: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celebration:</a:t>
            </a:r>
            <a:r>
              <a:rPr lang="zh-TW" altLang="en-US" b="1" dirty="0" smtClean="0">
                <a:latin typeface="Gungsuh" pitchFamily="18" charset="-127"/>
                <a:ea typeface="Gungsuh" pitchFamily="18" charset="-127"/>
              </a:rPr>
              <a:t>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9/2.</a:t>
            </a:r>
            <a:endParaRPr lang="en-US" altLang="zh-TW" b="1" dirty="0" smtClean="0">
              <a:latin typeface="Gungsuh" pitchFamily="18" charset="-127"/>
              <a:ea typeface="Gungsuh" pitchFamily="18" charset="-127"/>
            </a:endParaRPr>
          </a:p>
          <a:p>
            <a:pPr marL="0" indent="0">
              <a:buNone/>
            </a:pPr>
            <a:endParaRPr lang="zh-TW" altLang="en-US" sz="2800" b="1" dirty="0">
              <a:latin typeface="Gungsuh" pitchFamily="18" charset="-127"/>
              <a:ea typeface="Gungsuh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561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>
            <a:noAutofit/>
          </a:bodyPr>
          <a:lstStyle/>
          <a:p>
            <a:r>
              <a:rPr lang="en-US" altLang="zh-TW" sz="8000" b="1" dirty="0">
                <a:effectLst/>
                <a:latin typeface="Gungsuh" pitchFamily="18" charset="-127"/>
                <a:ea typeface="Gungsuh" pitchFamily="18" charset="-127"/>
              </a:rPr>
              <a:t>tourism</a:t>
            </a:r>
            <a:endParaRPr lang="zh-TW" altLang="en-US" sz="8000" b="1" dirty="0">
              <a:latin typeface="Gungsuh" pitchFamily="18" charset="-127"/>
              <a:ea typeface="Gungsuh" pitchFamily="18" charset="-127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268760"/>
            <a:ext cx="8686800" cy="45259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altLang="zh-TW" sz="4000" b="1" dirty="0">
                <a:latin typeface="Gungsuh" pitchFamily="18" charset="-127"/>
                <a:ea typeface="Gungsuh" pitchFamily="18" charset="-127"/>
              </a:rPr>
              <a:t>World Heritage Site </a:t>
            </a:r>
            <a:r>
              <a:rPr lang="en-US" altLang="zh-TW" sz="4000" b="1" dirty="0" smtClean="0">
                <a:latin typeface="Gungsuh" pitchFamily="18" charset="-127"/>
                <a:ea typeface="Gungsuh" pitchFamily="18" charset="-127"/>
              </a:rPr>
              <a:t>Kremlin</a:t>
            </a:r>
          </a:p>
          <a:p>
            <a:pPr marL="0" indent="0">
              <a:buNone/>
            </a:pPr>
            <a:endParaRPr lang="zh-TW" altLang="en-US" b="1" dirty="0">
              <a:latin typeface="Gungsuh" pitchFamily="18" charset="-127"/>
              <a:ea typeface="Gungsuh" pitchFamily="18" charset="-127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06" y="2132856"/>
            <a:ext cx="7650603" cy="422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1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124744"/>
            <a:ext cx="8686800" cy="4525963"/>
          </a:xfrm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en-US" altLang="zh-TW" sz="4000" b="1" dirty="0">
                <a:latin typeface="Gungsuh" pitchFamily="18" charset="-127"/>
                <a:ea typeface="Gungsuh" pitchFamily="18" charset="-127"/>
              </a:rPr>
              <a:t>Red Square</a:t>
            </a:r>
            <a:endParaRPr lang="zh-TW" altLang="zh-TW" sz="4000" b="1" dirty="0">
              <a:latin typeface="Gungsuh" pitchFamily="18" charset="-127"/>
              <a:ea typeface="Gungsuh" pitchFamily="18" charset="-127"/>
            </a:endParaRPr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421" y="1844824"/>
            <a:ext cx="6804248" cy="451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56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196752"/>
            <a:ext cx="8686800" cy="4525963"/>
          </a:xfrm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en-US" altLang="zh-TW" sz="4000" b="1" dirty="0">
                <a:latin typeface="Gungsuh" pitchFamily="18" charset="-127"/>
                <a:ea typeface="Gungsuh" pitchFamily="18" charset="-127"/>
              </a:rPr>
              <a:t>Catherine the Great Palace</a:t>
            </a:r>
            <a:endParaRPr lang="zh-TW" altLang="zh-TW" sz="4000" b="1" dirty="0">
              <a:latin typeface="Gungsuh" pitchFamily="18" charset="-127"/>
              <a:ea typeface="Gungsuh" pitchFamily="18" charset="-127"/>
            </a:endParaRPr>
          </a:p>
          <a:p>
            <a:pPr>
              <a:buFont typeface="Wingdings" pitchFamily="2" charset="2"/>
              <a:buChar char="Ø"/>
            </a:pP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951" y="2060848"/>
            <a:ext cx="6096000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4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38200"/>
          </a:xfrm>
        </p:spPr>
        <p:txBody>
          <a:bodyPr>
            <a:noAutofit/>
          </a:bodyPr>
          <a:lstStyle/>
          <a:p>
            <a:r>
              <a:rPr lang="en-US" altLang="zh-TW" sz="8000" b="1" dirty="0">
                <a:latin typeface="Gungsuh" pitchFamily="18" charset="-127"/>
                <a:ea typeface="Gungsuh" pitchFamily="18" charset="-127"/>
              </a:rPr>
              <a:t>Economic</a:t>
            </a:r>
            <a:endParaRPr lang="zh-TW" altLang="en-US" sz="8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ctr">
              <a:buFont typeface="+mj-lt"/>
              <a:buAutoNum type="arabicPeriod"/>
            </a:pPr>
            <a:endParaRPr lang="en-US" altLang="zh-TW" b="1" dirty="0" smtClean="0">
              <a:latin typeface="Gungsuh" pitchFamily="18" charset="-127"/>
              <a:ea typeface="Gungsuh" pitchFamily="18" charset="-127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Industry</a:t>
            </a:r>
          </a:p>
          <a:p>
            <a:pPr marL="514350" indent="-514350" algn="ctr">
              <a:buFont typeface="+mj-lt"/>
              <a:buAutoNum type="arabicPeriod"/>
            </a:pPr>
            <a:endParaRPr lang="en-US" altLang="zh-TW" dirty="0" smtClean="0"/>
          </a:p>
          <a:p>
            <a:pPr marL="514350" indent="-514350" algn="ctr">
              <a:buFont typeface="+mj-lt"/>
              <a:buAutoNum type="arabicPeriod"/>
            </a:pPr>
            <a:r>
              <a:rPr lang="en-US" altLang="zh-TW" b="1" dirty="0">
                <a:latin typeface="Gungsuh" pitchFamily="18" charset="-127"/>
                <a:ea typeface="Gungsuh" pitchFamily="18" charset="-127"/>
              </a:rPr>
              <a:t>Main </a:t>
            </a: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imports/export</a:t>
            </a:r>
          </a:p>
          <a:p>
            <a:pPr marL="0" indent="0" algn="ctr">
              <a:buNone/>
            </a:pPr>
            <a:endParaRPr lang="en-US" altLang="zh-TW" b="1" dirty="0" smtClean="0"/>
          </a:p>
        </p:txBody>
      </p:sp>
    </p:spTree>
    <p:extLst>
      <p:ext uri="{BB962C8B-B14F-4D97-AF65-F5344CB8AC3E}">
        <p14:creationId xmlns:p14="http://schemas.microsoft.com/office/powerpoint/2010/main" val="5548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>
            <a:noAutofit/>
          </a:bodyPr>
          <a:lstStyle/>
          <a:p>
            <a:pPr marL="514350" indent="-514350"/>
            <a:r>
              <a:rPr lang="en-US" altLang="zh-TW" sz="8000" b="1" dirty="0">
                <a:latin typeface="Gungsuh" pitchFamily="18" charset="-127"/>
                <a:ea typeface="Gungsuh" pitchFamily="18" charset="-127"/>
              </a:rPr>
              <a:t>Industry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Agriculture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: </a:t>
            </a:r>
            <a:r>
              <a:rPr lang="en-US" altLang="zh-TW" sz="2800" dirty="0">
                <a:latin typeface="Gungsuh" pitchFamily="18" charset="-127"/>
                <a:ea typeface="Gungsuh" pitchFamily="18" charset="-127"/>
              </a:rPr>
              <a:t>Russia is a big country of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Forestry because there are 47.9</a:t>
            </a:r>
            <a:r>
              <a:rPr lang="en-US" altLang="zh-TW" sz="2800" dirty="0">
                <a:latin typeface="Gungsuh" pitchFamily="18" charset="-127"/>
                <a:ea typeface="Gungsuh" pitchFamily="18" charset="-127"/>
              </a:rPr>
              <a:t>% of area cover by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forest.</a:t>
            </a:r>
          </a:p>
          <a:p>
            <a:pPr>
              <a:buFont typeface="Wingdings" pitchFamily="2" charset="2"/>
              <a:buChar char="Ø"/>
            </a:pPr>
            <a:endParaRPr lang="en-US" altLang="zh-TW" sz="2800" dirty="0">
              <a:latin typeface="Gungsuh" pitchFamily="18" charset="-127"/>
              <a:ea typeface="Gungsuh" pitchFamily="18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Mining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: Mining exports of natural resources is</a:t>
            </a:r>
            <a:r>
              <a:rPr lang="zh-TW" altLang="en-US" sz="2800" dirty="0" smtClean="0">
                <a:latin typeface="Gungsuh" pitchFamily="18" charset="-127"/>
                <a:ea typeface="Gungsuh" pitchFamily="18" charset="-127"/>
              </a:rPr>
              <a:t>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the</a:t>
            </a:r>
            <a:r>
              <a:rPr lang="zh-TW" altLang="en-US" sz="2800" dirty="0" smtClean="0">
                <a:latin typeface="Gungsuh" pitchFamily="18" charset="-127"/>
                <a:ea typeface="Gungsuh" pitchFamily="18" charset="-127"/>
              </a:rPr>
              <a:t>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largest</a:t>
            </a:r>
            <a:r>
              <a:rPr lang="zh-TW" altLang="en-US" sz="2800" dirty="0" smtClean="0">
                <a:latin typeface="Gungsuh" pitchFamily="18" charset="-127"/>
                <a:ea typeface="Gungsuh" pitchFamily="18" charset="-127"/>
              </a:rPr>
              <a:t>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economic</a:t>
            </a:r>
            <a:r>
              <a:rPr lang="zh-TW" altLang="en-US" sz="2800" dirty="0" smtClean="0">
                <a:latin typeface="Gungsuh" pitchFamily="18" charset="-127"/>
                <a:ea typeface="Gungsuh" pitchFamily="18" charset="-127"/>
              </a:rPr>
              <a:t>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pillar</a:t>
            </a:r>
            <a:r>
              <a:rPr lang="zh-TW" altLang="en-US" sz="2800" dirty="0" smtClean="0">
                <a:latin typeface="Gungsuh" pitchFamily="18" charset="-127"/>
                <a:ea typeface="Gungsuh" pitchFamily="18" charset="-127"/>
              </a:rPr>
              <a:t>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in</a:t>
            </a:r>
            <a:r>
              <a:rPr lang="zh-TW" altLang="en-US" sz="2800" dirty="0" smtClean="0">
                <a:latin typeface="Gungsuh" pitchFamily="18" charset="-127"/>
                <a:ea typeface="Gungsuh" pitchFamily="18" charset="-127"/>
              </a:rPr>
              <a:t>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Russia.</a:t>
            </a:r>
            <a:endParaRPr lang="zh-TW" altLang="zh-TW" sz="2800" dirty="0" smtClean="0">
              <a:latin typeface="Gungsuh" pitchFamily="18" charset="-127"/>
              <a:ea typeface="Gungsuh" pitchFamily="18" charset="-127"/>
            </a:endParaRPr>
          </a:p>
          <a:p>
            <a:endParaRPr lang="en-US" altLang="zh-TW" sz="2800" dirty="0" smtClean="0">
              <a:latin typeface="Gungsuh" pitchFamily="18" charset="-127"/>
              <a:ea typeface="Gungsuh" pitchFamily="18" charset="-127"/>
            </a:endParaRPr>
          </a:p>
          <a:p>
            <a:endParaRPr lang="en-US" altLang="zh-TW" sz="2800" dirty="0">
              <a:latin typeface="Gungsuh" pitchFamily="18" charset="-127"/>
              <a:ea typeface="Gungsuh" pitchFamily="18" charset="-127"/>
            </a:endParaRPr>
          </a:p>
          <a:p>
            <a:endParaRPr lang="zh-TW" altLang="en-US" sz="2800" dirty="0">
              <a:latin typeface="Gungsuh" pitchFamily="18" charset="-127"/>
              <a:ea typeface="Gungsuh" pitchFamily="18" charset="-127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501008"/>
            <a:ext cx="2887858" cy="231991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516948"/>
            <a:ext cx="3227907" cy="228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86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052736"/>
            <a:ext cx="8686800" cy="5805264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altLang="zh-TW" b="1" dirty="0">
                <a:latin typeface="Gungsuh" pitchFamily="18" charset="-127"/>
                <a:ea typeface="Gungsuh" pitchFamily="18" charset="-127"/>
              </a:rPr>
              <a:t>N</a:t>
            </a: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atural gas: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In Russia it is the </a:t>
            </a:r>
            <a:r>
              <a:rPr lang="en-US" altLang="zh-TW" sz="2800" dirty="0">
                <a:latin typeface="Gungsuh" pitchFamily="18" charset="-127"/>
                <a:ea typeface="Gungsuh" pitchFamily="18" charset="-127"/>
              </a:rPr>
              <a:t>most important source of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income.</a:t>
            </a:r>
          </a:p>
          <a:p>
            <a:pPr>
              <a:buFont typeface="Wingdings" pitchFamily="2" charset="2"/>
              <a:buChar char="Ø"/>
            </a:pPr>
            <a:endParaRPr lang="en-US" altLang="zh-TW" sz="2800" b="1" dirty="0">
              <a:latin typeface="Gungsuh" pitchFamily="18" charset="-127"/>
              <a:ea typeface="Gungsuh" pitchFamily="18" charset="-127"/>
            </a:endParaRPr>
          </a:p>
          <a:p>
            <a:pPr>
              <a:buFont typeface="Wingdings" pitchFamily="2" charset="2"/>
              <a:buChar char="Ø"/>
            </a:pPr>
            <a:endParaRPr lang="zh-TW" altLang="en-US" sz="2800" b="1" dirty="0">
              <a:latin typeface="Gungsuh" pitchFamily="18" charset="-127"/>
              <a:ea typeface="Gungsuh" pitchFamily="18" charset="-127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867529"/>
            <a:ext cx="4032448" cy="258580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145943"/>
            <a:ext cx="7272808" cy="544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0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86800" cy="838200"/>
          </a:xfrm>
        </p:spPr>
        <p:txBody>
          <a:bodyPr>
            <a:noAutofit/>
          </a:bodyPr>
          <a:lstStyle/>
          <a:p>
            <a:r>
              <a:rPr lang="en-US" altLang="zh-TW" sz="6000" b="1" dirty="0" smtClean="0">
                <a:latin typeface="Gungsuh" pitchFamily="18" charset="-127"/>
                <a:ea typeface="Gungsuh" pitchFamily="18" charset="-127"/>
              </a:rPr>
              <a:t>imports/export</a:t>
            </a:r>
            <a:endParaRPr lang="zh-TW" altLang="en-US" sz="6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altLang="zh-TW" b="1" dirty="0">
                <a:latin typeface="Gungsuh" pitchFamily="18" charset="-127"/>
                <a:ea typeface="Gungsuh" pitchFamily="18" charset="-127"/>
              </a:rPr>
              <a:t>Main </a:t>
            </a: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imports: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medicines</a:t>
            </a:r>
            <a:r>
              <a:rPr lang="en-US" altLang="zh-TW" sz="2800" dirty="0">
                <a:latin typeface="Gungsuh" pitchFamily="18" charset="-127"/>
                <a:ea typeface="Gungsuh" pitchFamily="18" charset="-127"/>
              </a:rPr>
              <a:t>, fresh and frozen meat, 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sugar</a:t>
            </a:r>
            <a:r>
              <a:rPr lang="en-US" altLang="zh-TW" sz="2800" b="1" dirty="0" smtClean="0">
                <a:latin typeface="Gungsuh" pitchFamily="18" charset="-127"/>
                <a:ea typeface="Gungsuh" pitchFamily="18" charset="-127"/>
              </a:rPr>
              <a:t>…</a:t>
            </a:r>
          </a:p>
          <a:p>
            <a:pPr>
              <a:buFont typeface="Wingdings" pitchFamily="2" charset="2"/>
              <a:buChar char="Ø"/>
            </a:pPr>
            <a:endParaRPr lang="en-US" altLang="zh-TW" sz="2800" b="1" dirty="0" smtClean="0">
              <a:latin typeface="Gungsuh" pitchFamily="18" charset="-127"/>
              <a:ea typeface="Gungsuh" pitchFamily="18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Main export: </a:t>
            </a:r>
            <a:r>
              <a:rPr lang="en-US" altLang="zh-TW" dirty="0" smtClean="0">
                <a:latin typeface="Gungsuh" pitchFamily="18" charset="-127"/>
                <a:ea typeface="Gungsuh" pitchFamily="18" charset="-127"/>
              </a:rPr>
              <a:t>petroleum </a:t>
            </a:r>
            <a:r>
              <a:rPr lang="en-US" altLang="zh-TW" dirty="0">
                <a:latin typeface="Gungsuh" pitchFamily="18" charset="-127"/>
                <a:ea typeface="Gungsuh" pitchFamily="18" charset="-127"/>
              </a:rPr>
              <a:t>products, alcoholic beverages, steel…</a:t>
            </a:r>
          </a:p>
          <a:p>
            <a:pPr>
              <a:buFont typeface="Wingdings" pitchFamily="2" charset="2"/>
              <a:buChar char="Ø"/>
            </a:pPr>
            <a:endParaRPr lang="en-US" altLang="zh-TW" dirty="0" smtClean="0">
              <a:latin typeface="Gungsuh" pitchFamily="18" charset="-127"/>
              <a:ea typeface="Gungsuh" pitchFamily="18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TW" b="1" dirty="0">
                <a:latin typeface="Gungsuh" pitchFamily="18" charset="-127"/>
                <a:ea typeface="Gungsuh" pitchFamily="18" charset="-127"/>
              </a:rPr>
              <a:t>GDP:</a:t>
            </a:r>
            <a:r>
              <a:rPr lang="en-US" altLang="zh-TW" dirty="0">
                <a:latin typeface="Gungsuh" pitchFamily="18" charset="-127"/>
                <a:ea typeface="Gungsuh" pitchFamily="18" charset="-127"/>
              </a:rPr>
              <a:t> </a:t>
            </a:r>
            <a:r>
              <a:rPr lang="en-US" altLang="zh-TW" sz="2800" dirty="0">
                <a:latin typeface="Gungsuh" pitchFamily="18" charset="-127"/>
                <a:ea typeface="Gungsuh" pitchFamily="18" charset="-127"/>
              </a:rPr>
              <a:t>1,857,000 (one million US dollars) </a:t>
            </a: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 </a:t>
            </a:r>
            <a:br>
              <a:rPr lang="en-US" altLang="zh-TW" sz="2800" dirty="0" smtClean="0">
                <a:latin typeface="Gungsuh" pitchFamily="18" charset="-127"/>
                <a:ea typeface="Gungsuh" pitchFamily="18" charset="-127"/>
              </a:rPr>
            </a:br>
            <a:r>
              <a:rPr lang="en-US" altLang="zh-TW" sz="2800" dirty="0" smtClean="0">
                <a:latin typeface="Gungsuh" pitchFamily="18" charset="-127"/>
                <a:ea typeface="Gungsuh" pitchFamily="18" charset="-127"/>
              </a:rPr>
              <a:t>         </a:t>
            </a:r>
            <a:endParaRPr lang="zh-TW" altLang="en-US" dirty="0">
              <a:latin typeface="Gungsuh" pitchFamily="18" charset="-127"/>
              <a:ea typeface="Gungsuh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792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>
            <a:noAutofit/>
          </a:bodyPr>
          <a:lstStyle/>
          <a:p>
            <a:r>
              <a:rPr lang="en-US" altLang="zh-TW" sz="8000" b="1" dirty="0" smtClean="0">
                <a:latin typeface="Gungsuh" pitchFamily="18" charset="-127"/>
                <a:ea typeface="Gungsuh" pitchFamily="18" charset="-127"/>
              </a:rPr>
              <a:t>Company</a:t>
            </a:r>
            <a:endParaRPr lang="zh-TW" altLang="en-US" sz="80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431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8000" b="1" dirty="0" smtClean="0">
                <a:latin typeface="Gungsuh" pitchFamily="18" charset="-127"/>
                <a:ea typeface="Gungsuh" pitchFamily="18" charset="-127"/>
              </a:rPr>
              <a:t>Gazprom</a:t>
            </a:r>
          </a:p>
          <a:p>
            <a:pPr marL="0" indent="0">
              <a:buNone/>
            </a:pPr>
            <a:endParaRPr lang="en-US" altLang="zh-TW" sz="5000" b="1" dirty="0">
              <a:latin typeface="Gungsuh" pitchFamily="18" charset="-127"/>
              <a:ea typeface="Gungsuh" pitchFamily="18" charset="-127"/>
            </a:endParaRPr>
          </a:p>
          <a:p>
            <a:pPr marL="0" indent="0">
              <a:buNone/>
            </a:pPr>
            <a:endParaRPr lang="en-US" altLang="zh-TW" sz="5000" b="1" dirty="0" smtClean="0">
              <a:latin typeface="Gungsuh" pitchFamily="18" charset="-127"/>
              <a:ea typeface="Gungsuh" pitchFamily="18" charset="-127"/>
            </a:endParaRPr>
          </a:p>
          <a:p>
            <a:pPr marL="0" indent="0">
              <a:buNone/>
            </a:pPr>
            <a:endParaRPr lang="en-US" altLang="zh-TW" sz="5000" b="1" dirty="0">
              <a:latin typeface="Gungsuh" pitchFamily="18" charset="-127"/>
              <a:ea typeface="Gungsuh" pitchFamily="18" charset="-127"/>
            </a:endParaRPr>
          </a:p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996951"/>
            <a:ext cx="5976664" cy="289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34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838200"/>
          </a:xfrm>
        </p:spPr>
        <p:txBody>
          <a:bodyPr>
            <a:noAutofit/>
          </a:bodyPr>
          <a:lstStyle/>
          <a:p>
            <a:r>
              <a:rPr lang="en-US" altLang="zh-TW" sz="6000" b="1" dirty="0" smtClean="0">
                <a:latin typeface="Gungsuh" pitchFamily="18" charset="-127"/>
                <a:ea typeface="Gungsuh" pitchFamily="18" charset="-127"/>
              </a:rPr>
              <a:t>introduction</a:t>
            </a:r>
            <a:endParaRPr lang="zh-TW" altLang="en-US" sz="6000" b="1" dirty="0">
              <a:latin typeface="Gungsuh" pitchFamily="18" charset="-127"/>
              <a:ea typeface="Gungsuh" pitchFamily="18" charset="-127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268760"/>
            <a:ext cx="8686800" cy="54006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altLang="zh-TW" dirty="0" smtClean="0">
                <a:latin typeface="Gungsuh" pitchFamily="18" charset="-127"/>
                <a:ea typeface="Gungsuh" pitchFamily="18" charset="-127"/>
              </a:rPr>
              <a:t>Headquartered </a:t>
            </a:r>
            <a:r>
              <a:rPr lang="en-US" altLang="zh-TW" dirty="0">
                <a:latin typeface="Gungsuh" pitchFamily="18" charset="-127"/>
                <a:ea typeface="Gungsuh" pitchFamily="18" charset="-127"/>
              </a:rPr>
              <a:t>in </a:t>
            </a:r>
            <a:r>
              <a:rPr lang="en-US" altLang="zh-TW" dirty="0" smtClean="0">
                <a:latin typeface="Gungsuh" pitchFamily="18" charset="-127"/>
                <a:ea typeface="Gungsuh" pitchFamily="18" charset="-127"/>
              </a:rPr>
              <a:t>Moscow.</a:t>
            </a:r>
          </a:p>
          <a:p>
            <a:pPr>
              <a:buFont typeface="Wingdings" pitchFamily="2" charset="2"/>
              <a:buChar char="Ø"/>
            </a:pPr>
            <a:endParaRPr lang="en-US" altLang="zh-TW" dirty="0" smtClean="0">
              <a:latin typeface="Gungsuh" pitchFamily="18" charset="-127"/>
              <a:ea typeface="Gungsuh" pitchFamily="18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TW" dirty="0">
                <a:latin typeface="Gungsuh" pitchFamily="18" charset="-127"/>
                <a:ea typeface="Gungsuh" pitchFamily="18" charset="-127"/>
              </a:rPr>
              <a:t>The</a:t>
            </a:r>
            <a:r>
              <a:rPr lang="en-US" altLang="zh-TW" dirty="0" smtClean="0">
                <a:solidFill>
                  <a:srgbClr val="C00000"/>
                </a:solidFill>
                <a:latin typeface="Gungsuh" pitchFamily="18" charset="-127"/>
                <a:ea typeface="Gungsuh" pitchFamily="18" charset="-127"/>
              </a:rPr>
              <a:t> </a:t>
            </a:r>
            <a:r>
              <a:rPr lang="en-US" altLang="zh-TW" dirty="0">
                <a:solidFill>
                  <a:srgbClr val="C00000"/>
                </a:solidFill>
                <a:latin typeface="Gungsuh" pitchFamily="18" charset="-127"/>
                <a:ea typeface="Gungsuh" pitchFamily="18" charset="-127"/>
              </a:rPr>
              <a:t>world's second</a:t>
            </a:r>
            <a:r>
              <a:rPr lang="en-US" altLang="zh-TW" dirty="0">
                <a:latin typeface="Gungsuh" pitchFamily="18" charset="-127"/>
                <a:ea typeface="Gungsuh" pitchFamily="18" charset="-127"/>
              </a:rPr>
              <a:t> largest energy </a:t>
            </a:r>
            <a:r>
              <a:rPr lang="en-US" altLang="zh-TW" dirty="0" smtClean="0">
                <a:latin typeface="Gungsuh" pitchFamily="18" charset="-127"/>
                <a:ea typeface="Gungsuh" pitchFamily="18" charset="-127"/>
              </a:rPr>
              <a:t>companies.</a:t>
            </a:r>
          </a:p>
          <a:p>
            <a:pPr>
              <a:buFont typeface="Wingdings" pitchFamily="2" charset="2"/>
              <a:buChar char="Ø"/>
            </a:pPr>
            <a:endParaRPr lang="en-US" altLang="zh-TW" dirty="0" smtClean="0">
              <a:latin typeface="Gungsuh" pitchFamily="18" charset="-127"/>
              <a:ea typeface="Gungsuh" pitchFamily="18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TW" dirty="0" smtClean="0">
                <a:latin typeface="Gungsuh" pitchFamily="18" charset="-127"/>
                <a:ea typeface="Gungsuh" pitchFamily="18" charset="-127"/>
              </a:rPr>
              <a:t>Mainly engaged in natural gas also travel Industry, agriculture, aviation and communications business.</a:t>
            </a:r>
            <a:endParaRPr lang="zh-TW" altLang="en-US" b="1" dirty="0">
              <a:latin typeface="Gungsuh" pitchFamily="18" charset="-127"/>
              <a:ea typeface="Gungsuh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7014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>
            <a:noAutofit/>
          </a:bodyPr>
          <a:lstStyle/>
          <a:p>
            <a:r>
              <a:rPr lang="en-US" altLang="zh-TW" sz="8000" b="1" dirty="0">
                <a:effectLst/>
                <a:latin typeface="Gungsuh" pitchFamily="18" charset="-127"/>
                <a:ea typeface="Gungsuh" pitchFamily="18" charset="-127"/>
              </a:rPr>
              <a:t>crisis</a:t>
            </a:r>
            <a:endParaRPr lang="zh-TW" altLang="en-US" sz="8000" b="1" dirty="0">
              <a:latin typeface="Gungsuh" pitchFamily="18" charset="-127"/>
              <a:ea typeface="Gungsuh" pitchFamily="18" charset="-127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04800" y="1124744"/>
            <a:ext cx="8686800" cy="5544616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altLang="zh-TW" dirty="0"/>
              <a:t>The rise of the US-based shale gas </a:t>
            </a:r>
            <a:r>
              <a:rPr lang="en-US" altLang="zh-TW" dirty="0" smtClean="0"/>
              <a:t>revolution.</a:t>
            </a:r>
          </a:p>
          <a:p>
            <a:pPr>
              <a:buFont typeface="Wingdings" pitchFamily="2" charset="2"/>
              <a:buChar char="Ø"/>
            </a:pPr>
            <a:endParaRPr lang="en-US" altLang="zh-TW" dirty="0"/>
          </a:p>
          <a:p>
            <a:pPr>
              <a:buFont typeface="Wingdings" pitchFamily="2" charset="2"/>
              <a:buChar char="Ø"/>
            </a:pPr>
            <a:r>
              <a:rPr lang="en-US" altLang="zh-TW" dirty="0"/>
              <a:t>T</a:t>
            </a:r>
            <a:r>
              <a:rPr lang="en-US" altLang="zh-TW" dirty="0" smtClean="0"/>
              <a:t>he </a:t>
            </a:r>
            <a:r>
              <a:rPr lang="en-US" altLang="zh-TW" dirty="0"/>
              <a:t>United States how cheap natural gas, provide their own domestic price is only a </a:t>
            </a:r>
            <a:r>
              <a:rPr lang="en-US" altLang="zh-TW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</a:rPr>
              <a:t>quarter of Russian exports</a:t>
            </a:r>
            <a:r>
              <a:rPr lang="en-US" altLang="zh-TW" dirty="0"/>
              <a:t> in Eastern </a:t>
            </a:r>
            <a:r>
              <a:rPr lang="en-US" altLang="zh-TW" dirty="0" smtClean="0"/>
              <a:t>Europe.</a:t>
            </a:r>
            <a:endParaRPr lang="zh-TW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26842"/>
            <a:ext cx="8208912" cy="6845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0236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686800" cy="838200"/>
          </a:xfrm>
        </p:spPr>
        <p:txBody>
          <a:bodyPr>
            <a:noAutofit/>
          </a:bodyPr>
          <a:lstStyle/>
          <a:p>
            <a:r>
              <a:rPr lang="en-US" altLang="zh-TW" sz="4800" b="1" dirty="0">
                <a:effectLst/>
                <a:latin typeface="Gungsuh" pitchFamily="18" charset="-127"/>
                <a:ea typeface="Gungsuh" pitchFamily="18" charset="-127"/>
              </a:rPr>
              <a:t>Recent </a:t>
            </a:r>
            <a:r>
              <a:rPr lang="en-US" altLang="zh-TW" sz="4800" b="1" dirty="0" err="1" smtClean="0">
                <a:effectLst/>
                <a:latin typeface="Gungsuh" pitchFamily="18" charset="-127"/>
                <a:ea typeface="Gungsuh" pitchFamily="18" charset="-127"/>
              </a:rPr>
              <a:t>developmentS</a:t>
            </a:r>
            <a:endParaRPr lang="zh-TW" altLang="en-US" sz="4800" b="1" dirty="0">
              <a:latin typeface="Gungsuh" pitchFamily="18" charset="-127"/>
              <a:ea typeface="Gungsuh" pitchFamily="18" charset="-127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altLang="zh-TW" dirty="0">
                <a:latin typeface="Gungsuh" pitchFamily="18" charset="-127"/>
                <a:ea typeface="Gungsuh" pitchFamily="18" charset="-127"/>
              </a:rPr>
              <a:t>China and the world's natural gas consumption growth </a:t>
            </a:r>
            <a:r>
              <a:rPr lang="en-US" altLang="zh-TW" dirty="0" smtClean="0">
                <a:latin typeface="Gungsuh" pitchFamily="18" charset="-127"/>
                <a:ea typeface="Gungsuh" pitchFamily="18" charset="-127"/>
              </a:rPr>
              <a:t>potential.</a:t>
            </a:r>
          </a:p>
          <a:p>
            <a:pPr>
              <a:buFont typeface="Wingdings" pitchFamily="2" charset="2"/>
              <a:buChar char="Ø"/>
            </a:pPr>
            <a:endParaRPr lang="en-US" altLang="zh-TW" dirty="0" smtClean="0">
              <a:latin typeface="Gungsuh" pitchFamily="18" charset="-127"/>
              <a:ea typeface="Gungsuh" pitchFamily="18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TW" dirty="0" smtClean="0">
                <a:latin typeface="Gungsuh" pitchFamily="18" charset="-127"/>
                <a:ea typeface="Gungsuh" pitchFamily="18" charset="-127"/>
              </a:rPr>
              <a:t>Development </a:t>
            </a:r>
            <a:r>
              <a:rPr lang="en-US" altLang="zh-TW" dirty="0">
                <a:latin typeface="Gungsuh" pitchFamily="18" charset="-127"/>
                <a:ea typeface="Gungsuh" pitchFamily="18" charset="-127"/>
              </a:rPr>
              <a:t>cooperation </a:t>
            </a:r>
            <a:r>
              <a:rPr lang="en-US" altLang="zh-TW" dirty="0" smtClean="0">
                <a:latin typeface="Gungsuh" pitchFamily="18" charset="-127"/>
                <a:ea typeface="Gungsuh" pitchFamily="18" charset="-127"/>
              </a:rPr>
              <a:t>with China.</a:t>
            </a:r>
            <a:endParaRPr lang="zh-TW" altLang="en-US" dirty="0">
              <a:latin typeface="Gungsuh" pitchFamily="18" charset="-127"/>
              <a:ea typeface="Gungsuh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3457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38200"/>
          </a:xfrm>
        </p:spPr>
        <p:txBody>
          <a:bodyPr>
            <a:noAutofit/>
          </a:bodyPr>
          <a:lstStyle/>
          <a:p>
            <a:r>
              <a:rPr lang="en-US" altLang="zh-TW" sz="8000" b="1" dirty="0" smtClean="0">
                <a:latin typeface="Gungsuh" pitchFamily="18" charset="-127"/>
                <a:ea typeface="Gungsuh" pitchFamily="18" charset="-127"/>
              </a:rPr>
              <a:t>Conclusion</a:t>
            </a:r>
            <a:endParaRPr lang="zh-TW" altLang="en-US" sz="8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zh-TW" b="1" dirty="0" smtClean="0">
              <a:latin typeface="Gungsuh" pitchFamily="18" charset="-127"/>
              <a:ea typeface="Gungsuh" pitchFamily="18" charset="-127"/>
            </a:endParaRPr>
          </a:p>
          <a:p>
            <a:pPr marL="0" indent="0" algn="ctr">
              <a:buNone/>
            </a:pPr>
            <a:endParaRPr lang="en-US" altLang="zh-TW" b="1" dirty="0">
              <a:latin typeface="Gungsuh" pitchFamily="18" charset="-127"/>
              <a:ea typeface="Gungsuh" pitchFamily="18" charset="-127"/>
            </a:endParaRPr>
          </a:p>
          <a:p>
            <a:pPr marL="0" indent="0" algn="ctr">
              <a:buNone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Sum </a:t>
            </a:r>
            <a:r>
              <a:rPr lang="en-US" altLang="zh-TW" b="1" dirty="0">
                <a:latin typeface="Gungsuh" pitchFamily="18" charset="-127"/>
                <a:ea typeface="Gungsuh" pitchFamily="18" charset="-127"/>
              </a:rPr>
              <a:t>up, each country has its own characteristics, </a:t>
            </a: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and this is</a:t>
            </a:r>
          </a:p>
          <a:p>
            <a:pPr marL="0" indent="0" algn="ctr">
              <a:buNone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Russia</a:t>
            </a:r>
            <a:r>
              <a:rPr lang="en-US" altLang="zh-TW" b="1" dirty="0">
                <a:latin typeface="Gungsuh" pitchFamily="18" charset="-127"/>
                <a:ea typeface="Gungsuh" pitchFamily="18" charset="-127"/>
              </a:rPr>
              <a:t>.</a:t>
            </a:r>
            <a:endParaRPr lang="zh-TW" altLang="en-US" b="1" dirty="0">
              <a:latin typeface="Gungsuh" pitchFamily="18" charset="-127"/>
              <a:ea typeface="Gungsuh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005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2920" y="188640"/>
            <a:ext cx="8686800" cy="838200"/>
          </a:xfrm>
        </p:spPr>
        <p:txBody>
          <a:bodyPr>
            <a:noAutofit/>
          </a:bodyPr>
          <a:lstStyle/>
          <a:p>
            <a:r>
              <a:rPr lang="en-US" altLang="zh-TW" sz="8000" b="1" dirty="0">
                <a:latin typeface="Gungsuh" pitchFamily="18" charset="-127"/>
                <a:ea typeface="Gungsuh" pitchFamily="18" charset="-127"/>
              </a:rPr>
              <a:t>Assignments</a:t>
            </a:r>
            <a:endParaRPr lang="zh-TW" altLang="en-US" sz="8000" b="1" dirty="0">
              <a:latin typeface="Gungsuh" pitchFamily="18" charset="-127"/>
              <a:ea typeface="Gungsuh" pitchFamily="18" charset="-127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7504" y="1554162"/>
            <a:ext cx="9217024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PPT</a:t>
            </a:r>
            <a:r>
              <a:rPr lang="en-US" altLang="zh-TW" dirty="0" smtClean="0">
                <a:latin typeface="Gungsuh" pitchFamily="18" charset="-127"/>
                <a:ea typeface="Gungsuh" pitchFamily="18" charset="-127"/>
              </a:rPr>
              <a:t>      </a:t>
            </a: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Translation    </a:t>
            </a:r>
            <a:r>
              <a:rPr lang="en-US" altLang="zh-TW" b="1" dirty="0" err="1" smtClean="0">
                <a:latin typeface="Gungsuh" pitchFamily="18" charset="-127"/>
                <a:ea typeface="Gungsuh" pitchFamily="18" charset="-127"/>
              </a:rPr>
              <a:t>InformationSearch</a:t>
            </a: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/>
            </a:r>
            <a:br>
              <a:rPr lang="en-US" altLang="zh-TW" b="1" dirty="0" smtClean="0">
                <a:latin typeface="Gungsuh" pitchFamily="18" charset="-127"/>
                <a:ea typeface="Gungsuh" pitchFamily="18" charset="-127"/>
              </a:rPr>
            </a:b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ND        BENJAMIN        FRANK</a:t>
            </a:r>
            <a:br>
              <a:rPr lang="en-US" altLang="zh-TW" b="1" dirty="0" smtClean="0">
                <a:latin typeface="Gungsuh" pitchFamily="18" charset="-127"/>
                <a:ea typeface="Gungsuh" pitchFamily="18" charset="-127"/>
              </a:rPr>
            </a:b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                                    WALTER</a:t>
            </a:r>
            <a:br>
              <a:rPr lang="en-US" altLang="zh-TW" b="1" dirty="0" smtClean="0">
                <a:latin typeface="Gungsuh" pitchFamily="18" charset="-127"/>
                <a:ea typeface="Gungsuh" pitchFamily="18" charset="-127"/>
              </a:rPr>
            </a:b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                                    ALLEN</a:t>
            </a:r>
            <a:br>
              <a:rPr lang="en-US" altLang="zh-TW" b="1" dirty="0" smtClean="0">
                <a:latin typeface="Gungsuh" pitchFamily="18" charset="-127"/>
                <a:ea typeface="Gungsuh" pitchFamily="18" charset="-127"/>
              </a:rPr>
            </a:b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                                    TIM</a:t>
            </a:r>
            <a:br>
              <a:rPr lang="en-US" altLang="zh-TW" b="1" dirty="0" smtClean="0">
                <a:latin typeface="Gungsuh" pitchFamily="18" charset="-127"/>
                <a:ea typeface="Gungsuh" pitchFamily="18" charset="-127"/>
              </a:rPr>
            </a:br>
            <a:r>
              <a:rPr lang="en-US" altLang="zh-TW" b="1" dirty="0" smtClean="0">
                <a:latin typeface="Gungsuh" pitchFamily="18" charset="-127"/>
                <a:ea typeface="Gungsuh" pitchFamily="18" charset="-127"/>
              </a:rPr>
              <a:t>                                    ND</a:t>
            </a:r>
            <a:endParaRPr lang="zh-TW" altLang="en-US" b="1" dirty="0">
              <a:latin typeface="Gungsuh" pitchFamily="18" charset="-127"/>
              <a:ea typeface="Gungsuh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585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1988840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en-US" altLang="zh-TW" sz="8000" b="1" dirty="0" smtClean="0">
                <a:latin typeface="Gungsuh" pitchFamily="18" charset="-127"/>
                <a:ea typeface="Gungsuh" pitchFamily="18" charset="-127"/>
              </a:rPr>
              <a:t>The end</a:t>
            </a:r>
            <a:br>
              <a:rPr lang="en-US" altLang="zh-TW" sz="8000" b="1" dirty="0" smtClean="0">
                <a:latin typeface="Gungsuh" pitchFamily="18" charset="-127"/>
                <a:ea typeface="Gungsuh" pitchFamily="18" charset="-127"/>
              </a:rPr>
            </a:br>
            <a:r>
              <a:rPr lang="en-US" altLang="zh-TW" sz="8000" b="1" dirty="0" smtClean="0">
                <a:latin typeface="Gungsuh" pitchFamily="18" charset="-127"/>
                <a:ea typeface="Gungsuh" pitchFamily="18" charset="-127"/>
              </a:rPr>
              <a:t/>
            </a:r>
            <a:br>
              <a:rPr lang="en-US" altLang="zh-TW" sz="8000" b="1" dirty="0" smtClean="0">
                <a:latin typeface="Gungsuh" pitchFamily="18" charset="-127"/>
                <a:ea typeface="Gungsuh" pitchFamily="18" charset="-127"/>
              </a:rPr>
            </a:br>
            <a:r>
              <a:rPr lang="en-US" altLang="zh-TW" sz="8000" b="1" dirty="0" smtClean="0">
                <a:effectLst/>
                <a:latin typeface="Gungsuh" pitchFamily="18" charset="-127"/>
                <a:ea typeface="Gungsuh" pitchFamily="18" charset="-127"/>
              </a:rPr>
              <a:t>Thank </a:t>
            </a:r>
            <a:r>
              <a:rPr lang="en-US" altLang="zh-TW" sz="8000" b="1" dirty="0">
                <a:effectLst/>
                <a:latin typeface="Gungsuh" pitchFamily="18" charset="-127"/>
                <a:ea typeface="Gungsuh" pitchFamily="18" charset="-127"/>
              </a:rPr>
              <a:t>you for listening.</a:t>
            </a:r>
            <a:endParaRPr lang="zh-TW" altLang="en-US" sz="8000" b="1" dirty="0">
              <a:latin typeface="Gungsuh" pitchFamily="18" charset="-127"/>
              <a:ea typeface="Gungsuh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4866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38200"/>
          </a:xfrm>
        </p:spPr>
        <p:txBody>
          <a:bodyPr>
            <a:noAutofit/>
          </a:bodyPr>
          <a:lstStyle/>
          <a:p>
            <a:r>
              <a:rPr lang="en-US" altLang="zh-TW" sz="8000" b="1" dirty="0" smtClean="0">
                <a:latin typeface="Gungsuh" pitchFamily="18" charset="-127"/>
                <a:ea typeface="Gungsuh" pitchFamily="18" charset="-127"/>
              </a:rPr>
              <a:t>Q&amp;A</a:t>
            </a:r>
            <a:endParaRPr lang="zh-TW" altLang="en-US" sz="8000" b="1" dirty="0">
              <a:latin typeface="Gungsuh" pitchFamily="18" charset="-127"/>
              <a:ea typeface="Gungsuh" pitchFamily="18" charset="-127"/>
            </a:endParaRPr>
          </a:p>
        </p:txBody>
      </p:sp>
      <p:pic>
        <p:nvPicPr>
          <p:cNvPr id="1026" name="Picture 2" descr="C:\Users\ASUS\AppData\Local\Microsoft\Windows\Temporary Internet Files\Content.IE5\P82ZMCOM\b24dc4ef3c7fe97badafd5c0.jpg[1]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348880"/>
            <a:ext cx="3036540" cy="303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16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旅程">
  <a:themeElements>
    <a:clrScheme name="旅程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旅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旅程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852</TotalTime>
  <Words>340</Words>
  <Application>Microsoft Office PowerPoint</Application>
  <PresentationFormat>如螢幕大小 (4:3)</PresentationFormat>
  <Paragraphs>105</Paragraphs>
  <Slides>25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25</vt:i4>
      </vt:variant>
    </vt:vector>
  </HeadingPairs>
  <TitlesOfParts>
    <vt:vector size="26" baseType="lpstr">
      <vt:lpstr>旅程</vt:lpstr>
      <vt:lpstr>Russia</vt:lpstr>
      <vt:lpstr>Outline</vt:lpstr>
      <vt:lpstr>OVERVIEW</vt:lpstr>
      <vt:lpstr>Geography </vt:lpstr>
      <vt:lpstr>Weather</vt:lpstr>
      <vt:lpstr>Population</vt:lpstr>
      <vt:lpstr>Culture</vt:lpstr>
      <vt:lpstr> </vt:lpstr>
      <vt:lpstr>cuisine</vt:lpstr>
      <vt:lpstr>festival</vt:lpstr>
      <vt:lpstr>tourism</vt:lpstr>
      <vt:lpstr>PowerPoint 簡報</vt:lpstr>
      <vt:lpstr>PowerPoint 簡報</vt:lpstr>
      <vt:lpstr>Economic</vt:lpstr>
      <vt:lpstr>Industry</vt:lpstr>
      <vt:lpstr>PowerPoint 簡報</vt:lpstr>
      <vt:lpstr>imports/export</vt:lpstr>
      <vt:lpstr>Company</vt:lpstr>
      <vt:lpstr>introduction</vt:lpstr>
      <vt:lpstr>crisis</vt:lpstr>
      <vt:lpstr>Recent developmentS</vt:lpstr>
      <vt:lpstr>Conclusion</vt:lpstr>
      <vt:lpstr>Assignments</vt:lpstr>
      <vt:lpstr>The end  Thank you for listening.</vt:lpstr>
      <vt:lpstr>Q&amp;A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Russia</dc:title>
  <dc:creator>ASUS</dc:creator>
  <cp:lastModifiedBy>ASUS</cp:lastModifiedBy>
  <cp:revision>76</cp:revision>
  <dcterms:created xsi:type="dcterms:W3CDTF">2016-05-01T14:45:36Z</dcterms:created>
  <dcterms:modified xsi:type="dcterms:W3CDTF">2016-05-18T14:15:51Z</dcterms:modified>
</cp:coreProperties>
</file>