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64" r:id="rId6"/>
    <p:sldId id="263" r:id="rId7"/>
    <p:sldId id="260" r:id="rId8"/>
    <p:sldId id="262" r:id="rId9"/>
    <p:sldId id="261" r:id="rId10"/>
    <p:sldId id="289" r:id="rId11"/>
    <p:sldId id="259" r:id="rId12"/>
    <p:sldId id="279" r:id="rId13"/>
    <p:sldId id="276" r:id="rId14"/>
    <p:sldId id="291" r:id="rId15"/>
    <p:sldId id="268" r:id="rId16"/>
    <p:sldId id="292" r:id="rId17"/>
    <p:sldId id="295" r:id="rId18"/>
    <p:sldId id="272" r:id="rId19"/>
    <p:sldId id="273" r:id="rId20"/>
    <p:sldId id="274" r:id="rId21"/>
    <p:sldId id="284" r:id="rId22"/>
    <p:sldId id="275" r:id="rId23"/>
    <p:sldId id="266" r:id="rId24"/>
    <p:sldId id="277" r:id="rId25"/>
    <p:sldId id="278" r:id="rId26"/>
    <p:sldId id="270" r:id="rId27"/>
    <p:sldId id="271" r:id="rId28"/>
    <p:sldId id="285" r:id="rId29"/>
    <p:sldId id="293" r:id="rId30"/>
    <p:sldId id="280" r:id="rId31"/>
    <p:sldId id="283" r:id="rId32"/>
    <p:sldId id="290" r:id="rId33"/>
    <p:sldId id="286" r:id="rId34"/>
    <p:sldId id="294" r:id="rId3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235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27963;&#38913;&#31807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hn\Desktop\&#33521;&#25991;\&#27683;&#2050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27963;&#38913;&#31807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27963;&#38913;&#31807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bubble3D val="0"/>
            <c:spPr>
              <a:solidFill>
                <a:schemeClr val="tx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工作表1!$A$2:$A$4</c:f>
              <c:strCache>
                <c:ptCount val="3"/>
                <c:pt idx="0">
                  <c:v>Korean</c:v>
                </c:pt>
                <c:pt idx="1">
                  <c:v>Chinese people</c:v>
                </c:pt>
                <c:pt idx="2">
                  <c:v>ect.</c:v>
                </c:pt>
              </c:strCache>
            </c:strRef>
          </c:cat>
          <c:val>
            <c:numRef>
              <c:f>工作表1!$B$2:$B$4</c:f>
              <c:numCache>
                <c:formatCode>0.00%</c:formatCode>
                <c:ptCount val="3"/>
                <c:pt idx="0" formatCode="0%">
                  <c:v>0.97</c:v>
                </c:pt>
                <c:pt idx="1">
                  <c:v>1.7600000000000001E-2</c:v>
                </c:pt>
                <c:pt idx="2">
                  <c:v>1.24E-2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high temperature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工作表1!$A$2:$A$13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工作表1!$B$2:$B$13</c:f>
              <c:numCache>
                <c:formatCode>General</c:formatCode>
                <c:ptCount val="12"/>
                <c:pt idx="0">
                  <c:v>0</c:v>
                </c:pt>
                <c:pt idx="1">
                  <c:v>3</c:v>
                </c:pt>
                <c:pt idx="2">
                  <c:v>8</c:v>
                </c:pt>
                <c:pt idx="3">
                  <c:v>17</c:v>
                </c:pt>
                <c:pt idx="4">
                  <c:v>22</c:v>
                </c:pt>
                <c:pt idx="5">
                  <c:v>27</c:v>
                </c:pt>
                <c:pt idx="6">
                  <c:v>29</c:v>
                </c:pt>
                <c:pt idx="7">
                  <c:v>31</c:v>
                </c:pt>
                <c:pt idx="8">
                  <c:v>26</c:v>
                </c:pt>
                <c:pt idx="9">
                  <c:v>19</c:v>
                </c:pt>
                <c:pt idx="10">
                  <c:v>11</c:v>
                </c:pt>
                <c:pt idx="11">
                  <c:v>3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low temperature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工作表1!$A$2:$A$13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工作表1!$C$2:$C$13</c:f>
              <c:numCache>
                <c:formatCode>General</c:formatCode>
                <c:ptCount val="12"/>
                <c:pt idx="0">
                  <c:v>-9</c:v>
                </c:pt>
                <c:pt idx="1">
                  <c:v>-7</c:v>
                </c:pt>
                <c:pt idx="2">
                  <c:v>-2</c:v>
                </c:pt>
                <c:pt idx="3">
                  <c:v>5</c:v>
                </c:pt>
                <c:pt idx="4">
                  <c:v>11</c:v>
                </c:pt>
                <c:pt idx="5">
                  <c:v>16</c:v>
                </c:pt>
                <c:pt idx="6">
                  <c:v>24</c:v>
                </c:pt>
                <c:pt idx="7">
                  <c:v>22</c:v>
                </c:pt>
                <c:pt idx="8">
                  <c:v>15</c:v>
                </c:pt>
                <c:pt idx="9">
                  <c:v>7</c:v>
                </c:pt>
                <c:pt idx="10">
                  <c:v>0</c:v>
                </c:pt>
                <c:pt idx="11">
                  <c:v>-7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93981592"/>
        <c:axId val="293995704"/>
      </c:barChart>
      <c:catAx>
        <c:axId val="29398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293995704"/>
        <c:crosses val="autoZero"/>
        <c:auto val="1"/>
        <c:lblAlgn val="ctr"/>
        <c:lblOffset val="100"/>
        <c:noMultiLvlLbl val="0"/>
      </c:catAx>
      <c:valAx>
        <c:axId val="29399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29398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1.8735783027121609E-2"/>
                  <c:y val="1.40974044911052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defRPr>
                  </a:pPr>
                  <a:endParaRPr lang="zh-TW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defRPr>
                  </a:pPr>
                  <a:endParaRPr lang="zh-TW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defRPr>
                  </a:pPr>
                  <a:endParaRPr lang="zh-TW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工作表1!$A$2:$A$4</c:f>
              <c:strCache>
                <c:ptCount val="3"/>
                <c:pt idx="0">
                  <c:v>Agriculture</c:v>
                </c:pt>
                <c:pt idx="1">
                  <c:v>Industry</c:v>
                </c:pt>
                <c:pt idx="2">
                  <c:v>Services</c:v>
                </c:pt>
              </c:strCache>
            </c:strRef>
          </c:cat>
          <c:val>
            <c:numRef>
              <c:f>工作表1!$B$2:$B$4</c:f>
              <c:numCache>
                <c:formatCode>0.0%</c:formatCode>
                <c:ptCount val="3"/>
                <c:pt idx="0">
                  <c:v>2.3E-2</c:v>
                </c:pt>
                <c:pt idx="1">
                  <c:v>0.38300000000000001</c:v>
                </c:pt>
                <c:pt idx="2">
                  <c:v>0.59399999999999997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4464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1126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5893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999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0261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459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9960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7816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306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4303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3735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452EA-4553-40D7-B608-06C5736035CE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25C5A-A122-4A9C-94FC-273CBADD71C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632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4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4%B8%89%E6%9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h.wikipedia.org/wiki/%E5%A4%A7%E9%9F%A9%E6%B0%91%E5%9B%BD#.E5.86.9B.E4.BA.8B" TargetMode="External"/><Relationship Id="rId5" Type="http://schemas.openxmlformats.org/officeDocument/2006/relationships/hyperlink" Target="https://tw.answers.yahoo.com/question/index?qid=20120408000051KK00409" TargetMode="External"/><Relationship Id="rId4" Type="http://schemas.openxmlformats.org/officeDocument/2006/relationships/hyperlink" Target="https://zh.wikipedia.org/wiki/%E9%9F%93%E5%9C%8B%E7%B6%93%E6%BF%9F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-24126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876961" y="-154072"/>
            <a:ext cx="4438078" cy="186204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altLang="zh-TW" sz="11500" b="1" dirty="0">
                <a:ln w="11430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Korea</a:t>
            </a:r>
            <a:endParaRPr lang="zh-TW" altLang="en-US" sz="11500" b="1" dirty="0">
              <a:ln w="11430">
                <a:solidFill>
                  <a:srgbClr val="002060"/>
                </a:solidFill>
              </a:ln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64004" y="2193433"/>
            <a:ext cx="3077381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en-US" altLang="zh-TW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altLang="zh-TW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20 Johnny</a:t>
            </a:r>
          </a:p>
          <a:p>
            <a:r>
              <a:rPr lang="en-US" altLang="zh-TW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41 Leon</a:t>
            </a:r>
          </a:p>
          <a:p>
            <a:r>
              <a:rPr lang="en-US" altLang="zh-TW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46 Adam</a:t>
            </a:r>
          </a:p>
          <a:p>
            <a:r>
              <a:rPr lang="en-US" altLang="zh-TW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48 Jesse</a:t>
            </a:r>
          </a:p>
          <a:p>
            <a:r>
              <a:rPr lang="en-US" altLang="zh-TW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10035 Elton </a:t>
            </a:r>
            <a:endParaRPr lang="zh-TW" alt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00670" y="6273225"/>
            <a:ext cx="220267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altLang="zh-TW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華康海報體W9" panose="040B0909000000000000" pitchFamily="81" charset="-120"/>
                <a:ea typeface="華康海報體W9" panose="040B0909000000000000" pitchFamily="81" charset="-120"/>
              </a:rPr>
              <a:t>2016.5.18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962" y="257960"/>
            <a:ext cx="3818849" cy="257514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04273" y="1317547"/>
            <a:ext cx="205973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en-US" altLang="zh-TW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altLang="zh-TW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Group</a:t>
            </a:r>
            <a:r>
              <a:rPr lang="zh-TW" altLang="en-US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  <a:endParaRPr lang="zh-TW" alt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6275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44"/>
            <a:ext cx="12192000" cy="6735669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4849357" y="2847468"/>
            <a:ext cx="1818860" cy="190831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353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23757" y="1431811"/>
            <a:ext cx="5722016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Overview of Country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Economy</a:t>
            </a:r>
            <a:r>
              <a:rPr lang="zh-TW" alt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&amp; industry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Company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Conclusion</a:t>
            </a:r>
          </a:p>
          <a:p>
            <a:pPr>
              <a:lnSpc>
                <a:spcPct val="150000"/>
              </a:lnSpc>
            </a:pPr>
            <a:endParaRPr lang="zh-TW" alt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59696" y="0"/>
            <a:ext cx="547260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Outline</a:t>
            </a:r>
            <a:endParaRPr lang="zh-TW" altLang="en-US" sz="6600" b="1" dirty="0">
              <a:ln w="11430">
                <a:noFill/>
              </a:ln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02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9341" y="0"/>
            <a:ext cx="917331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Overview of Country</a:t>
            </a:r>
          </a:p>
        </p:txBody>
      </p:sp>
      <p:sp>
        <p:nvSpPr>
          <p:cNvPr id="3" name="矩形 2"/>
          <p:cNvSpPr/>
          <p:nvPr/>
        </p:nvSpPr>
        <p:spPr>
          <a:xfrm>
            <a:off x="310114" y="1016406"/>
            <a:ext cx="5105166" cy="6555641"/>
          </a:xfrm>
          <a:prstGeom prst="rect">
            <a:avLst/>
          </a:prstGeom>
          <a:noFill/>
        </p:spPr>
        <p:txBody>
          <a:bodyPr wrap="square" lIns="91440" tIns="45720" rIns="91440" bIns="45720" numCol="1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Location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Population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Weather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Currency</a:t>
            </a: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President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</a:t>
            </a: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political system</a:t>
            </a:r>
          </a:p>
          <a:p>
            <a:pPr>
              <a:lnSpc>
                <a:spcPct val="150000"/>
              </a:lnSpc>
            </a:pPr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07760" y="1016406"/>
            <a:ext cx="6096000" cy="2862322"/>
          </a:xfrm>
          <a:prstGeom prst="rect">
            <a:avLst/>
          </a:prstGeom>
          <a:noFill/>
        </p:spPr>
        <p:txBody>
          <a:bodyPr wrap="square" lIns="91440" tIns="45720" rIns="91440" bIns="45720" numCol="1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Special food &amp; </a:t>
            </a: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rink</a:t>
            </a: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Customs </a:t>
            </a: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&amp;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Culture </a:t>
            </a: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Special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building</a:t>
            </a: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893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124815" y="0"/>
            <a:ext cx="394236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Location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5579" y="1369658"/>
            <a:ext cx="7758471" cy="62478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Area:</a:t>
            </a:r>
            <a:r>
              <a:rPr lang="en-US" altLang="zh-TW" sz="4000" dirty="0"/>
              <a:t> </a:t>
            </a: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100,000 square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kilometers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Capital: Seoul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System of law: Civil law</a:t>
            </a:r>
          </a:p>
          <a:p>
            <a:pPr>
              <a:lnSpc>
                <a:spcPct val="200000"/>
              </a:lnSpc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內容版面配置區 3" descr="200px-South_Korea_Topography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087360" y="972843"/>
            <a:ext cx="3878926" cy="4499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等腰三角形 2"/>
          <p:cNvSpPr/>
          <p:nvPr/>
        </p:nvSpPr>
        <p:spPr>
          <a:xfrm>
            <a:off x="9879503" y="2001520"/>
            <a:ext cx="294640" cy="213360"/>
          </a:xfrm>
          <a:prstGeom prst="triangle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74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494036" y="-72262"/>
            <a:ext cx="520392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Population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48098" y="963471"/>
            <a:ext cx="1144390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Total:</a:t>
            </a:r>
            <a:r>
              <a:rPr lang="en-US" altLang="zh-TW" sz="4400" dirty="0"/>
              <a:t>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51 </a:t>
            </a: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million people</a:t>
            </a: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Race:97%Korean, 1.76%Chinese people, 1.24%etc</a:t>
            </a:r>
            <a:r>
              <a:rPr lang="en-US" altLang="zh-TW" sz="4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</a:t>
            </a:r>
            <a:endParaRPr lang="zh-TW" altLang="en-US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aphicFrame>
        <p:nvGraphicFramePr>
          <p:cNvPr id="5" name="圖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491867"/>
              </p:ext>
            </p:extLst>
          </p:nvPr>
        </p:nvGraphicFramePr>
        <p:xfrm>
          <a:off x="2403055" y="2514994"/>
          <a:ext cx="7965440" cy="4577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矩形 6"/>
          <p:cNvSpPr/>
          <p:nvPr/>
        </p:nvSpPr>
        <p:spPr>
          <a:xfrm>
            <a:off x="10560755" y="2234671"/>
            <a:ext cx="14389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By2014</a:t>
            </a:r>
            <a:endParaRPr lang="zh-TW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6903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235327" y="0"/>
            <a:ext cx="372134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Weather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1561" y="849282"/>
            <a:ext cx="51194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Temperate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altLang="zh-TW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Four season distinct</a:t>
            </a:r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aphicFrame>
        <p:nvGraphicFramePr>
          <p:cNvPr id="6" name="圖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7776372"/>
              </p:ext>
            </p:extLst>
          </p:nvPr>
        </p:nvGraphicFramePr>
        <p:xfrm>
          <a:off x="2033851" y="2172721"/>
          <a:ext cx="8361680" cy="462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7132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090310" y="0"/>
            <a:ext cx="401138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Currency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201006181610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5" y="1214506"/>
            <a:ext cx="5232400" cy="1257300"/>
          </a:xfrm>
          <a:prstGeom prst="rect">
            <a:avLst/>
          </a:prstGeom>
        </p:spPr>
      </p:pic>
      <p:pic>
        <p:nvPicPr>
          <p:cNvPr id="4" name="圖片 3" descr="201006181611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4790" y="1266176"/>
            <a:ext cx="3073400" cy="1257300"/>
          </a:xfrm>
          <a:prstGeom prst="rect">
            <a:avLst/>
          </a:prstGeom>
        </p:spPr>
      </p:pic>
      <p:pic>
        <p:nvPicPr>
          <p:cNvPr id="6" name="內容版面配置區 3" descr="20100621173046.jp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250816" y="3457509"/>
            <a:ext cx="4143404" cy="1025986"/>
          </a:xfrm>
        </p:spPr>
      </p:pic>
      <p:pic>
        <p:nvPicPr>
          <p:cNvPr id="7" name="圖片 6" descr="2010062117313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4073" y="5123575"/>
            <a:ext cx="4000528" cy="988689"/>
          </a:xfrm>
          <a:prstGeom prst="rect">
            <a:avLst/>
          </a:prstGeom>
        </p:spPr>
      </p:pic>
      <p:pic>
        <p:nvPicPr>
          <p:cNvPr id="8" name="圖片 7" descr="2010062117302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783" y="3430138"/>
            <a:ext cx="4336189" cy="928694"/>
          </a:xfrm>
          <a:prstGeom prst="rect">
            <a:avLst/>
          </a:prstGeom>
        </p:spPr>
      </p:pic>
      <p:pic>
        <p:nvPicPr>
          <p:cNvPr id="9" name="圖片 8" descr="20100621173007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176" y="5175818"/>
            <a:ext cx="4143404" cy="88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6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863527" y="0"/>
            <a:ext cx="446494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P</a:t>
            </a:r>
            <a:r>
              <a:rPr lang="en-US" altLang="zh-TW" sz="54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resident</a:t>
            </a:r>
            <a:endParaRPr lang="zh-TW" altLang="en-US" sz="54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922" y="1522544"/>
            <a:ext cx="3365285" cy="3852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>
            <a:off x="98614" y="972843"/>
            <a:ext cx="8136907" cy="62478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Name:</a:t>
            </a:r>
            <a:r>
              <a:rPr lang="en-US" altLang="zh-TW" sz="4000" b="1" dirty="0"/>
              <a:t> </a:t>
            </a:r>
            <a:r>
              <a:rPr lang="en-US" altLang="zh-TW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Geun-hye Park</a:t>
            </a:r>
            <a:r>
              <a:rPr lang="zh-TW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</a:t>
            </a:r>
            <a:r>
              <a:rPr lang="ko-KR" alt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박근혜</a:t>
            </a:r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)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Age:64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Term of office:2013~2018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eighteenth president of Korea</a:t>
            </a:r>
            <a:b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109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706880" y="-111216"/>
            <a:ext cx="877824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The political system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8614" y="972843"/>
            <a:ext cx="877163" cy="23821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98614" y="805789"/>
            <a:ext cx="5062411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Democratic country</a:t>
            </a:r>
          </a:p>
          <a:p>
            <a:pPr>
              <a:lnSpc>
                <a:spcPct val="200000"/>
              </a:lnSpc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98347" y="1107996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685800" indent="-6858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altLang="zh-TW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Legislation</a:t>
            </a:r>
          </a:p>
          <a:p>
            <a:pPr marL="685800" indent="-685800">
              <a:lnSpc>
                <a:spcPct val="400000"/>
              </a:lnSpc>
              <a:buFont typeface="Wingdings" panose="05000000000000000000" pitchFamily="2" charset="2"/>
              <a:buChar char="Ø"/>
            </a:pPr>
            <a:r>
              <a:rPr lang="en-US" altLang="zh-TW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Administrative</a:t>
            </a:r>
          </a:p>
          <a:p>
            <a:pPr marL="685800" indent="-68580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altLang="zh-TW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Judicature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327" y="2511462"/>
            <a:ext cx="5715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/>
          <p:cNvSpPr/>
          <p:nvPr/>
        </p:nvSpPr>
        <p:spPr>
          <a:xfrm>
            <a:off x="3888087" y="2662536"/>
            <a:ext cx="370050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Navy</a:t>
            </a: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Army</a:t>
            </a: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Air force </a:t>
            </a:r>
            <a:endParaRPr lang="en-US" altLang="zh-TW" sz="2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52832" y="2228935"/>
            <a:ext cx="2335255" cy="9393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altLang="zh-TW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Military:</a:t>
            </a:r>
          </a:p>
        </p:txBody>
      </p:sp>
    </p:spTree>
    <p:extLst>
      <p:ext uri="{BB962C8B-B14F-4D97-AF65-F5344CB8AC3E}">
        <p14:creationId xmlns:p14="http://schemas.microsoft.com/office/powerpoint/2010/main" val="211577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424356" y="25768"/>
            <a:ext cx="935837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Special </a:t>
            </a:r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food &amp; drink</a:t>
            </a:r>
            <a:endParaRPr lang="en-US" altLang="zh-TW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10" y="1070732"/>
            <a:ext cx="3345216" cy="2227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8" t="8356" r="348" b="-8356"/>
          <a:stretch/>
        </p:blipFill>
        <p:spPr>
          <a:xfrm>
            <a:off x="8471397" y="1027365"/>
            <a:ext cx="3286591" cy="2248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矩形 9"/>
          <p:cNvSpPr/>
          <p:nvPr/>
        </p:nvSpPr>
        <p:spPr>
          <a:xfrm>
            <a:off x="7717974" y="2885003"/>
            <a:ext cx="479343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Ginseng </a:t>
            </a:r>
            <a:b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chicken soup</a:t>
            </a:r>
            <a:endParaRPr lang="en-US" altLang="zh-TW" sz="3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91" y="1069947"/>
            <a:ext cx="3347043" cy="2228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91" y="3880181"/>
            <a:ext cx="3347043" cy="2329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11" y="3846837"/>
            <a:ext cx="3345216" cy="2363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399" y="3880182"/>
            <a:ext cx="3489281" cy="2329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11"/>
          <p:cNvSpPr/>
          <p:nvPr/>
        </p:nvSpPr>
        <p:spPr>
          <a:xfrm>
            <a:off x="3706825" y="3152297"/>
            <a:ext cx="47934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Kimchi</a:t>
            </a:r>
            <a:endParaRPr lang="en-US" altLang="zh-TW" sz="3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249081" y="3146176"/>
            <a:ext cx="47934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bibimbap</a:t>
            </a:r>
            <a:endParaRPr lang="en-US" altLang="zh-TW" sz="3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728594" y="6111980"/>
            <a:ext cx="47934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Cold noodle</a:t>
            </a:r>
            <a:endParaRPr lang="en-US" altLang="zh-TW" sz="3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32572" y="6145324"/>
            <a:ext cx="47934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Tteokbokki</a:t>
            </a:r>
            <a:endParaRPr lang="en-US" altLang="zh-TW" sz="3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344313" y="6123995"/>
            <a:ext cx="479343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Rice bubble bath</a:t>
            </a:r>
            <a:endParaRPr lang="en-US" altLang="zh-TW" sz="3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116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69489" y="807"/>
            <a:ext cx="905301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Customs </a:t>
            </a:r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Culture</a:t>
            </a:r>
          </a:p>
        </p:txBody>
      </p:sp>
      <p:sp>
        <p:nvSpPr>
          <p:cNvPr id="17" name="矩形 16"/>
          <p:cNvSpPr/>
          <p:nvPr/>
        </p:nvSpPr>
        <p:spPr>
          <a:xfrm>
            <a:off x="53904" y="1393722"/>
            <a:ext cx="4306885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Traditional clothing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8" name="圖片 17" descr="https://sp.yimg.com/xj/th?id=OIP.M50fddb43ccf383c8ab896be95b4142a5o0&amp;pid=15.1&amp;P=0&amp;w=268&amp;h=18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82333" y="2521132"/>
            <a:ext cx="3275349" cy="2946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圖片 19" descr="http://big5.mangocity.com/cms/images/2007-06/13/xin_570604131452110528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2814" y="2447419"/>
            <a:ext cx="3505219" cy="3047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圖片 20" descr="http://big5.mangocity.com/cms/images/2007-06/13/xin_580604131452404181738.jpg"/>
          <p:cNvPicPr/>
          <p:nvPr/>
        </p:nvPicPr>
        <p:blipFill rotWithShape="1">
          <a:blip r:embed="rId5" cstate="print"/>
          <a:srcRect l="2249" t="3000" r="2433" b="2654"/>
          <a:stretch/>
        </p:blipFill>
        <p:spPr bwMode="auto">
          <a:xfrm>
            <a:off x="544077" y="2458629"/>
            <a:ext cx="3479992" cy="3071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/>
          <p:cNvSpPr/>
          <p:nvPr/>
        </p:nvSpPr>
        <p:spPr>
          <a:xfrm>
            <a:off x="5226580" y="1452768"/>
            <a:ext cx="19648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Worship</a:t>
            </a:r>
          </a:p>
        </p:txBody>
      </p:sp>
      <p:sp>
        <p:nvSpPr>
          <p:cNvPr id="22" name="矩形 21"/>
          <p:cNvSpPr/>
          <p:nvPr/>
        </p:nvSpPr>
        <p:spPr>
          <a:xfrm>
            <a:off x="9651208" y="1452768"/>
            <a:ext cx="15376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Ondol</a:t>
            </a:r>
            <a:r>
              <a:rPr lang="en-US" altLang="zh-TW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405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497200" y="0"/>
            <a:ext cx="719759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Special building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http://image.visitseoul.net/visit2008ui/file_save/article_place/2008/03/04/2008030421041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3086" y="1148000"/>
            <a:ext cx="3968115" cy="2531031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圖片 4" descr="http://www.backpackers.com.tw/forum/gallery/images/574564/1__DSC56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446" y="3699351"/>
            <a:ext cx="4073333" cy="2691527"/>
          </a:xfrm>
          <a:prstGeom prst="rect">
            <a:avLst/>
          </a:prstGeom>
          <a:noFill/>
          <a:ln w="5397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圖片 5" descr="http://korea.mytour.com.tw/upload/img/2011881717159778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35939" y="1137840"/>
            <a:ext cx="3813176" cy="2541192"/>
          </a:xfrm>
          <a:prstGeom prst="rect">
            <a:avLst/>
          </a:prstGeom>
          <a:noFill/>
          <a:ln w="698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圖片 6" descr="315532_1_1.gif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16319" y="3708877"/>
            <a:ext cx="3832796" cy="2682001"/>
          </a:xfrm>
          <a:prstGeom prst="rect">
            <a:avLst/>
          </a:prstGeom>
          <a:ln w="66675">
            <a:solidFill>
              <a:schemeClr val="tx1"/>
            </a:solidFill>
          </a:ln>
        </p:spPr>
      </p:pic>
      <p:sp>
        <p:nvSpPr>
          <p:cNvPr id="8" name="矩形 7"/>
          <p:cNvSpPr/>
          <p:nvPr/>
        </p:nvSpPr>
        <p:spPr>
          <a:xfrm>
            <a:off x="0" y="1859340"/>
            <a:ext cx="197770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1.Bukchon</a:t>
            </a:r>
            <a:endParaRPr lang="en-US" altLang="zh-TW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en-US" altLang="zh-TW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hanok</a:t>
            </a:r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endParaRPr lang="zh-TW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503510"/>
            <a:ext cx="191506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TW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2.Jingfu</a:t>
            </a:r>
          </a:p>
          <a:p>
            <a:pPr algn="ctr"/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Palace</a:t>
            </a:r>
            <a:endParaRPr lang="zh-TW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023853" y="2001580"/>
            <a:ext cx="202724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3.Cheong</a:t>
            </a:r>
          </a:p>
          <a:p>
            <a:pPr algn="ctr"/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WA </a:t>
            </a:r>
            <a:r>
              <a:rPr lang="en-US" altLang="zh-TW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Dae</a:t>
            </a:r>
            <a:endParaRPr lang="en-US" altLang="zh-TW" sz="32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685800" indent="-685800" algn="ctr">
              <a:buFont typeface="Arial" panose="020B0604020202020204" pitchFamily="34" charset="0"/>
              <a:buChar char="•"/>
            </a:pPr>
            <a:endParaRPr lang="zh-TW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216408" y="4770902"/>
            <a:ext cx="170829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4.Hanok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endParaRPr lang="zh-TW" altLang="en-US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614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9341" y="0"/>
            <a:ext cx="917331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Economy &amp; </a:t>
            </a:r>
            <a:r>
              <a:rPr lang="en-US" altLang="zh-TW" sz="6600" b="1" dirty="0">
                <a:ln w="11430">
                  <a:noFill/>
                </a:ln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I</a:t>
            </a:r>
            <a:r>
              <a:rPr lang="en-US" altLang="zh-TW" sz="6600" b="1" dirty="0" smtClean="0">
                <a:ln w="11430">
                  <a:noFill/>
                </a:ln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ndustry</a:t>
            </a:r>
          </a:p>
        </p:txBody>
      </p:sp>
      <p:sp>
        <p:nvSpPr>
          <p:cNvPr id="3" name="矩形 2"/>
          <p:cNvSpPr/>
          <p:nvPr/>
        </p:nvSpPr>
        <p:spPr>
          <a:xfrm>
            <a:off x="775940" y="1340207"/>
            <a:ext cx="5105166" cy="5517793"/>
          </a:xfrm>
          <a:prstGeom prst="rect">
            <a:avLst/>
          </a:prstGeom>
          <a:noFill/>
        </p:spPr>
        <p:txBody>
          <a:bodyPr wrap="square" lIns="91440" tIns="45720" rIns="91440" bIns="45720" numCol="1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Economy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Industry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Korean Drama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Touris</a:t>
            </a:r>
            <a:r>
              <a:rPr lang="en-US" altLang="zh-TW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</a:t>
            </a:r>
          </a:p>
          <a:p>
            <a:pPr>
              <a:lnSpc>
                <a:spcPct val="150000"/>
              </a:lnSpc>
            </a:pPr>
            <a:endParaRPr lang="zh-TW" alt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55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991105" y="-38143"/>
            <a:ext cx="42097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Economy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0341" y="1179873"/>
            <a:ext cx="9069727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One of the world’s greatest economies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GDP: $28738</a:t>
            </a:r>
            <a:r>
              <a:rPr lang="zh-TW" alt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(USD)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sixth largest exporter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</a:t>
            </a:r>
            <a:r>
              <a:rPr lang="en-US" altLang="zh-TW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ninth largest importer</a:t>
            </a:r>
          </a:p>
        </p:txBody>
      </p:sp>
      <p:graphicFrame>
        <p:nvGraphicFramePr>
          <p:cNvPr id="6" name="圖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5164557"/>
              </p:ext>
            </p:extLst>
          </p:nvPr>
        </p:nvGraphicFramePr>
        <p:xfrm>
          <a:off x="7254240" y="37846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55" y="3088256"/>
            <a:ext cx="2651813" cy="1988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68" y="4339147"/>
            <a:ext cx="2494114" cy="235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2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991105" y="-38143"/>
            <a:ext cx="42097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Industry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9427" y="1002840"/>
            <a:ext cx="6525954" cy="9202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proportion of industry</a:t>
            </a: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graphicFrame>
        <p:nvGraphicFramePr>
          <p:cNvPr id="6" name="圖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4540186"/>
              </p:ext>
            </p:extLst>
          </p:nvPr>
        </p:nvGraphicFramePr>
        <p:xfrm>
          <a:off x="2104846" y="2072693"/>
          <a:ext cx="8229600" cy="4414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257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991105" y="-38143"/>
            <a:ext cx="42097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Industry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2275" y="71317"/>
            <a:ext cx="872975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Agriculture</a:t>
            </a:r>
          </a:p>
          <a:p>
            <a:pPr marL="742950" indent="-74295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Industry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329" y="1255047"/>
            <a:ext cx="2408061" cy="1602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1030118" y="2911987"/>
            <a:ext cx="433625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Shipbuilding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Samsung Motors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Samsung Electronics</a:t>
            </a:r>
            <a:endParaRPr lang="en-US" altLang="zh-TW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30118" y="5369847"/>
            <a:ext cx="579397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Korean Drama</a:t>
            </a:r>
          </a:p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Tourism</a:t>
            </a:r>
            <a:endParaRPr lang="en-US" altLang="zh-TW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2275" y="4205280"/>
            <a:ext cx="2495427" cy="1460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indent="-742950">
              <a:lnSpc>
                <a:spcPct val="300000"/>
              </a:lnSpc>
              <a:buFont typeface="Wingdings" panose="05000000000000000000" pitchFamily="2" charset="2"/>
              <a:buChar char="Ø"/>
            </a:pPr>
            <a:r>
              <a:rPr lang="en-US" altLang="zh-TW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Services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637" y="2630443"/>
            <a:ext cx="3982169" cy="2432032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229" y="4856951"/>
            <a:ext cx="3264632" cy="2001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60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-5960"/>
            <a:ext cx="12192000" cy="68580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22" y="998237"/>
            <a:ext cx="4555107" cy="2918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411" y="3916392"/>
            <a:ext cx="5408762" cy="2855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向左箭號 8"/>
          <p:cNvSpPr/>
          <p:nvPr/>
        </p:nvSpPr>
        <p:spPr>
          <a:xfrm>
            <a:off x="5857336" y="2112257"/>
            <a:ext cx="776377" cy="69011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左箭號 9"/>
          <p:cNvSpPr/>
          <p:nvPr/>
        </p:nvSpPr>
        <p:spPr>
          <a:xfrm rot="10800000">
            <a:off x="4729252" y="4999007"/>
            <a:ext cx="776377" cy="69011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7415519" y="1420389"/>
            <a:ext cx="292427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Descendants </a:t>
            </a:r>
          </a:p>
          <a:p>
            <a:pPr algn="ctr"/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of </a:t>
            </a:r>
          </a:p>
          <a:p>
            <a:pPr algn="ctr"/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sun</a:t>
            </a:r>
          </a:p>
        </p:txBody>
      </p:sp>
      <p:sp>
        <p:nvSpPr>
          <p:cNvPr id="12" name="矩形 11"/>
          <p:cNvSpPr/>
          <p:nvPr/>
        </p:nvSpPr>
        <p:spPr>
          <a:xfrm>
            <a:off x="1309618" y="4374568"/>
            <a:ext cx="292427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MY Love From </a:t>
            </a:r>
          </a:p>
          <a:p>
            <a:pPr algn="ctr"/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Star</a:t>
            </a:r>
          </a:p>
        </p:txBody>
      </p:sp>
      <p:sp>
        <p:nvSpPr>
          <p:cNvPr id="13" name="矩形 12"/>
          <p:cNvSpPr/>
          <p:nvPr/>
        </p:nvSpPr>
        <p:spPr>
          <a:xfrm>
            <a:off x="2840426" y="-69011"/>
            <a:ext cx="651114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Korean Drama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797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854383"/>
            <a:ext cx="11425804" cy="57554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Reason</a:t>
            </a:r>
          </a:p>
          <a:p>
            <a:pPr>
              <a:lnSpc>
                <a:spcPct val="200000"/>
              </a:lnSpc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First:</a:t>
            </a:r>
            <a:r>
              <a:rPr lang="zh-TW" alt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Find innovative opportunities.</a:t>
            </a:r>
          </a:p>
          <a:p>
            <a:pPr>
              <a:lnSpc>
                <a:spcPct val="200000"/>
              </a:lnSpc>
            </a:pP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Second: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Personalize .</a:t>
            </a:r>
          </a:p>
          <a:p>
            <a:pPr>
              <a:lnSpc>
                <a:spcPct val="200000"/>
              </a:lnSpc>
            </a:pP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Third: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Place and dress.</a:t>
            </a:r>
            <a:b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Forth: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Setting the scene and character.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18" y="2905740"/>
            <a:ext cx="4313784" cy="2644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/>
        </p:nvSpPr>
        <p:spPr>
          <a:xfrm>
            <a:off x="2840426" y="-69011"/>
            <a:ext cx="651114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Korean Drama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9228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793998"/>
            <a:ext cx="1142580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Feature</a:t>
            </a:r>
          </a:p>
          <a:p>
            <a:pPr>
              <a:lnSpc>
                <a:spcPct val="200000"/>
              </a:lnSpc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   Where is the prominent feature?</a:t>
            </a:r>
            <a:b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   How to make your viewers happy?</a:t>
            </a:r>
          </a:p>
          <a:p>
            <a:pPr>
              <a:lnSpc>
                <a:spcPct val="200000"/>
              </a:lnSpc>
            </a:pP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  Why your viewer like this?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932" y="3997443"/>
            <a:ext cx="3791970" cy="2641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/>
        </p:nvSpPr>
        <p:spPr>
          <a:xfrm>
            <a:off x="2840426" y="-69011"/>
            <a:ext cx="651114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Korean Drama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758692"/>
            <a:ext cx="11425804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Impact</a:t>
            </a:r>
          </a:p>
          <a:p>
            <a:pPr>
              <a:lnSpc>
                <a:spcPct val="200000"/>
              </a:lnSpc>
            </a:pPr>
            <a:r>
              <a:rPr lang="en-US" altLang="zh-TW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Food: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Kimchi…</a:t>
            </a:r>
          </a:p>
          <a:p>
            <a:pPr>
              <a:lnSpc>
                <a:spcPct val="250000"/>
              </a:lnSpc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Clothes: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Outfit, brand…</a:t>
            </a:r>
          </a:p>
          <a:p>
            <a:pPr>
              <a:lnSpc>
                <a:spcPct val="200000"/>
              </a:lnSpc>
            </a:pPr>
            <a:r>
              <a:rPr lang="en-US" altLang="zh-TW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Series: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Audi, BMW, </a:t>
            </a:r>
            <a:r>
              <a:rPr lang="en-US" altLang="zh-TW" sz="48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benz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… </a:t>
            </a:r>
          </a:p>
          <a:p>
            <a:pPr>
              <a:lnSpc>
                <a:spcPct val="150000"/>
              </a:lnSpc>
            </a:pPr>
            <a:r>
              <a:rPr lang="en-US" altLang="zh-TW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227" y="1189598"/>
            <a:ext cx="3025886" cy="2014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951" y="4503606"/>
            <a:ext cx="3982169" cy="243203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2"/>
          <a:stretch/>
        </p:blipFill>
        <p:spPr>
          <a:xfrm>
            <a:off x="8183113" y="2595330"/>
            <a:ext cx="2284923" cy="2735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2840426" y="-69011"/>
            <a:ext cx="651114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Korean Drama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14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784572"/>
            <a:ext cx="11425804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Impact</a:t>
            </a:r>
          </a:p>
          <a:p>
            <a:pPr>
              <a:lnSpc>
                <a:spcPct val="150000"/>
              </a:lnSpc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Current: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Phone, accessories…</a:t>
            </a:r>
          </a:p>
          <a:p>
            <a:pPr>
              <a:lnSpc>
                <a:spcPct val="250000"/>
              </a:lnSpc>
            </a:pPr>
            <a:r>
              <a:rPr lang="en-US" altLang="zh-TW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Plastic surgery: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Appearance, feature</a:t>
            </a:r>
          </a:p>
          <a:p>
            <a:pPr>
              <a:lnSpc>
                <a:spcPct val="250000"/>
              </a:lnSpc>
            </a:pPr>
            <a:r>
              <a:rPr lang="en-US" altLang="zh-TW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System of values: </a:t>
            </a: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Respect, tradition</a:t>
            </a:r>
          </a:p>
        </p:txBody>
      </p:sp>
      <p:sp>
        <p:nvSpPr>
          <p:cNvPr id="5" name="矩形 4"/>
          <p:cNvSpPr/>
          <p:nvPr/>
        </p:nvSpPr>
        <p:spPr>
          <a:xfrm>
            <a:off x="2840426" y="-69011"/>
            <a:ext cx="651114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Korean Drama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568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圖片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324" y="3253090"/>
            <a:ext cx="6588776" cy="3381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/>
          <p:cNvSpPr/>
          <p:nvPr/>
        </p:nvSpPr>
        <p:spPr>
          <a:xfrm>
            <a:off x="172720" y="1107996"/>
            <a:ext cx="1092747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Traditional markets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One of the most people go to tourist attractions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These are many special food and clothes.    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60410" y="0"/>
            <a:ext cx="347117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Tourism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437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18388" y="1107996"/>
            <a:ext cx="7648376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0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Jeju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Island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Island formed volcanic eruption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Famous from stones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Many Water Activities    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圖片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50" y="2950234"/>
            <a:ext cx="5653662" cy="3442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/>
        </p:nvSpPr>
        <p:spPr>
          <a:xfrm>
            <a:off x="4360410" y="0"/>
            <a:ext cx="347117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Tourism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5227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360410" y="0"/>
            <a:ext cx="347117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Tourism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8388" y="1107996"/>
            <a:ext cx="601138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0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Gangwon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&amp; </a:t>
            </a:r>
            <a:r>
              <a:rPr lang="en-US" altLang="zh-TW" sz="40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gyeongpo</a:t>
            </a: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most snow in winter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best ski resort     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圖片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32" y="3053837"/>
            <a:ext cx="7049588" cy="3601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225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85799" y="20526"/>
            <a:ext cx="1082040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Company </a:t>
            </a:r>
            <a:endParaRPr lang="zh-TW" altLang="en-US" sz="6600" b="1" dirty="0">
              <a:ln w="11430">
                <a:noFill/>
              </a:ln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1401" y="1149048"/>
            <a:ext cx="7777385" cy="46135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Company: Samsung Group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The most famous group in Korea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Have 85 subsidiaries</a:t>
            </a:r>
          </a:p>
          <a:p>
            <a:pPr>
              <a:lnSpc>
                <a:spcPct val="150000"/>
              </a:lnSpc>
            </a:pP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54621" y="3766637"/>
            <a:ext cx="6311319" cy="32571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Samsung Electronics 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Samsung Life Insurance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Samsung Heavy Industries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...</a:t>
            </a:r>
            <a:r>
              <a:rPr lang="en-US" altLang="zh-TW" sz="28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ect</a:t>
            </a:r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TW" altLang="en-U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786" y="3094657"/>
            <a:ext cx="3931556" cy="206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0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78856" y="-86264"/>
            <a:ext cx="1023428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Samsung Electronics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5688" y="1531919"/>
            <a:ext cx="9925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148" y="1178236"/>
            <a:ext cx="10321095" cy="50167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President: Kun-</a:t>
            </a:r>
            <a:r>
              <a:rPr lang="en-US" altLang="zh-TW" sz="40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hee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Lee </a:t>
            </a:r>
            <a:r>
              <a:rPr lang="en-US" altLang="zh-TW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</a:t>
            </a:r>
            <a:r>
              <a:rPr lang="ko-KR" alt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이건희</a:t>
            </a:r>
            <a:r>
              <a:rPr lang="en-US" altLang="ko-KR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)</a:t>
            </a:r>
            <a:endParaRPr lang="en-US" altLang="zh-TW" sz="32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Founded: 1969/1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Revenue represent 70% of parent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company</a:t>
            </a: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Product</a:t>
            </a: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: </a:t>
            </a:r>
            <a:r>
              <a:rPr lang="en-US" altLang="zh-TW" sz="40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semiconductor</a:t>
            </a: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&amp; </a:t>
            </a:r>
            <a:r>
              <a:rPr lang="en-US" altLang="zh-TW" sz="4000" b="1" u="sng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cell phone </a:t>
            </a: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&amp; </a:t>
            </a:r>
            <a:r>
              <a:rPr lang="en-US" altLang="zh-TW" sz="4000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TV</a:t>
            </a:r>
            <a:r>
              <a:rPr lang="en-US" altLang="zh-TW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...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endParaRPr lang="zh-TW" alt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913" y="4543636"/>
            <a:ext cx="2836653" cy="180361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776" y="4543636"/>
            <a:ext cx="2243215" cy="1862156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" t="2191"/>
          <a:stretch/>
        </p:blipFill>
        <p:spPr>
          <a:xfrm>
            <a:off x="9102642" y="4467240"/>
            <a:ext cx="2870841" cy="1956408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517" y="929479"/>
            <a:ext cx="2439748" cy="2277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718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78856" y="-86264"/>
            <a:ext cx="1023428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Samsung Electronics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5688" y="1531919"/>
            <a:ext cx="9925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790" y="1107996"/>
            <a:ext cx="3020379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Cell phone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</a:t>
            </a:r>
            <a:endParaRPr lang="en-US" altLang="zh-TW" sz="32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82889" y="1852816"/>
            <a:ext cx="95448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1988  The first one cell phone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2009  The first one smartphone was made 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Flagship smartphone annually on the market  </a:t>
            </a:r>
            <a:endParaRPr lang="en-US" altLang="zh-TW" sz="28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34" y="3682289"/>
            <a:ext cx="2958143" cy="2595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096" y="3797688"/>
            <a:ext cx="3418774" cy="25521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337" y="3797688"/>
            <a:ext cx="3477196" cy="2607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矩形 11"/>
          <p:cNvSpPr/>
          <p:nvPr/>
        </p:nvSpPr>
        <p:spPr>
          <a:xfrm>
            <a:off x="1397665" y="6277534"/>
            <a:ext cx="115728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SH100</a:t>
            </a:r>
          </a:p>
        </p:txBody>
      </p:sp>
      <p:sp>
        <p:nvSpPr>
          <p:cNvPr id="13" name="矩形 12"/>
          <p:cNvSpPr/>
          <p:nvPr/>
        </p:nvSpPr>
        <p:spPr>
          <a:xfrm>
            <a:off x="5479327" y="6277534"/>
            <a:ext cx="177807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SCH-W850</a:t>
            </a:r>
          </a:p>
        </p:txBody>
      </p:sp>
      <p:sp>
        <p:nvSpPr>
          <p:cNvPr id="14" name="矩形 13"/>
          <p:cNvSpPr/>
          <p:nvPr/>
        </p:nvSpPr>
        <p:spPr>
          <a:xfrm>
            <a:off x="9276072" y="6334521"/>
            <a:ext cx="18549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zh-TW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Galaxy S7</a:t>
            </a:r>
          </a:p>
        </p:txBody>
      </p:sp>
    </p:spTree>
    <p:extLst>
      <p:ext uri="{BB962C8B-B14F-4D97-AF65-F5344CB8AC3E}">
        <p14:creationId xmlns:p14="http://schemas.microsoft.com/office/powerpoint/2010/main" val="95339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78856" y="-86264"/>
            <a:ext cx="1023428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Samsung Electronics</a:t>
            </a:r>
            <a:endParaRPr lang="zh-TW" altLang="en-US" sz="6600" b="1" dirty="0">
              <a:ln w="11430">
                <a:noFill/>
              </a:ln>
              <a:solidFill>
                <a:srgbClr val="6600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5688" y="1531919"/>
            <a:ext cx="9925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TW" alt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1791" y="1107996"/>
            <a:ext cx="243957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Future</a:t>
            </a:r>
          </a:p>
          <a:p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    </a:t>
            </a: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622" y="3000656"/>
            <a:ext cx="3746784" cy="249259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428267" y="2677656"/>
            <a:ext cx="411176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Use to medical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altLang="zh-TW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Use to  education</a:t>
            </a:r>
            <a:endParaRPr lang="en-US" altLang="zh-TW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733445" y="1972259"/>
            <a:ext cx="41565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TW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VR(virtual reality)</a:t>
            </a:r>
          </a:p>
        </p:txBody>
      </p:sp>
      <p:sp>
        <p:nvSpPr>
          <p:cNvPr id="9" name="矩形 8"/>
          <p:cNvSpPr/>
          <p:nvPr/>
        </p:nvSpPr>
        <p:spPr>
          <a:xfrm>
            <a:off x="627636" y="6060525"/>
            <a:ext cx="100070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https://www.youtube.com/watch?v=RQ4gp-_XHvk</a:t>
            </a:r>
            <a:endParaRPr lang="en-US" altLang="zh-TW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646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314340" y="-77638"/>
            <a:ext cx="556331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Conclusion</a:t>
            </a:r>
            <a:endParaRPr lang="zh-TW" altLang="en-US" sz="6600" b="1" dirty="0">
              <a:ln w="11430">
                <a:noFill/>
              </a:ln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784572"/>
            <a:ext cx="11425804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Korea is very smart</a:t>
            </a:r>
            <a:b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Why?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Foster chaebol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Korean prevailed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US-ROK Mutual </a:t>
            </a:r>
            <a:r>
              <a:rPr lang="en-US" altLang="zh-TW" sz="4800" b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Defense Treaty</a:t>
            </a:r>
            <a:endParaRPr lang="en-US" altLang="zh-TW" sz="48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594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314340" y="-77638"/>
            <a:ext cx="556331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Reference</a:t>
            </a:r>
            <a:endParaRPr lang="zh-TW" altLang="en-US" sz="6600" b="1" dirty="0">
              <a:ln w="11430">
                <a:noFill/>
              </a:ln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148" y="1178236"/>
            <a:ext cx="7617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6548" y="1330636"/>
            <a:ext cx="7617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6971" y="1178236"/>
            <a:ext cx="10936803" cy="74174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8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3"/>
              </a:rPr>
              <a:t>https://zh.wikipedia.org/wiki/%</a:t>
            </a:r>
            <a:r>
              <a:rPr lang="en-US" altLang="zh-TW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3"/>
              </a:rPr>
              <a:t>E4%B8%89%E6%98</a:t>
            </a:r>
            <a:r>
              <a:rPr lang="en-US" altLang="zh-TW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%9F%E9%9B%BB%E5%AD%90</a:t>
            </a:r>
            <a:r>
              <a:rPr lang="en-US" altLang="zh-TW" sz="28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#.</a:t>
            </a:r>
            <a:r>
              <a:rPr lang="en-US" altLang="zh-TW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E9.9B.BB.E8.A6.96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8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4"/>
              </a:rPr>
              <a:t>https://zh.wikipedia.org/wiki/%</a:t>
            </a:r>
            <a:r>
              <a:rPr lang="en-US" altLang="zh-TW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4"/>
              </a:rPr>
              <a:t>E9%9F%93%E5%9C%8B%E7%B6%93%E6%BF%9F</a:t>
            </a:r>
            <a:endParaRPr lang="en-US" altLang="zh-TW" sz="2800" b="1" u="sng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8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5"/>
              </a:rPr>
              <a:t>https://</a:t>
            </a:r>
            <a:r>
              <a:rPr lang="en-US" altLang="zh-TW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5"/>
              </a:rPr>
              <a:t>tw.answers.yahoo.com/question/index?qid=20120408000051KK00409</a:t>
            </a:r>
            <a:endParaRPr lang="en-US" altLang="zh-TW" sz="2800" b="1" u="sng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8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6"/>
              </a:rPr>
              <a:t>https://zh.wikipedia.org/wiki/%E5%A4%A7%E9%9F%A9%E6%B0%91%E5%9B%BD#.</a:t>
            </a:r>
            <a:r>
              <a:rPr lang="en-US" altLang="zh-TW" sz="2800" b="1" u="sng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hlinkClick r:id="rId6"/>
              </a:rPr>
              <a:t>E5.86.9B.E4.BA.8B</a:t>
            </a:r>
            <a:endParaRPr lang="en-US" altLang="zh-TW" sz="2800" b="1" u="sng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TW" sz="28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https://tw.news.yahoo.com/%E9%9F%93%E5%9C%8B%E8%BB%8D%E5%8A%9B%E4%B8%96%E7%95%8C%E6%8E%92%E5%90%8D%E7%AC%AC11%EF%BC%8C%E6%97%A5%E6%9C%AC%E7%AC%AC7%EF%BC%8C%E6%9C%9D%E9%AE%AE%E7%AC%AC25-080641812.html</a:t>
            </a:r>
            <a:endParaRPr lang="zh-TW" altLang="zh-TW" sz="2800" b="1" u="sng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2800" b="1" u="sng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zh-TW" altLang="zh-TW" sz="2800" b="1" u="sng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en-US" altLang="zh-TW" sz="2800" dirty="0"/>
              <a:t> </a:t>
            </a:r>
            <a:endParaRPr lang="zh-TW" altLang="zh-TW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2800" b="1" u="sng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2800" b="1" u="sng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502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314340" y="-77638"/>
            <a:ext cx="556331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rgbClr val="7030A0"/>
              </a:contourClr>
            </a:sp3d>
          </a:bodyPr>
          <a:lstStyle/>
          <a:p>
            <a:pPr algn="ctr"/>
            <a:r>
              <a:rPr lang="en-US" altLang="zh-TW" sz="6600" b="1" dirty="0" smtClean="0">
                <a:ln w="11430">
                  <a:noFill/>
                </a:ln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Assignments</a:t>
            </a:r>
            <a:endParaRPr lang="zh-TW" altLang="en-US" sz="6600" b="1" dirty="0">
              <a:ln w="11430">
                <a:noFill/>
              </a:ln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4148" y="1178236"/>
            <a:ext cx="7617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6548" y="1330636"/>
            <a:ext cx="76174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altLang="zh-TW" sz="40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21" y="1532179"/>
            <a:ext cx="11261365" cy="458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1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731969" y="1797887"/>
            <a:ext cx="9442007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altLang="zh-TW" sz="9600" b="1" cap="none" spc="0" dirty="0" smtClean="0">
                <a:ln/>
                <a:solidFill>
                  <a:srgbClr val="6600FF"/>
                </a:solidFill>
                <a:effectLst/>
                <a:latin typeface="華康墨字體" pitchFamily="81" charset="-120"/>
                <a:ea typeface="華康墨字體" pitchFamily="81" charset="-120"/>
              </a:rPr>
              <a:t>Thank you for</a:t>
            </a:r>
          </a:p>
          <a:p>
            <a:pPr algn="ctr"/>
            <a:r>
              <a:rPr lang="en-US" altLang="zh-TW" sz="9600" b="1" dirty="0">
                <a:ln/>
                <a:solidFill>
                  <a:srgbClr val="6600FF"/>
                </a:solidFill>
                <a:latin typeface="華康墨字體" pitchFamily="81" charset="-120"/>
                <a:ea typeface="華康墨字體" pitchFamily="81" charset="-120"/>
              </a:rPr>
              <a:t>y</a:t>
            </a:r>
            <a:r>
              <a:rPr lang="en-US" altLang="zh-TW" sz="9600" b="1" dirty="0" smtClean="0">
                <a:ln/>
                <a:solidFill>
                  <a:srgbClr val="6600FF"/>
                </a:solidFill>
                <a:latin typeface="華康墨字體" pitchFamily="81" charset="-120"/>
                <a:ea typeface="華康墨字體" pitchFamily="81" charset="-120"/>
              </a:rPr>
              <a:t>our listening</a:t>
            </a:r>
            <a:r>
              <a:rPr lang="en-US" altLang="zh-TW" sz="9600" b="1" cap="none" spc="0" dirty="0" smtClean="0">
                <a:ln/>
                <a:solidFill>
                  <a:srgbClr val="6600FF"/>
                </a:solidFill>
                <a:effectLst/>
                <a:latin typeface="華康墨字體" pitchFamily="81" charset="-120"/>
                <a:ea typeface="華康墨字體" pitchFamily="81" charset="-120"/>
              </a:rPr>
              <a:t> </a:t>
            </a:r>
            <a:endParaRPr lang="zh-TW" altLang="en-US" sz="9600" b="1" cap="none" spc="0" dirty="0">
              <a:ln/>
              <a:solidFill>
                <a:srgbClr val="6600FF"/>
              </a:solidFill>
              <a:effectLst/>
              <a:latin typeface="華康墨字體" pitchFamily="81" charset="-120"/>
              <a:ea typeface="華康墨字體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8245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388911" y="1208803"/>
            <a:ext cx="4791696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altLang="zh-TW" sz="23900" b="1" dirty="0" smtClean="0">
                <a:ln/>
                <a:solidFill>
                  <a:srgbClr val="6600FF"/>
                </a:solidFill>
                <a:latin typeface="華康墨字體" pitchFamily="81" charset="-120"/>
                <a:ea typeface="華康墨字體" pitchFamily="81" charset="-120"/>
              </a:rPr>
              <a:t>Q&amp;A</a:t>
            </a:r>
            <a:endParaRPr lang="zh-TW" altLang="en-US" sz="23900" b="1" cap="none" spc="0" dirty="0">
              <a:ln/>
              <a:solidFill>
                <a:srgbClr val="6600FF"/>
              </a:solidFill>
              <a:effectLst/>
              <a:latin typeface="華康墨字體" pitchFamily="81" charset="-120"/>
              <a:ea typeface="華康墨字體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9186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</TotalTime>
  <Words>457</Words>
  <Application>Microsoft Office PowerPoint</Application>
  <PresentationFormat>寬螢幕</PresentationFormat>
  <Paragraphs>188</Paragraphs>
  <Slides>34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44" baseType="lpstr">
      <vt:lpstr>맑은 고딕</vt:lpstr>
      <vt:lpstr>華康海報體W9</vt:lpstr>
      <vt:lpstr>華康墨字體</vt:lpstr>
      <vt:lpstr>微軟正黑體</vt:lpstr>
      <vt:lpstr>新細明體</vt:lpstr>
      <vt:lpstr>Arial</vt:lpstr>
      <vt:lpstr>Calibri</vt:lpstr>
      <vt:lpstr>Calibri Light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黃冠傑</dc:creator>
  <cp:lastModifiedBy>黃冠傑</cp:lastModifiedBy>
  <cp:revision>88</cp:revision>
  <dcterms:created xsi:type="dcterms:W3CDTF">2016-05-07T12:30:41Z</dcterms:created>
  <dcterms:modified xsi:type="dcterms:W3CDTF">2016-05-23T15:07:30Z</dcterms:modified>
</cp:coreProperties>
</file>