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</p:sldMasterIdLst>
  <p:sldIdLst>
    <p:sldId id="260" r:id="rId6"/>
    <p:sldId id="261" r:id="rId7"/>
    <p:sldId id="272" r:id="rId8"/>
    <p:sldId id="295" r:id="rId9"/>
    <p:sldId id="296" r:id="rId10"/>
    <p:sldId id="297" r:id="rId11"/>
    <p:sldId id="268" r:id="rId12"/>
    <p:sldId id="267" r:id="rId13"/>
    <p:sldId id="298" r:id="rId14"/>
    <p:sldId id="274" r:id="rId15"/>
    <p:sldId id="262" r:id="rId16"/>
    <p:sldId id="289" r:id="rId17"/>
    <p:sldId id="299" r:id="rId18"/>
    <p:sldId id="284" r:id="rId19"/>
    <p:sldId id="275" r:id="rId20"/>
    <p:sldId id="277" r:id="rId21"/>
    <p:sldId id="276" r:id="rId22"/>
    <p:sldId id="278" r:id="rId23"/>
    <p:sldId id="273" r:id="rId24"/>
    <p:sldId id="279" r:id="rId25"/>
    <p:sldId id="280" r:id="rId26"/>
    <p:sldId id="281" r:id="rId27"/>
    <p:sldId id="270" r:id="rId28"/>
    <p:sldId id="271" r:id="rId29"/>
    <p:sldId id="258" r:id="rId30"/>
    <p:sldId id="256" r:id="rId31"/>
    <p:sldId id="259" r:id="rId32"/>
    <p:sldId id="291" r:id="rId33"/>
    <p:sldId id="257" r:id="rId34"/>
    <p:sldId id="292" r:id="rId35"/>
    <p:sldId id="294" r:id="rId36"/>
    <p:sldId id="286" r:id="rId37"/>
    <p:sldId id="287" r:id="rId38"/>
    <p:sldId id="290" r:id="rId39"/>
    <p:sldId id="288" r:id="rId40"/>
    <p:sldId id="300" r:id="rId41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FF3300"/>
    <a:srgbClr val="FF7C80"/>
    <a:srgbClr val="9966FF"/>
    <a:srgbClr val="2E75B6"/>
    <a:srgbClr val="FF5050"/>
    <a:srgbClr val="B2B2B2"/>
    <a:srgbClr val="FFFFCC"/>
    <a:srgbClr val="0070C0"/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64" d="100"/>
          <a:sy n="64" d="100"/>
        </p:scale>
        <p:origin x="-762" y="-10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TW" sz="3600" b="1" dirty="0"/>
              <a:t>Paris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Rainfall</c:v>
                </c:pt>
              </c:strCache>
            </c:strRef>
          </c:tx>
          <c:spPr>
            <a:solidFill>
              <a:srgbClr val="CCECFF"/>
            </a:solidFill>
            <a:ln>
              <a:noFill/>
            </a:ln>
            <a:effectLst/>
          </c:spPr>
          <c:invertIfNegative val="0"/>
          <c:cat>
            <c:strRef>
              <c:f>工作表1!$A$2:$A$13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Jan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工作表1!$B$2:$B$13</c:f>
              <c:numCache>
                <c:formatCode>General</c:formatCode>
                <c:ptCount val="12"/>
                <c:pt idx="0">
                  <c:v>54</c:v>
                </c:pt>
                <c:pt idx="1">
                  <c:v>44</c:v>
                </c:pt>
                <c:pt idx="2">
                  <c:v>48</c:v>
                </c:pt>
                <c:pt idx="3">
                  <c:v>53</c:v>
                </c:pt>
                <c:pt idx="4">
                  <c:v>65</c:v>
                </c:pt>
                <c:pt idx="5">
                  <c:v>55</c:v>
                </c:pt>
                <c:pt idx="6">
                  <c:v>63</c:v>
                </c:pt>
                <c:pt idx="7">
                  <c:v>43</c:v>
                </c:pt>
                <c:pt idx="8">
                  <c:v>55</c:v>
                </c:pt>
                <c:pt idx="9">
                  <c:v>60</c:v>
                </c:pt>
                <c:pt idx="10">
                  <c:v>52</c:v>
                </c:pt>
                <c:pt idx="11">
                  <c:v>59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6699520"/>
        <c:axId val="42796160"/>
      </c:barChart>
      <c:lineChart>
        <c:grouping val="standard"/>
        <c:varyColors val="0"/>
        <c:ser>
          <c:idx val="1"/>
          <c:order val="1"/>
          <c:tx>
            <c:strRef>
              <c:f>工作表1!$C$1</c:f>
              <c:strCache>
                <c:ptCount val="1"/>
                <c:pt idx="0">
                  <c:v>Min Temp</c:v>
                </c:pt>
              </c:strCache>
            </c:strRef>
          </c:tx>
          <c:spPr>
            <a:ln w="28575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strRef>
              <c:f>工作表1!$A$2:$A$13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Jan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工作表1!$C$2:$C$13</c:f>
              <c:numCache>
                <c:formatCode>General</c:formatCode>
                <c:ptCount val="12"/>
                <c:pt idx="0">
                  <c:v>2</c:v>
                </c:pt>
                <c:pt idx="1">
                  <c:v>3</c:v>
                </c:pt>
                <c:pt idx="2">
                  <c:v>5</c:v>
                </c:pt>
                <c:pt idx="3">
                  <c:v>7</c:v>
                </c:pt>
                <c:pt idx="4">
                  <c:v>10</c:v>
                </c:pt>
                <c:pt idx="5">
                  <c:v>13</c:v>
                </c:pt>
                <c:pt idx="6">
                  <c:v>16</c:v>
                </c:pt>
                <c:pt idx="7">
                  <c:v>15</c:v>
                </c:pt>
                <c:pt idx="8">
                  <c:v>12</c:v>
                </c:pt>
                <c:pt idx="9">
                  <c:v>9</c:v>
                </c:pt>
                <c:pt idx="10">
                  <c:v>5</c:v>
                </c:pt>
                <c:pt idx="11">
                  <c:v>4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工作表1!$D$1</c:f>
              <c:strCache>
                <c:ptCount val="1"/>
                <c:pt idx="0">
                  <c:v>Max Temp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strRef>
              <c:f>工作表1!$A$2:$A$13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Jan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工作表1!$D$2:$D$13</c:f>
              <c:numCache>
                <c:formatCode>General</c:formatCode>
                <c:ptCount val="12"/>
                <c:pt idx="0">
                  <c:v>7</c:v>
                </c:pt>
                <c:pt idx="1">
                  <c:v>8</c:v>
                </c:pt>
                <c:pt idx="2">
                  <c:v>12</c:v>
                </c:pt>
                <c:pt idx="3">
                  <c:v>15</c:v>
                </c:pt>
                <c:pt idx="4">
                  <c:v>19</c:v>
                </c:pt>
                <c:pt idx="5">
                  <c:v>22</c:v>
                </c:pt>
                <c:pt idx="6">
                  <c:v>24</c:v>
                </c:pt>
                <c:pt idx="7">
                  <c:v>25</c:v>
                </c:pt>
                <c:pt idx="8">
                  <c:v>21</c:v>
                </c:pt>
                <c:pt idx="9">
                  <c:v>16</c:v>
                </c:pt>
                <c:pt idx="10">
                  <c:v>10</c:v>
                </c:pt>
                <c:pt idx="11">
                  <c:v>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6699520"/>
        <c:axId val="42796160"/>
      </c:lineChart>
      <c:catAx>
        <c:axId val="36699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42796160"/>
        <c:crosses val="autoZero"/>
        <c:auto val="1"/>
        <c:lblAlgn val="ctr"/>
        <c:lblOffset val="100"/>
        <c:noMultiLvlLbl val="0"/>
      </c:catAx>
      <c:valAx>
        <c:axId val="42796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36699520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TW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zh-TW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欄1</c:v>
                </c:pt>
              </c:strCache>
            </c:strRef>
          </c:tx>
          <c:spPr>
            <a:ln w="50800">
              <a:solidFill>
                <a:srgbClr val="FF0000"/>
              </a:solidFill>
            </a:ln>
            <a:effectLst/>
          </c:spPr>
          <c:marker>
            <c:symbol val="none"/>
          </c:marker>
          <c:dPt>
            <c:idx val="0"/>
            <c:marker>
              <c:symbol val="circle"/>
              <c:size val="8"/>
              <c:spPr>
                <a:solidFill>
                  <a:srgbClr val="FF0000"/>
                </a:solidFill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C4B9-4DBD-9B99-5001DFCBBE9A}"/>
              </c:ext>
            </c:extLst>
          </c:dPt>
          <c:dPt>
            <c:idx val="5"/>
            <c:marker>
              <c:symbol val="circle"/>
              <c:size val="8"/>
              <c:spPr>
                <a:solidFill>
                  <a:srgbClr val="FF0000"/>
                </a:solidFill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C4B9-4DBD-9B99-5001DFCBBE9A}"/>
              </c:ext>
            </c:extLst>
          </c:dPt>
          <c:dPt>
            <c:idx val="10"/>
            <c:marker>
              <c:symbol val="circle"/>
              <c:size val="8"/>
              <c:spPr>
                <a:solidFill>
                  <a:srgbClr val="FF0000"/>
                </a:solidFill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C4B9-4DBD-9B99-5001DFCBBE9A}"/>
              </c:ext>
            </c:extLst>
          </c:dPt>
          <c:dPt>
            <c:idx val="15"/>
            <c:marker>
              <c:symbol val="circle"/>
              <c:size val="8"/>
              <c:spPr>
                <a:solidFill>
                  <a:srgbClr val="FF0000"/>
                </a:solidFill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C4B9-4DBD-9B99-5001DFCBBE9A}"/>
              </c:ext>
            </c:extLst>
          </c:dPt>
          <c:dPt>
            <c:idx val="20"/>
            <c:marker>
              <c:symbol val="circle"/>
              <c:size val="8"/>
              <c:spPr>
                <a:solidFill>
                  <a:srgbClr val="FF0000"/>
                </a:solidFill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C4B9-4DBD-9B99-5001DFCBBE9A}"/>
              </c:ext>
            </c:extLst>
          </c:dPt>
          <c:dPt>
            <c:idx val="25"/>
            <c:marker>
              <c:symbol val="circle"/>
              <c:size val="8"/>
              <c:spPr>
                <a:solidFill>
                  <a:srgbClr val="FF0000"/>
                </a:solidFill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C4B9-4DBD-9B99-5001DFCBBE9A}"/>
              </c:ext>
            </c:extLst>
          </c:dPt>
          <c:dPt>
            <c:idx val="30"/>
            <c:marker>
              <c:symbol val="circle"/>
              <c:size val="8"/>
              <c:spPr>
                <a:solidFill>
                  <a:srgbClr val="FF0000"/>
                </a:solidFill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C4B9-4DBD-9B99-5001DFCBBE9A}"/>
              </c:ext>
            </c:extLst>
          </c:dPt>
          <c:dPt>
            <c:idx val="35"/>
            <c:marker>
              <c:symbol val="circle"/>
              <c:size val="8"/>
              <c:spPr>
                <a:solidFill>
                  <a:srgbClr val="FF0000"/>
                </a:solidFill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C4B9-4DBD-9B99-5001DFCBBE9A}"/>
              </c:ext>
            </c:extLst>
          </c:dPt>
          <c:dPt>
            <c:idx val="40"/>
            <c:marker>
              <c:symbol val="circle"/>
              <c:size val="8"/>
              <c:spPr>
                <a:solidFill>
                  <a:srgbClr val="FF0000"/>
                </a:solidFill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8-C4B9-4DBD-9B99-5001DFCBBE9A}"/>
              </c:ext>
            </c:extLst>
          </c:dPt>
          <c:dPt>
            <c:idx val="45"/>
            <c:marker>
              <c:symbol val="circle"/>
              <c:size val="8"/>
              <c:spPr>
                <a:solidFill>
                  <a:srgbClr val="FF0000"/>
                </a:solidFill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9-C4B9-4DBD-9B99-5001DFCBBE9A}"/>
              </c:ext>
            </c:extLst>
          </c:dPt>
          <c:dPt>
            <c:idx val="50"/>
            <c:marker>
              <c:symbol val="circle"/>
              <c:size val="8"/>
              <c:spPr>
                <a:solidFill>
                  <a:srgbClr val="FF0000"/>
                </a:solidFill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A-C4B9-4DBD-9B99-5001DFCBBE9A}"/>
              </c:ext>
            </c:extLst>
          </c:dPt>
          <c:dPt>
            <c:idx val="55"/>
            <c:marker>
              <c:symbol val="circle"/>
              <c:size val="8"/>
              <c:spPr>
                <a:solidFill>
                  <a:srgbClr val="FF0000"/>
                </a:solidFill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B-C4B9-4DBD-9B99-5001DFCBBE9A}"/>
              </c:ext>
            </c:extLst>
          </c:dPt>
          <c:dPt>
            <c:idx val="60"/>
            <c:marker>
              <c:symbol val="circle"/>
              <c:size val="8"/>
              <c:spPr>
                <a:solidFill>
                  <a:srgbClr val="FF0000"/>
                </a:solidFill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C-C4B9-4DBD-9B99-5001DFCBBE9A}"/>
              </c:ext>
            </c:extLst>
          </c:dPt>
          <c:dPt>
            <c:idx val="65"/>
            <c:marker>
              <c:symbol val="circle"/>
              <c:size val="8"/>
              <c:spPr>
                <a:solidFill>
                  <a:srgbClr val="FF0000"/>
                </a:solidFill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D-C4B9-4DBD-9B99-5001DFCBBE9A}"/>
              </c:ext>
            </c:extLst>
          </c:dPt>
          <c:cat>
            <c:numRef>
              <c:f>工作表1!$A$2:$A$67</c:f>
              <c:numCache>
                <c:formatCode>General</c:formatCode>
                <c:ptCount val="66"/>
                <c:pt idx="0">
                  <c:v>1951</c:v>
                </c:pt>
                <c:pt idx="1">
                  <c:v>1952</c:v>
                </c:pt>
                <c:pt idx="2">
                  <c:v>1953</c:v>
                </c:pt>
                <c:pt idx="3">
                  <c:v>1954</c:v>
                </c:pt>
                <c:pt idx="4">
                  <c:v>1955</c:v>
                </c:pt>
                <c:pt idx="5">
                  <c:v>1956</c:v>
                </c:pt>
                <c:pt idx="6">
                  <c:v>1957</c:v>
                </c:pt>
                <c:pt idx="7">
                  <c:v>1958</c:v>
                </c:pt>
                <c:pt idx="8">
                  <c:v>1959</c:v>
                </c:pt>
                <c:pt idx="9">
                  <c:v>1960</c:v>
                </c:pt>
                <c:pt idx="10">
                  <c:v>1961</c:v>
                </c:pt>
                <c:pt idx="11">
                  <c:v>1962</c:v>
                </c:pt>
                <c:pt idx="12">
                  <c:v>1963</c:v>
                </c:pt>
                <c:pt idx="13">
                  <c:v>1964</c:v>
                </c:pt>
                <c:pt idx="14">
                  <c:v>1965</c:v>
                </c:pt>
                <c:pt idx="15">
                  <c:v>1966</c:v>
                </c:pt>
                <c:pt idx="16">
                  <c:v>1967</c:v>
                </c:pt>
                <c:pt idx="17">
                  <c:v>1968</c:v>
                </c:pt>
                <c:pt idx="18">
                  <c:v>1969</c:v>
                </c:pt>
                <c:pt idx="19">
                  <c:v>1970</c:v>
                </c:pt>
                <c:pt idx="20">
                  <c:v>1971</c:v>
                </c:pt>
                <c:pt idx="21">
                  <c:v>1972</c:v>
                </c:pt>
                <c:pt idx="22">
                  <c:v>1973</c:v>
                </c:pt>
                <c:pt idx="23">
                  <c:v>1974</c:v>
                </c:pt>
                <c:pt idx="24">
                  <c:v>1975</c:v>
                </c:pt>
                <c:pt idx="25">
                  <c:v>1976</c:v>
                </c:pt>
                <c:pt idx="26">
                  <c:v>1977</c:v>
                </c:pt>
                <c:pt idx="27">
                  <c:v>1978</c:v>
                </c:pt>
                <c:pt idx="28">
                  <c:v>1979</c:v>
                </c:pt>
                <c:pt idx="29">
                  <c:v>1980</c:v>
                </c:pt>
                <c:pt idx="30">
                  <c:v>1981</c:v>
                </c:pt>
                <c:pt idx="31">
                  <c:v>1982</c:v>
                </c:pt>
                <c:pt idx="32">
                  <c:v>1983</c:v>
                </c:pt>
                <c:pt idx="33">
                  <c:v>1984</c:v>
                </c:pt>
                <c:pt idx="34">
                  <c:v>1985</c:v>
                </c:pt>
                <c:pt idx="35">
                  <c:v>1986</c:v>
                </c:pt>
                <c:pt idx="36">
                  <c:v>1987</c:v>
                </c:pt>
                <c:pt idx="37">
                  <c:v>1988</c:v>
                </c:pt>
                <c:pt idx="38">
                  <c:v>1989</c:v>
                </c:pt>
                <c:pt idx="39">
                  <c:v>1990</c:v>
                </c:pt>
                <c:pt idx="40">
                  <c:v>1991</c:v>
                </c:pt>
                <c:pt idx="41">
                  <c:v>1992</c:v>
                </c:pt>
                <c:pt idx="42">
                  <c:v>1993</c:v>
                </c:pt>
                <c:pt idx="43">
                  <c:v>1994</c:v>
                </c:pt>
                <c:pt idx="44">
                  <c:v>1995</c:v>
                </c:pt>
                <c:pt idx="45">
                  <c:v>1996</c:v>
                </c:pt>
                <c:pt idx="46">
                  <c:v>1997</c:v>
                </c:pt>
                <c:pt idx="47">
                  <c:v>1998</c:v>
                </c:pt>
                <c:pt idx="48">
                  <c:v>1999</c:v>
                </c:pt>
                <c:pt idx="49">
                  <c:v>2000</c:v>
                </c:pt>
                <c:pt idx="50">
                  <c:v>2001</c:v>
                </c:pt>
                <c:pt idx="51">
                  <c:v>2002</c:v>
                </c:pt>
                <c:pt idx="52">
                  <c:v>2003</c:v>
                </c:pt>
                <c:pt idx="53">
                  <c:v>2004</c:v>
                </c:pt>
                <c:pt idx="54">
                  <c:v>2005</c:v>
                </c:pt>
                <c:pt idx="55">
                  <c:v>2006</c:v>
                </c:pt>
                <c:pt idx="56">
                  <c:v>2007</c:v>
                </c:pt>
                <c:pt idx="57">
                  <c:v>2008</c:v>
                </c:pt>
                <c:pt idx="58">
                  <c:v>2009</c:v>
                </c:pt>
                <c:pt idx="59">
                  <c:v>2010</c:v>
                </c:pt>
                <c:pt idx="60">
                  <c:v>2011</c:v>
                </c:pt>
                <c:pt idx="61">
                  <c:v>2012</c:v>
                </c:pt>
                <c:pt idx="62">
                  <c:v>2013</c:v>
                </c:pt>
                <c:pt idx="63">
                  <c:v>2014</c:v>
                </c:pt>
                <c:pt idx="64">
                  <c:v>2015</c:v>
                </c:pt>
                <c:pt idx="65">
                  <c:v>2016</c:v>
                </c:pt>
              </c:numCache>
            </c:numRef>
          </c:cat>
          <c:val>
            <c:numRef>
              <c:f>工作表1!$B$2:$B$67</c:f>
              <c:numCache>
                <c:formatCode>0_);[Red]\(0\)</c:formatCode>
                <c:ptCount val="66"/>
                <c:pt idx="0">
                  <c:v>41975317</c:v>
                </c:pt>
                <c:pt idx="1">
                  <c:v>42218392</c:v>
                </c:pt>
                <c:pt idx="2">
                  <c:v>42545104</c:v>
                </c:pt>
                <c:pt idx="3">
                  <c:v>42921281</c:v>
                </c:pt>
                <c:pt idx="4">
                  <c:v>43323088</c:v>
                </c:pt>
                <c:pt idx="5">
                  <c:v>43737300</c:v>
                </c:pt>
                <c:pt idx="6">
                  <c:v>44161304</c:v>
                </c:pt>
                <c:pt idx="7">
                  <c:v>44602012</c:v>
                </c:pt>
                <c:pt idx="8">
                  <c:v>45073696</c:v>
                </c:pt>
                <c:pt idx="9">
                  <c:v>45592571</c:v>
                </c:pt>
                <c:pt idx="10">
                  <c:v>46168391</c:v>
                </c:pt>
                <c:pt idx="11">
                  <c:v>46796329</c:v>
                </c:pt>
                <c:pt idx="12">
                  <c:v>47451555</c:v>
                </c:pt>
                <c:pt idx="13">
                  <c:v>48092218</c:v>
                </c:pt>
                <c:pt idx="14">
                  <c:v>48677592</c:v>
                </c:pt>
                <c:pt idx="15">
                  <c:v>49181813</c:v>
                </c:pt>
                <c:pt idx="16">
                  <c:v>49601557</c:v>
                </c:pt>
                <c:pt idx="17">
                  <c:v>49959333</c:v>
                </c:pt>
                <c:pt idx="18">
                  <c:v>50296539</c:v>
                </c:pt>
                <c:pt idx="19">
                  <c:v>50655007</c:v>
                </c:pt>
                <c:pt idx="20">
                  <c:v>51058903</c:v>
                </c:pt>
                <c:pt idx="21">
                  <c:v>51507510</c:v>
                </c:pt>
                <c:pt idx="22">
                  <c:v>51977529</c:v>
                </c:pt>
                <c:pt idx="23">
                  <c:v>52430815</c:v>
                </c:pt>
                <c:pt idx="24">
                  <c:v>52829172</c:v>
                </c:pt>
                <c:pt idx="25">
                  <c:v>53151879</c:v>
                </c:pt>
                <c:pt idx="26">
                  <c:v>53401304</c:v>
                </c:pt>
                <c:pt idx="27">
                  <c:v>53597532</c:v>
                </c:pt>
                <c:pt idx="28">
                  <c:v>53771548</c:v>
                </c:pt>
                <c:pt idx="29">
                  <c:v>53955417</c:v>
                </c:pt>
                <c:pt idx="30">
                  <c:v>54166131</c:v>
                </c:pt>
                <c:pt idx="31">
                  <c:v>54403723</c:v>
                </c:pt>
                <c:pt idx="32">
                  <c:v>54663729</c:v>
                </c:pt>
                <c:pt idx="33">
                  <c:v>54941863</c:v>
                </c:pt>
                <c:pt idx="34">
                  <c:v>55232300</c:v>
                </c:pt>
                <c:pt idx="35">
                  <c:v>55533267</c:v>
                </c:pt>
                <c:pt idx="36">
                  <c:v>55846027</c:v>
                </c:pt>
                <c:pt idx="37">
                  <c:v>56166748</c:v>
                </c:pt>
                <c:pt idx="38">
                  <c:v>56485701</c:v>
                </c:pt>
                <c:pt idx="39">
                  <c:v>56793324</c:v>
                </c:pt>
                <c:pt idx="40">
                  <c:v>57084912</c:v>
                </c:pt>
                <c:pt idx="41">
                  <c:v>57360888</c:v>
                </c:pt>
                <c:pt idx="42">
                  <c:v>57622567</c:v>
                </c:pt>
                <c:pt idx="43">
                  <c:v>57870927</c:v>
                </c:pt>
                <c:pt idx="44">
                  <c:v>58108012</c:v>
                </c:pt>
                <c:pt idx="45">
                  <c:v>58333685</c:v>
                </c:pt>
                <c:pt idx="46">
                  <c:v>58548014</c:v>
                </c:pt>
                <c:pt idx="47">
                  <c:v>58760087</c:v>
                </c:pt>
                <c:pt idx="48">
                  <c:v>58987602</c:v>
                </c:pt>
                <c:pt idx="49">
                  <c:v>59247461</c:v>
                </c:pt>
                <c:pt idx="50">
                  <c:v>59549549</c:v>
                </c:pt>
                <c:pt idx="51">
                  <c:v>59893849</c:v>
                </c:pt>
                <c:pt idx="52">
                  <c:v>60270320</c:v>
                </c:pt>
                <c:pt idx="53">
                  <c:v>60661756</c:v>
                </c:pt>
                <c:pt idx="54">
                  <c:v>61050177</c:v>
                </c:pt>
                <c:pt idx="55">
                  <c:v>61425846</c:v>
                </c:pt>
                <c:pt idx="56">
                  <c:v>61788092</c:v>
                </c:pt>
                <c:pt idx="57">
                  <c:v>62137861</c:v>
                </c:pt>
                <c:pt idx="58">
                  <c:v>62475215</c:v>
                </c:pt>
                <c:pt idx="59">
                  <c:v>62801019</c:v>
                </c:pt>
                <c:pt idx="60">
                  <c:v>63114771</c:v>
                </c:pt>
                <c:pt idx="61">
                  <c:v>63415102</c:v>
                </c:pt>
                <c:pt idx="62">
                  <c:v>63703164</c:v>
                </c:pt>
                <c:pt idx="63">
                  <c:v>63982889</c:v>
                </c:pt>
                <c:pt idx="64">
                  <c:v>64258297</c:v>
                </c:pt>
                <c:pt idx="65">
                  <c:v>64547459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E-C4B9-4DBD-9B99-5001DFCBBE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9474688"/>
        <c:axId val="39476224"/>
      </c:lineChart>
      <c:dateAx>
        <c:axId val="39474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39476224"/>
        <c:crosses val="autoZero"/>
        <c:auto val="0"/>
        <c:lblOffset val="100"/>
        <c:baseTimeUnit val="days"/>
        <c:majorUnit val="5"/>
        <c:majorTimeUnit val="days"/>
      </c:dateAx>
      <c:valAx>
        <c:axId val="39476224"/>
        <c:scaling>
          <c:orientation val="minMax"/>
          <c:max val="65000000"/>
          <c:min val="400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_);[Red]\(#,##0\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394746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zh-TW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欄1</c:v>
                </c:pt>
              </c:strCache>
            </c:strRef>
          </c:tx>
          <c:dPt>
            <c:idx val="0"/>
            <c:bubble3D val="0"/>
            <c:spPr>
              <a:ln>
                <a:noFill/>
              </a:ln>
            </c:spPr>
          </c:dPt>
          <c:dPt>
            <c:idx val="1"/>
            <c:bubble3D val="0"/>
            <c:spPr>
              <a:solidFill>
                <a:srgbClr val="9966FF"/>
              </a:solidFill>
            </c:spPr>
          </c:dPt>
          <c:dPt>
            <c:idx val="4"/>
            <c:bubble3D val="0"/>
            <c:spPr>
              <a:solidFill>
                <a:srgbClr val="FF7C80"/>
              </a:solidFill>
            </c:spPr>
          </c:dPt>
          <c:dLbls>
            <c:dLbl>
              <c:idx val="0"/>
              <c:layout>
                <c:manualLayout>
                  <c:x val="-0.26178075787401572"/>
                  <c:y val="4.8414424007267975E-2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sz="4000" dirty="0" smtClean="0">
                        <a:solidFill>
                          <a:srgbClr val="CC0000"/>
                        </a:solidFill>
                      </a:rPr>
                      <a:t>French43</a:t>
                    </a:r>
                    <a:r>
                      <a:rPr lang="en-US" altLang="en-US" sz="4000" dirty="0">
                        <a:solidFill>
                          <a:srgbClr val="CC0000"/>
                        </a:solidFill>
                      </a:rPr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7300387549212598"/>
                  <c:y val="-0.24263184790472883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dirty="0" smtClean="0"/>
                      <a:t>English </a:t>
                    </a:r>
                    <a:r>
                      <a:rPr lang="en-US" altLang="en-US" dirty="0"/>
                      <a:t>34%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7.2808624507874009E-2"/>
                  <c:y val="0.13140316037493283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dirty="0" smtClean="0"/>
                      <a:t>Spanish </a:t>
                    </a:r>
                    <a:r>
                      <a:rPr lang="en-US" altLang="en-US" dirty="0"/>
                      <a:t>13%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13093811515748033"/>
                  <c:y val="0.11908643179254293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dirty="0" smtClean="0"/>
                      <a:t>German </a:t>
                    </a:r>
                    <a:r>
                      <a:rPr lang="en-US" altLang="en-US" dirty="0"/>
                      <a:t>8%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0.2330021530511811"/>
                  <c:y val="5.3885263254544315E-4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dirty="0" smtClean="0"/>
                      <a:t>Italian </a:t>
                    </a:r>
                    <a:r>
                      <a:rPr lang="en-US" altLang="en-US" dirty="0"/>
                      <a:t>2%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200" b="1"/>
                </a:pPr>
                <a:endParaRPr lang="zh-TW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工作表1!$A$2:$A$6</c:f>
              <c:strCache>
                <c:ptCount val="5"/>
                <c:pt idx="0">
                  <c:v>French</c:v>
                </c:pt>
                <c:pt idx="1">
                  <c:v>English</c:v>
                </c:pt>
                <c:pt idx="2">
                  <c:v>Spanish</c:v>
                </c:pt>
                <c:pt idx="3">
                  <c:v>German</c:v>
                </c:pt>
                <c:pt idx="4">
                  <c:v>Italian</c:v>
                </c:pt>
              </c:strCache>
            </c:strRef>
          </c:cat>
          <c:val>
            <c:numRef>
              <c:f>工作表1!$B$2:$B$6</c:f>
              <c:numCache>
                <c:formatCode>0%</c:formatCode>
                <c:ptCount val="5"/>
                <c:pt idx="0">
                  <c:v>0.43</c:v>
                </c:pt>
                <c:pt idx="1">
                  <c:v>0.34</c:v>
                </c:pt>
                <c:pt idx="2">
                  <c:v>0.13</c:v>
                </c:pt>
                <c:pt idx="3">
                  <c:v>0.08</c:v>
                </c:pt>
                <c:pt idx="4">
                  <c:v>0.02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  <c:txPr>
        <a:bodyPr/>
        <a:lstStyle/>
        <a:p>
          <a:pPr>
            <a:defRPr sz="3600" b="1"/>
          </a:pPr>
          <a:endParaRPr lang="zh-TW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zh-TW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欄1</c:v>
                </c:pt>
              </c:strCache>
            </c:strRef>
          </c:tx>
          <c:dPt>
            <c:idx val="0"/>
            <c:bubble3D val="0"/>
            <c:spPr>
              <a:solidFill>
                <a:srgbClr val="33CC33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E6C4-4301-8064-33C8A61E877F}"/>
              </c:ext>
            </c:extLst>
          </c:dPt>
          <c:dPt>
            <c:idx val="1"/>
            <c:bubble3D val="0"/>
            <c:spPr>
              <a:solidFill>
                <a:srgbClr val="FFCC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6C4-4301-8064-33C8A61E877F}"/>
              </c:ext>
            </c:extLst>
          </c:dPt>
          <c:dPt>
            <c:idx val="2"/>
            <c:bubble3D val="0"/>
            <c:spPr>
              <a:solidFill>
                <a:schemeClr val="accent1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E6C4-4301-8064-33C8A61E877F}"/>
              </c:ext>
            </c:extLst>
          </c:dPt>
          <c:dLbls>
            <c:dLbl>
              <c:idx val="0"/>
              <c:layout>
                <c:manualLayout>
                  <c:x val="7.4547506524286324E-3"/>
                  <c:y val="-0.1052222343290915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E6C4-4301-8064-33C8A61E877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16447055933223231"/>
                  <c:y val="-0.27980937972973724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E6C4-4301-8064-33C8A61E877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/>
                </a:pPr>
                <a:endParaRPr lang="zh-TW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工作表1!$A$2:$A$4</c:f>
              <c:strCache>
                <c:ptCount val="3"/>
                <c:pt idx="0">
                  <c:v>Agriculture</c:v>
                </c:pt>
                <c:pt idx="1">
                  <c:v>Industry</c:v>
                </c:pt>
                <c:pt idx="2">
                  <c:v>Services</c:v>
                </c:pt>
              </c:strCache>
            </c:strRef>
          </c:cat>
          <c:val>
            <c:numRef>
              <c:f>工作表1!$B$2:$B$4</c:f>
              <c:numCache>
                <c:formatCode>0.00%</c:formatCode>
                <c:ptCount val="3"/>
                <c:pt idx="0">
                  <c:v>2.9000000000000001E-2</c:v>
                </c:pt>
                <c:pt idx="1">
                  <c:v>0.20600000000000004</c:v>
                </c:pt>
                <c:pt idx="2">
                  <c:v>0.76400000000000023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E6C4-4301-8064-33C8A61E87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</c:pieChart>
    </c:plotArea>
    <c:legend>
      <c:legendPos val="r"/>
      <c:layout>
        <c:manualLayout>
          <c:xMode val="edge"/>
          <c:yMode val="edge"/>
          <c:x val="0.73153393931520072"/>
          <c:y val="0.27592478957942645"/>
          <c:w val="0.18272485147408493"/>
          <c:h val="0.41780359726945493"/>
        </c:manualLayout>
      </c:layout>
      <c:overlay val="0"/>
      <c:txPr>
        <a:bodyPr/>
        <a:lstStyle/>
        <a:p>
          <a:pPr>
            <a:defRPr sz="2800" b="1"/>
          </a:pPr>
          <a:endParaRPr lang="zh-TW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zh-TW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69F5E-5343-4C05-AF8B-C7F8468007BB}" type="datetimeFigureOut">
              <a:rPr lang="zh-TW" altLang="en-US" smtClean="0"/>
              <a:pPr/>
              <a:t>2016/5/20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E7F7-EBCA-4F5D-B718-8925DA2C942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99651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69F5E-5343-4C05-AF8B-C7F8468007BB}" type="datetimeFigureOut">
              <a:rPr lang="zh-TW" altLang="en-US" smtClean="0"/>
              <a:pPr/>
              <a:t>2016/5/20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E7F7-EBCA-4F5D-B718-8925DA2C942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5631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69F5E-5343-4C05-AF8B-C7F8468007BB}" type="datetimeFigureOut">
              <a:rPr lang="zh-TW" altLang="en-US" smtClean="0"/>
              <a:pPr/>
              <a:t>2016/5/20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E7F7-EBCA-4F5D-B718-8925DA2C942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43607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69F5E-5343-4C05-AF8B-C7F8468007BB}" type="datetimeFigureOut">
              <a:rPr lang="zh-TW" altLang="en-US" smtClean="0"/>
              <a:pPr/>
              <a:t>2016/5/20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E7F7-EBCA-4F5D-B718-8925DA2C942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01972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69F5E-5343-4C05-AF8B-C7F8468007BB}" type="datetimeFigureOut">
              <a:rPr lang="zh-TW" altLang="en-US" smtClean="0"/>
              <a:pPr/>
              <a:t>2016/5/20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E7F7-EBCA-4F5D-B718-8925DA2C942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4550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69F5E-5343-4C05-AF8B-C7F8468007BB}" type="datetimeFigureOut">
              <a:rPr lang="zh-TW" altLang="en-US" smtClean="0"/>
              <a:pPr/>
              <a:t>2016/5/20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E7F7-EBCA-4F5D-B718-8925DA2C942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70535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69F5E-5343-4C05-AF8B-C7F8468007BB}" type="datetimeFigureOut">
              <a:rPr lang="zh-TW" altLang="en-US" smtClean="0"/>
              <a:pPr/>
              <a:t>2016/5/20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E7F7-EBCA-4F5D-B718-8925DA2C942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84344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69F5E-5343-4C05-AF8B-C7F8468007BB}" type="datetimeFigureOut">
              <a:rPr lang="zh-TW" altLang="en-US" smtClean="0"/>
              <a:pPr/>
              <a:t>2016/5/20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E7F7-EBCA-4F5D-B718-8925DA2C942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68167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69F5E-5343-4C05-AF8B-C7F8468007BB}" type="datetimeFigureOut">
              <a:rPr lang="zh-TW" altLang="en-US" smtClean="0"/>
              <a:pPr/>
              <a:t>2016/5/20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E7F7-EBCA-4F5D-B718-8925DA2C942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74852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69F5E-5343-4C05-AF8B-C7F8468007BB}" type="datetimeFigureOut">
              <a:rPr lang="zh-TW" altLang="en-US" smtClean="0"/>
              <a:pPr/>
              <a:t>2016/5/20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E7F7-EBCA-4F5D-B718-8925DA2C942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98823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69F5E-5343-4C05-AF8B-C7F8468007BB}" type="datetimeFigureOut">
              <a:rPr lang="zh-TW" altLang="en-US" smtClean="0"/>
              <a:pPr/>
              <a:t>2016/5/20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E7F7-EBCA-4F5D-B718-8925DA2C942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59642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69F5E-5343-4C05-AF8B-C7F8468007B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E7F7-EBCA-4F5D-B718-8925DA2C94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77494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69F5E-5343-4C05-AF8B-C7F8468007B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E7F7-EBCA-4F5D-B718-8925DA2C94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50850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69F5E-5343-4C05-AF8B-C7F8468007B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E7F7-EBCA-4F5D-B718-8925DA2C94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30712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69F5E-5343-4C05-AF8B-C7F8468007B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E7F7-EBCA-4F5D-B718-8925DA2C94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11864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69F5E-5343-4C05-AF8B-C7F8468007B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E7F7-EBCA-4F5D-B718-8925DA2C94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99885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69F5E-5343-4C05-AF8B-C7F8468007B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E7F7-EBCA-4F5D-B718-8925DA2C94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913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69F5E-5343-4C05-AF8B-C7F8468007B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E7F7-EBCA-4F5D-B718-8925DA2C94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7988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69F5E-5343-4C05-AF8B-C7F8468007B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E7F7-EBCA-4F5D-B718-8925DA2C94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64612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69F5E-5343-4C05-AF8B-C7F8468007B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E7F7-EBCA-4F5D-B718-8925DA2C94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1253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69F5E-5343-4C05-AF8B-C7F8468007B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E7F7-EBCA-4F5D-B718-8925DA2C94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05244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69F5E-5343-4C05-AF8B-C7F8468007B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E7F7-EBCA-4F5D-B718-8925DA2C94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2960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69F5E-5343-4C05-AF8B-C7F8468007B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E7F7-EBCA-4F5D-B718-8925DA2C94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2839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69F5E-5343-4C05-AF8B-C7F8468007B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E7F7-EBCA-4F5D-B718-8925DA2C94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60939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69F5E-5343-4C05-AF8B-C7F8468007B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E7F7-EBCA-4F5D-B718-8925DA2C94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56358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69F5E-5343-4C05-AF8B-C7F8468007B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E7F7-EBCA-4F5D-B718-8925DA2C94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686672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69F5E-5343-4C05-AF8B-C7F8468007B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E7F7-EBCA-4F5D-B718-8925DA2C94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27680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69F5E-5343-4C05-AF8B-C7F8468007B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E7F7-EBCA-4F5D-B718-8925DA2C94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92139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69F5E-5343-4C05-AF8B-C7F8468007B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E7F7-EBCA-4F5D-B718-8925DA2C94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0656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69F5E-5343-4C05-AF8B-C7F8468007B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E7F7-EBCA-4F5D-B718-8925DA2C94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72589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69F5E-5343-4C05-AF8B-C7F8468007B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E7F7-EBCA-4F5D-B718-8925DA2C94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35613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69F5E-5343-4C05-AF8B-C7F8468007B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E7F7-EBCA-4F5D-B718-8925DA2C94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841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69F5E-5343-4C05-AF8B-C7F8468007B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E7F7-EBCA-4F5D-B718-8925DA2C94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06663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69F5E-5343-4C05-AF8B-C7F8468007B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E7F7-EBCA-4F5D-B718-8925DA2C94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825423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69F5E-5343-4C05-AF8B-C7F8468007B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E7F7-EBCA-4F5D-B718-8925DA2C94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320532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69F5E-5343-4C05-AF8B-C7F8468007B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E7F7-EBCA-4F5D-B718-8925DA2C94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33894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69F5E-5343-4C05-AF8B-C7F8468007B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E7F7-EBCA-4F5D-B718-8925DA2C94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776279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69F5E-5343-4C05-AF8B-C7F8468007B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E7F7-EBCA-4F5D-B718-8925DA2C94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7952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69F5E-5343-4C05-AF8B-C7F8468007B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E7F7-EBCA-4F5D-B718-8925DA2C94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224303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69F5E-5343-4C05-AF8B-C7F8468007B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E7F7-EBCA-4F5D-B718-8925DA2C94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294559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69F5E-5343-4C05-AF8B-C7F8468007B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E7F7-EBCA-4F5D-B718-8925DA2C94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695149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69F5E-5343-4C05-AF8B-C7F8468007B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E7F7-EBCA-4F5D-B718-8925DA2C94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399091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69F5E-5343-4C05-AF8B-C7F8468007B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E7F7-EBCA-4F5D-B718-8925DA2C94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97026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69F5E-5343-4C05-AF8B-C7F8468007B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E7F7-EBCA-4F5D-B718-8925DA2C94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004910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69F5E-5343-4C05-AF8B-C7F8468007B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E7F7-EBCA-4F5D-B718-8925DA2C94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9050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69F5E-5343-4C05-AF8B-C7F8468007B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E7F7-EBCA-4F5D-B718-8925DA2C94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93999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69F5E-5343-4C05-AF8B-C7F8468007B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E7F7-EBCA-4F5D-B718-8925DA2C94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596834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69F5E-5343-4C05-AF8B-C7F8468007B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E7F7-EBCA-4F5D-B718-8925DA2C94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94700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69F5E-5343-4C05-AF8B-C7F8468007B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E7F7-EBCA-4F5D-B718-8925DA2C94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36914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69F5E-5343-4C05-AF8B-C7F8468007B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E7F7-EBCA-4F5D-B718-8925DA2C94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585470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69F5E-5343-4C05-AF8B-C7F8468007B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E7F7-EBCA-4F5D-B718-8925DA2C94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81407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69F5E-5343-4C05-AF8B-C7F8468007B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E7F7-EBCA-4F5D-B718-8925DA2C94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2329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69F5E-5343-4C05-AF8B-C7F8468007B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E7F7-EBCA-4F5D-B718-8925DA2C94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346896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69F5E-5343-4C05-AF8B-C7F8468007B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E7F7-EBCA-4F5D-B718-8925DA2C94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77090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69F5E-5343-4C05-AF8B-C7F8468007B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E7F7-EBCA-4F5D-B718-8925DA2C94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418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569F5E-5343-4C05-AF8B-C7F8468007BB}" type="datetimeFigureOut">
              <a:rPr lang="zh-TW" altLang="en-US" smtClean="0"/>
              <a:pPr/>
              <a:t>2016/5/20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40E7F7-EBCA-4F5D-B718-8925DA2C942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51220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569F5E-5343-4C05-AF8B-C7F8468007B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40E7F7-EBCA-4F5D-B718-8925DA2C94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0809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569F5E-5343-4C05-AF8B-C7F8468007B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40E7F7-EBCA-4F5D-B718-8925DA2C94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957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569F5E-5343-4C05-AF8B-C7F8468007B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40E7F7-EBCA-4F5D-B718-8925DA2C94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60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569F5E-5343-4C05-AF8B-C7F8468007B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40E7F7-EBCA-4F5D-B718-8925DA2C94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6927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5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jpeg"/><Relationship Id="rId7" Type="http://schemas.openxmlformats.org/officeDocument/2006/relationships/image" Target="../media/image44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7" Type="http://schemas.openxmlformats.org/officeDocument/2006/relationships/image" Target="../media/image53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g"/><Relationship Id="rId5" Type="http://schemas.openxmlformats.org/officeDocument/2006/relationships/image" Target="../media/image51.jpg"/><Relationship Id="rId4" Type="http://schemas.openxmlformats.org/officeDocument/2006/relationships/image" Target="../media/image50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gif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gif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5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57907" y="372088"/>
            <a:ext cx="11441723" cy="1304314"/>
          </a:xfrm>
        </p:spPr>
        <p:txBody>
          <a:bodyPr>
            <a:normAutofit/>
          </a:bodyPr>
          <a:lstStyle/>
          <a:p>
            <a:r>
              <a:rPr lang="en-US" altLang="zh-TW" sz="8800" dirty="0" smtClean="0">
                <a:latin typeface="Algerian" panose="04020705040A02060702" pitchFamily="82" charset="0"/>
              </a:rPr>
              <a:t>France</a:t>
            </a:r>
            <a:endParaRPr lang="zh-TW" altLang="en-US" sz="8800" dirty="0">
              <a:latin typeface="Algerian" panose="04020705040A02060702" pitchFamily="82" charset="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4149971" y="3143458"/>
            <a:ext cx="3587261" cy="3292511"/>
          </a:xfrm>
        </p:spPr>
        <p:txBody>
          <a:bodyPr>
            <a:noAutofit/>
          </a:bodyPr>
          <a:lstStyle/>
          <a:p>
            <a:pPr algn="l"/>
            <a:r>
              <a:rPr lang="en-US" altLang="zh-TW" sz="3200" dirty="0" smtClean="0"/>
              <a:t>Leader:37GG</a:t>
            </a:r>
          </a:p>
          <a:p>
            <a:pPr algn="l"/>
            <a:r>
              <a:rPr lang="en-US" altLang="zh-TW" sz="3200" dirty="0" smtClean="0"/>
              <a:t>Members:08Lucy</a:t>
            </a:r>
          </a:p>
          <a:p>
            <a:pPr algn="l"/>
            <a:r>
              <a:rPr lang="en-US" altLang="zh-TW" sz="3200" dirty="0"/>
              <a:t> </a:t>
            </a:r>
            <a:r>
              <a:rPr lang="en-US" altLang="zh-TW" sz="3200" dirty="0" smtClean="0"/>
              <a:t>                 </a:t>
            </a:r>
            <a:r>
              <a:rPr lang="en-US" altLang="zh-TW" sz="1800" dirty="0" smtClean="0"/>
              <a:t> </a:t>
            </a:r>
            <a:r>
              <a:rPr lang="en-US" altLang="zh-TW" sz="3200" dirty="0" smtClean="0"/>
              <a:t>19Oriel</a:t>
            </a:r>
          </a:p>
          <a:p>
            <a:pPr algn="l"/>
            <a:r>
              <a:rPr lang="en-US" altLang="zh-TW" sz="3200" dirty="0"/>
              <a:t> </a:t>
            </a:r>
            <a:r>
              <a:rPr lang="en-US" altLang="zh-TW" sz="3200" dirty="0" smtClean="0"/>
              <a:t>                 </a:t>
            </a:r>
            <a:r>
              <a:rPr lang="en-US" altLang="zh-TW" sz="1800" dirty="0" smtClean="0"/>
              <a:t> </a:t>
            </a:r>
            <a:r>
              <a:rPr lang="en-US" altLang="zh-TW" sz="3200" dirty="0" smtClean="0"/>
              <a:t>25Abby</a:t>
            </a:r>
          </a:p>
          <a:p>
            <a:pPr algn="l"/>
            <a:r>
              <a:rPr lang="en-US" altLang="zh-TW" sz="3200" dirty="0"/>
              <a:t> </a:t>
            </a:r>
            <a:r>
              <a:rPr lang="en-US" altLang="zh-TW" sz="3200" dirty="0" smtClean="0"/>
              <a:t>                 </a:t>
            </a:r>
            <a:r>
              <a:rPr lang="en-US" altLang="zh-TW" sz="1800" dirty="0" smtClean="0"/>
              <a:t> </a:t>
            </a:r>
            <a:r>
              <a:rPr lang="en-US" altLang="zh-TW" sz="3200" dirty="0" smtClean="0"/>
              <a:t>27Hsin</a:t>
            </a:r>
          </a:p>
          <a:p>
            <a:pPr algn="l"/>
            <a:r>
              <a:rPr lang="en-US" altLang="zh-TW" sz="3200" dirty="0" smtClean="0"/>
              <a:t>Mentor:Shu-li Lai   </a:t>
            </a:r>
            <a:endParaRPr lang="zh-TW" altLang="en-US" sz="3200" dirty="0"/>
          </a:p>
        </p:txBody>
      </p:sp>
      <p:sp>
        <p:nvSpPr>
          <p:cNvPr id="4" name="文字方塊 3"/>
          <p:cNvSpPr txBox="1"/>
          <p:nvPr/>
        </p:nvSpPr>
        <p:spPr>
          <a:xfrm>
            <a:off x="8735276" y="5955322"/>
            <a:ext cx="29307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smtClean="0">
                <a:solidFill>
                  <a:schemeClr val="bg1"/>
                </a:solidFill>
              </a:rPr>
              <a:t>Date:2016/5/18</a:t>
            </a:r>
            <a:endParaRPr lang="zh-TW" alt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929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5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6539" y="140677"/>
            <a:ext cx="3616569" cy="854073"/>
          </a:xfrm>
        </p:spPr>
        <p:txBody>
          <a:bodyPr>
            <a:noAutofit/>
          </a:bodyPr>
          <a:lstStyle/>
          <a:p>
            <a:r>
              <a:rPr lang="en-US" altLang="zh-TW" sz="6600" b="1" dirty="0">
                <a:ln w="28575"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Aharoni" panose="02010803020104030203" pitchFamily="2" charset="-79"/>
                <a:ea typeface="Malgun Gothic" panose="020B0503020000020004" pitchFamily="34" charset="-127"/>
                <a:cs typeface="Aharoni" panose="02010803020104030203" pitchFamily="2" charset="-79"/>
              </a:rPr>
              <a:t>Outline</a:t>
            </a:r>
            <a:endParaRPr lang="zh-TW" altLang="en-US" sz="6600" b="1" dirty="0">
              <a:ln w="28575">
                <a:solidFill>
                  <a:schemeClr val="accent4">
                    <a:lumMod val="75000"/>
                  </a:schemeClr>
                </a:solidFill>
              </a:ln>
              <a:solidFill>
                <a:schemeClr val="accent4">
                  <a:lumMod val="60000"/>
                  <a:lumOff val="40000"/>
                </a:schemeClr>
              </a:solidFill>
              <a:latin typeface="Aharoni" panose="02010803020104030203" pitchFamily="2" charset="-79"/>
              <a:ea typeface="Malgun Gothic" panose="020B0503020000020004" pitchFamily="34" charset="-127"/>
              <a:cs typeface="Aharoni" panose="02010803020104030203" pitchFamily="2" charset="-79"/>
            </a:endParaRPr>
          </a:p>
        </p:txBody>
      </p:sp>
      <p:sp>
        <p:nvSpPr>
          <p:cNvPr id="4" name="摺角紙張 3"/>
          <p:cNvSpPr/>
          <p:nvPr/>
        </p:nvSpPr>
        <p:spPr>
          <a:xfrm>
            <a:off x="1629508" y="1137139"/>
            <a:ext cx="8874369" cy="4610518"/>
          </a:xfrm>
          <a:prstGeom prst="foldedCorner">
            <a:avLst/>
          </a:prstGeom>
          <a:solidFill>
            <a:schemeClr val="accent4">
              <a:lumMod val="40000"/>
              <a:lumOff val="6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TW" sz="40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en-US" altLang="zh-TW" sz="4000" b="1" dirty="0">
                <a:solidFill>
                  <a:schemeClr val="tx1">
                    <a:lumMod val="85000"/>
                    <a:lumOff val="15000"/>
                  </a:schemeClr>
                </a:solidFill>
                <a:sym typeface="Wingdings 2"/>
              </a:rPr>
              <a:t> </a:t>
            </a:r>
            <a:r>
              <a:rPr lang="en-US" altLang="zh-TW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Overview of the country</a:t>
            </a:r>
          </a:p>
          <a:p>
            <a:r>
              <a:rPr lang="en-US" altLang="zh-TW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sym typeface="Wingdings 2"/>
              </a:rPr>
              <a:t> Culture</a:t>
            </a:r>
            <a:endParaRPr lang="en-US" altLang="zh-TW" sz="40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en-US" altLang="zh-TW" sz="4000" b="1" dirty="0">
                <a:solidFill>
                  <a:schemeClr val="tx1">
                    <a:lumMod val="85000"/>
                    <a:lumOff val="15000"/>
                  </a:schemeClr>
                </a:solidFill>
                <a:sym typeface="Wingdings 2"/>
              </a:rPr>
              <a:t> </a:t>
            </a:r>
            <a:r>
              <a:rPr lang="en-US" altLang="zh-TW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Economy </a:t>
            </a:r>
            <a:r>
              <a:rPr lang="en-US" altLang="zh-TW" sz="4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and Industry</a:t>
            </a:r>
          </a:p>
          <a:p>
            <a:r>
              <a:rPr lang="en-US" altLang="zh-TW" sz="4000" b="1" dirty="0">
                <a:solidFill>
                  <a:schemeClr val="tx1">
                    <a:lumMod val="85000"/>
                    <a:lumOff val="15000"/>
                  </a:schemeClr>
                </a:solidFill>
                <a:sym typeface="Wingdings 2"/>
              </a:rPr>
              <a:t> </a:t>
            </a:r>
            <a:r>
              <a:rPr lang="en-US" altLang="zh-TW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Profile </a:t>
            </a:r>
            <a:r>
              <a:rPr lang="en-US" altLang="zh-TW" sz="4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of a </a:t>
            </a:r>
            <a:r>
              <a:rPr lang="en-US" altLang="zh-TW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representative company</a:t>
            </a:r>
          </a:p>
          <a:p>
            <a:r>
              <a:rPr lang="en-US" altLang="zh-TW" sz="4000" b="1" dirty="0">
                <a:solidFill>
                  <a:schemeClr val="tx1">
                    <a:lumMod val="85000"/>
                    <a:lumOff val="15000"/>
                  </a:schemeClr>
                </a:solidFill>
                <a:sym typeface="Wingdings 2"/>
              </a:rPr>
              <a:t> </a:t>
            </a:r>
            <a:r>
              <a:rPr lang="en-US" altLang="zh-TW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Conclusion</a:t>
            </a:r>
            <a:endParaRPr lang="en-US" altLang="zh-TW" sz="4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966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5349908" y="1301261"/>
            <a:ext cx="5196674" cy="4706535"/>
          </a:xfrm>
        </p:spPr>
        <p:txBody>
          <a:bodyPr>
            <a:noAutofit/>
          </a:bodyPr>
          <a:lstStyle/>
          <a:p>
            <a:pPr algn="l"/>
            <a:r>
              <a:rPr lang="en-US" altLang="zh-TW" sz="5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  <a:sym typeface="Wingdings"/>
              </a:rPr>
              <a:t>Geography</a:t>
            </a:r>
            <a:r>
              <a:rPr lang="en-US" altLang="zh-TW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en-US" altLang="zh-TW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altLang="zh-TW" sz="5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  <a:sym typeface="Wingdings"/>
              </a:rPr>
              <a:t></a:t>
            </a:r>
            <a:r>
              <a:rPr lang="en-US" altLang="zh-TW" sz="5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  <a:sym typeface="Wingdings" panose="05000000000000000000" pitchFamily="2" charset="2"/>
              </a:rPr>
              <a:t>Capital</a:t>
            </a:r>
            <a:br>
              <a:rPr lang="en-US" altLang="zh-TW" sz="5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  <a:sym typeface="Wingdings" panose="05000000000000000000" pitchFamily="2" charset="2"/>
              </a:rPr>
            </a:br>
            <a:r>
              <a:rPr lang="en-US" altLang="zh-TW" sz="5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  <a:sym typeface="Wingdings"/>
              </a:rPr>
              <a:t>Weather</a:t>
            </a:r>
            <a:br>
              <a:rPr lang="en-US" altLang="zh-TW" sz="5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  <a:sym typeface="Wingdings"/>
              </a:rPr>
            </a:br>
            <a:r>
              <a:rPr lang="en-US" altLang="zh-TW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  <a:sym typeface="Wingdings"/>
              </a:rPr>
              <a:t></a:t>
            </a:r>
            <a:r>
              <a:rPr lang="en-US" altLang="zh-TW" sz="5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  <a:sym typeface="Wingdings"/>
              </a:rPr>
              <a:t>Population</a:t>
            </a:r>
            <a:br>
              <a:rPr lang="en-US" altLang="zh-TW" sz="5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  <a:sym typeface="Wingdings"/>
              </a:rPr>
            </a:br>
            <a:r>
              <a:rPr lang="en-US" altLang="zh-TW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  <a:sym typeface="Wingdings"/>
              </a:rPr>
              <a:t>Language</a:t>
            </a:r>
            <a:r>
              <a:rPr lang="zh-TW" altLang="en-US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zh-TW" altLang="en-US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altLang="zh-TW" sz="5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  <a:sym typeface="Wingdings"/>
              </a:rPr>
              <a:t>Currency</a:t>
            </a:r>
            <a:endParaRPr lang="zh-TW" altLang="en-US" sz="5400" dirty="0">
              <a:solidFill>
                <a:schemeClr val="tx1">
                  <a:lumMod val="65000"/>
                  <a:lumOff val="3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直角三角形 2"/>
          <p:cNvSpPr/>
          <p:nvPr/>
        </p:nvSpPr>
        <p:spPr>
          <a:xfrm>
            <a:off x="0" y="4513385"/>
            <a:ext cx="4243754" cy="2344615"/>
          </a:xfrm>
          <a:prstGeom prst="rtTriangle">
            <a:avLst/>
          </a:prstGeom>
          <a:solidFill>
            <a:srgbClr val="2F5597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直角三角形 5"/>
          <p:cNvSpPr/>
          <p:nvPr/>
        </p:nvSpPr>
        <p:spPr>
          <a:xfrm flipH="1" flipV="1">
            <a:off x="7948245" y="0"/>
            <a:ext cx="4243755" cy="2344615"/>
          </a:xfrm>
          <a:prstGeom prst="rtTriangle">
            <a:avLst/>
          </a:prstGeom>
          <a:solidFill>
            <a:srgbClr val="FF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文字方塊 3"/>
          <p:cNvSpPr txBox="1"/>
          <p:nvPr/>
        </p:nvSpPr>
        <p:spPr>
          <a:xfrm>
            <a:off x="93784" y="0"/>
            <a:ext cx="997633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6600" dirty="0" smtClean="0">
                <a:ln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Overview of the country</a:t>
            </a:r>
            <a:endParaRPr lang="zh-TW" altLang="en-US" sz="6600" dirty="0">
              <a:ln>
                <a:solidFill>
                  <a:schemeClr val="accent5">
                    <a:lumMod val="60000"/>
                    <a:lumOff val="40000"/>
                  </a:schemeClr>
                </a:solidFill>
              </a:ln>
              <a:solidFill>
                <a:schemeClr val="accent5">
                  <a:lumMod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184030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58262" y="83771"/>
            <a:ext cx="4917831" cy="983029"/>
          </a:xfrm>
        </p:spPr>
        <p:txBody>
          <a:bodyPr>
            <a:noAutofit/>
          </a:bodyPr>
          <a:lstStyle/>
          <a:p>
            <a:r>
              <a:rPr lang="en-US" altLang="zh-TW" sz="6600" b="1" dirty="0">
                <a:ln w="28575"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70C0"/>
                </a:solidFill>
                <a:latin typeface="Aharoni" panose="02010803020104030203" pitchFamily="2" charset="-79"/>
                <a:ea typeface="Malgun Gothic" panose="020B0503020000020004" pitchFamily="34" charset="-127"/>
                <a:cs typeface="Aharoni" panose="02010803020104030203" pitchFamily="2" charset="-79"/>
              </a:rPr>
              <a:t>Geography</a:t>
            </a:r>
            <a:endParaRPr lang="zh-TW" altLang="en-US" sz="6600" b="1" dirty="0">
              <a:ln w="28575">
                <a:solidFill>
                  <a:schemeClr val="accent1">
                    <a:lumMod val="50000"/>
                  </a:schemeClr>
                </a:solidFill>
              </a:ln>
              <a:solidFill>
                <a:srgbClr val="0070C0"/>
              </a:solidFill>
              <a:latin typeface="Aharoni" panose="02010803020104030203" pitchFamily="2" charset="-79"/>
              <a:ea typeface="Malgun Gothic" panose="020B0503020000020004" pitchFamily="34" charset="-127"/>
              <a:cs typeface="Aharoni" panose="02010803020104030203" pitchFamily="2" charset="-79"/>
            </a:endParaRPr>
          </a:p>
        </p:txBody>
      </p:sp>
      <p:pic>
        <p:nvPicPr>
          <p:cNvPr id="4" name="圖片 3" descr="C:\Users\user\AppData\Local\Microsoft\Windows\INetCache\Content.Word\France_(orthographic_projection).svg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077" y="1160583"/>
            <a:ext cx="5392616" cy="5130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783429"/>
            <a:ext cx="6283569" cy="5697418"/>
          </a:xfrm>
          <a:prstGeom prst="rect">
            <a:avLst/>
          </a:prstGeom>
        </p:spPr>
      </p:pic>
      <p:pic>
        <p:nvPicPr>
          <p:cNvPr id="5" name="Picture 2" descr="http://cb.cajh.chc.edu.tw/207/01/6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39375" y1="38438" x2="47188" y2="58750"/>
                        <a14:foregroundMark x1="59375" y1="39375" x2="47500" y2="63750"/>
                        <a14:foregroundMark x1="43125" y1="48750" x2="43125" y2="48750"/>
                        <a14:foregroundMark x1="40938" y1="33438" x2="53125" y2="27187"/>
                        <a14:foregroundMark x1="55000" y1="28438" x2="60625" y2="365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9926" y="2889579"/>
            <a:ext cx="1038918" cy="1038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5954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>
            <a:spLocks noGrp="1"/>
          </p:cNvSpPr>
          <p:nvPr>
            <p:ph type="title"/>
          </p:nvPr>
        </p:nvSpPr>
        <p:spPr>
          <a:xfrm>
            <a:off x="158262" y="83772"/>
            <a:ext cx="7391400" cy="971305"/>
          </a:xfrm>
        </p:spPr>
        <p:txBody>
          <a:bodyPr>
            <a:noAutofit/>
          </a:bodyPr>
          <a:lstStyle/>
          <a:p>
            <a:r>
              <a:rPr lang="en-US" altLang="zh-TW" sz="6600" b="1" dirty="0" smtClean="0">
                <a:ln w="28575"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70C0"/>
                </a:solidFill>
                <a:latin typeface="Aharoni" panose="02010803020104030203" pitchFamily="2" charset="-79"/>
                <a:ea typeface="Malgun Gothic" panose="020B0503020000020004" pitchFamily="34" charset="-127"/>
                <a:cs typeface="Aharoni" panose="02010803020104030203" pitchFamily="2" charset="-79"/>
              </a:rPr>
              <a:t>Capital</a:t>
            </a:r>
            <a:r>
              <a:rPr lang="zh-TW" altLang="en-US" sz="6600" b="1" dirty="0" smtClean="0">
                <a:ln w="28575"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70C0"/>
                </a:solidFill>
                <a:latin typeface="Aharoni" panose="02010803020104030203" pitchFamily="2" charset="-79"/>
                <a:ea typeface="Malgun Gothic" panose="020B0503020000020004" pitchFamily="34" charset="-127"/>
                <a:cs typeface="Aharoni" panose="02010803020104030203" pitchFamily="2" charset="-79"/>
              </a:rPr>
              <a:t>─</a:t>
            </a:r>
            <a:r>
              <a:rPr lang="en-US" altLang="zh-TW" sz="6600" b="1" dirty="0" smtClean="0">
                <a:ln w="28575"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70C0"/>
                </a:solidFill>
                <a:latin typeface="Aharoni" panose="02010803020104030203" pitchFamily="2" charset="-79"/>
                <a:ea typeface="Malgun Gothic" panose="020B0503020000020004" pitchFamily="34" charset="-127"/>
                <a:cs typeface="Aharoni" panose="02010803020104030203" pitchFamily="2" charset="-79"/>
              </a:rPr>
              <a:t>Paris</a:t>
            </a:r>
            <a:endParaRPr lang="zh-TW" altLang="en-US" sz="6600" b="1" dirty="0">
              <a:ln w="28575">
                <a:solidFill>
                  <a:schemeClr val="accent1">
                    <a:lumMod val="50000"/>
                  </a:schemeClr>
                </a:solidFill>
              </a:ln>
              <a:solidFill>
                <a:srgbClr val="0070C0"/>
              </a:solidFill>
              <a:latin typeface="Aharoni" panose="02010803020104030203" pitchFamily="2" charset="-79"/>
              <a:ea typeface="Malgun Gothic" panose="020B0503020000020004" pitchFamily="34" charset="-127"/>
              <a:cs typeface="Aharoni" panose="02010803020104030203" pitchFamily="2" charset="-79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86861" y="1180731"/>
            <a:ext cx="8005270" cy="540000"/>
          </a:xfrm>
          <a:prstGeom prst="rect">
            <a:avLst/>
          </a:prstGeom>
          <a:solidFill>
            <a:srgbClr val="FFCC66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3400" dirty="0" smtClean="0">
                <a:solidFill>
                  <a:sysClr val="windowText" lastClr="000000"/>
                </a:solidFill>
              </a:rPr>
              <a:t>The </a:t>
            </a:r>
            <a:r>
              <a:rPr lang="en-US" altLang="zh-TW" sz="3400" dirty="0">
                <a:solidFill>
                  <a:sysClr val="windowText" lastClr="000000"/>
                </a:solidFill>
              </a:rPr>
              <a:t>most populous city of France</a:t>
            </a:r>
          </a:p>
        </p:txBody>
      </p:sp>
      <p:sp>
        <p:nvSpPr>
          <p:cNvPr id="6" name="矩形 5"/>
          <p:cNvSpPr/>
          <p:nvPr/>
        </p:nvSpPr>
        <p:spPr>
          <a:xfrm>
            <a:off x="386860" y="1895462"/>
            <a:ext cx="8005271" cy="5400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3400" kern="100" dirty="0" smtClean="0">
                <a:solidFill>
                  <a:sysClr val="windowText" lastClr="000000"/>
                </a:solidFill>
                <a:cs typeface="Times New Roman" panose="02020603050405020304" pitchFamily="18" charset="0"/>
                <a:sym typeface="Wingdings" panose="05000000000000000000" pitchFamily="2" charset="2"/>
              </a:rPr>
              <a:t>One </a:t>
            </a:r>
            <a:r>
              <a:rPr lang="en-US" altLang="zh-TW" sz="3400" kern="100" dirty="0">
                <a:solidFill>
                  <a:sysClr val="windowText" lastClr="000000"/>
                </a:solidFill>
                <a:cs typeface="Times New Roman" panose="02020603050405020304" pitchFamily="18" charset="0"/>
                <a:sym typeface="Wingdings" panose="05000000000000000000" pitchFamily="2" charset="2"/>
              </a:rPr>
              <a:t>of the world's top tourist destinations</a:t>
            </a:r>
            <a:endParaRPr lang="zh-TW" altLang="zh-TW" sz="3400" kern="100" dirty="0">
              <a:solidFill>
                <a:sysClr val="windowText" lastClr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86861" y="2561116"/>
            <a:ext cx="8005270" cy="540000"/>
          </a:xfrm>
          <a:prstGeom prst="rect">
            <a:avLst/>
          </a:prstGeom>
          <a:solidFill>
            <a:srgbClr val="99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3400" kern="100" dirty="0">
                <a:solidFill>
                  <a:sysClr val="windowText" lastClr="000000"/>
                </a:solidFill>
                <a:cs typeface="Times New Roman" panose="02020603050405020304" pitchFamily="18" charset="0"/>
                <a:sym typeface="Wingdings" panose="05000000000000000000" pitchFamily="2" charset="2"/>
              </a:rPr>
              <a:t>Paris Fashion Week</a:t>
            </a:r>
            <a:endParaRPr lang="zh-TW" altLang="zh-TW" sz="3400" kern="100" dirty="0">
              <a:solidFill>
                <a:sysClr val="windowText" lastClr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86860" y="3226770"/>
            <a:ext cx="8005270" cy="54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3400" kern="100" dirty="0">
                <a:solidFill>
                  <a:sysClr val="windowText" lastClr="000000"/>
                </a:solidFill>
                <a:cs typeface="Times New Roman" panose="02020603050405020304" pitchFamily="18" charset="0"/>
                <a:sym typeface="Wingdings" panose="05000000000000000000" pitchFamily="2" charset="2"/>
              </a:rPr>
              <a:t>Stade de France</a:t>
            </a:r>
            <a:endParaRPr lang="en-US" altLang="zh-TW" sz="3400" kern="100" dirty="0">
              <a:solidFill>
                <a:sysClr val="windowText" lastClr="000000"/>
              </a:solidFill>
              <a:cs typeface="Times New Roman" panose="02020603050405020304" pitchFamily="18" charset="0"/>
            </a:endParaRPr>
          </a:p>
        </p:txBody>
      </p:sp>
      <p:pic>
        <p:nvPicPr>
          <p:cNvPr id="14" name="內容版面配置區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934" y="3796708"/>
            <a:ext cx="4898065" cy="3061291"/>
          </a:xfrm>
        </p:spPr>
      </p:pic>
      <p:pic>
        <p:nvPicPr>
          <p:cNvPr id="16" name="圖片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9110"/>
            <a:ext cx="12192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019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圖表 4"/>
          <p:cNvGraphicFramePr/>
          <p:nvPr>
            <p:extLst>
              <p:ext uri="{D42A27DB-BD31-4B8C-83A1-F6EECF244321}">
                <p14:modId xmlns:p14="http://schemas.microsoft.com/office/powerpoint/2010/main" val="823812270"/>
              </p:ext>
            </p:extLst>
          </p:nvPr>
        </p:nvGraphicFramePr>
        <p:xfrm>
          <a:off x="0" y="738555"/>
          <a:ext cx="12192000" cy="61194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標題 1"/>
          <p:cNvSpPr>
            <a:spLocks noGrp="1"/>
          </p:cNvSpPr>
          <p:nvPr>
            <p:ph type="title"/>
          </p:nvPr>
        </p:nvSpPr>
        <p:spPr>
          <a:xfrm>
            <a:off x="158262" y="83772"/>
            <a:ext cx="3710353" cy="971305"/>
          </a:xfrm>
        </p:spPr>
        <p:txBody>
          <a:bodyPr>
            <a:noAutofit/>
          </a:bodyPr>
          <a:lstStyle/>
          <a:p>
            <a:r>
              <a:rPr lang="en-US" altLang="zh-TW" sz="6600" b="1" dirty="0" smtClean="0">
                <a:ln w="28575"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70C0"/>
                </a:solidFill>
                <a:latin typeface="Aharoni" panose="02010803020104030203" pitchFamily="2" charset="-79"/>
                <a:ea typeface="Malgun Gothic" panose="020B0503020000020004" pitchFamily="34" charset="-127"/>
                <a:cs typeface="Aharoni" panose="02010803020104030203" pitchFamily="2" charset="-79"/>
              </a:rPr>
              <a:t>Weather</a:t>
            </a:r>
            <a:endParaRPr lang="zh-TW" altLang="en-US" sz="6600" b="1" dirty="0">
              <a:ln w="28575">
                <a:solidFill>
                  <a:schemeClr val="accent1">
                    <a:lumMod val="50000"/>
                  </a:schemeClr>
                </a:solidFill>
              </a:ln>
              <a:solidFill>
                <a:srgbClr val="0070C0"/>
              </a:solidFill>
              <a:latin typeface="Aharoni" panose="02010803020104030203" pitchFamily="2" charset="-79"/>
              <a:ea typeface="Malgun Gothic" panose="020B0503020000020004" pitchFamily="34" charset="-127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519924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>
            <a:spLocks noGrp="1"/>
          </p:cNvSpPr>
          <p:nvPr>
            <p:ph type="title"/>
          </p:nvPr>
        </p:nvSpPr>
        <p:spPr>
          <a:xfrm>
            <a:off x="158261" y="83772"/>
            <a:ext cx="5140569" cy="971305"/>
          </a:xfrm>
        </p:spPr>
        <p:txBody>
          <a:bodyPr>
            <a:noAutofit/>
          </a:bodyPr>
          <a:lstStyle/>
          <a:p>
            <a:r>
              <a:rPr lang="en-US" altLang="zh-TW" sz="6600" b="1" dirty="0" smtClean="0">
                <a:ln w="28575"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70C0"/>
                </a:solidFill>
                <a:latin typeface="Aharoni" panose="02010803020104030203" pitchFamily="2" charset="-79"/>
                <a:ea typeface="Malgun Gothic" panose="020B0503020000020004" pitchFamily="34" charset="-127"/>
                <a:cs typeface="Aharoni" panose="02010803020104030203" pitchFamily="2" charset="-79"/>
              </a:rPr>
              <a:t>Population</a:t>
            </a:r>
            <a:endParaRPr lang="zh-TW" altLang="en-US" sz="6600" b="1" dirty="0">
              <a:ln w="28575">
                <a:solidFill>
                  <a:schemeClr val="accent1">
                    <a:lumMod val="50000"/>
                  </a:schemeClr>
                </a:solidFill>
              </a:ln>
              <a:solidFill>
                <a:srgbClr val="0070C0"/>
              </a:solidFill>
              <a:latin typeface="Aharoni" panose="02010803020104030203" pitchFamily="2" charset="-79"/>
              <a:ea typeface="Malgun Gothic" panose="020B0503020000020004" pitchFamily="34" charset="-127"/>
              <a:cs typeface="Aharoni" panose="02010803020104030203" pitchFamily="2" charset="-79"/>
            </a:endParaRPr>
          </a:p>
        </p:txBody>
      </p:sp>
      <p:graphicFrame>
        <p:nvGraphicFramePr>
          <p:cNvPr id="5" name="圖表 4"/>
          <p:cNvGraphicFramePr/>
          <p:nvPr>
            <p:extLst>
              <p:ext uri="{D42A27DB-BD31-4B8C-83A1-F6EECF244321}">
                <p14:modId xmlns:p14="http://schemas.microsoft.com/office/powerpoint/2010/main" val="448484822"/>
              </p:ext>
            </p:extLst>
          </p:nvPr>
        </p:nvGraphicFramePr>
        <p:xfrm>
          <a:off x="-1200" y="999757"/>
          <a:ext cx="11543626" cy="56109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78355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>
            <a:spLocks noGrp="1"/>
          </p:cNvSpPr>
          <p:nvPr>
            <p:ph type="title"/>
          </p:nvPr>
        </p:nvSpPr>
        <p:spPr>
          <a:xfrm>
            <a:off x="158262" y="83772"/>
            <a:ext cx="4284784" cy="971305"/>
          </a:xfrm>
        </p:spPr>
        <p:txBody>
          <a:bodyPr>
            <a:noAutofit/>
          </a:bodyPr>
          <a:lstStyle/>
          <a:p>
            <a:r>
              <a:rPr lang="en-US" altLang="zh-TW" sz="6600" b="1" dirty="0" smtClean="0">
                <a:ln w="28575"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70C0"/>
                </a:solidFill>
                <a:latin typeface="Aharoni" panose="02010803020104030203" pitchFamily="2" charset="-79"/>
                <a:ea typeface="Malgun Gothic" panose="020B0503020000020004" pitchFamily="34" charset="-127"/>
                <a:cs typeface="Aharoni" panose="02010803020104030203" pitchFamily="2" charset="-79"/>
              </a:rPr>
              <a:t>Language</a:t>
            </a:r>
            <a:endParaRPr lang="zh-TW" altLang="en-US" sz="6600" b="1" dirty="0">
              <a:ln w="28575">
                <a:solidFill>
                  <a:schemeClr val="accent1">
                    <a:lumMod val="50000"/>
                  </a:schemeClr>
                </a:solidFill>
              </a:ln>
              <a:solidFill>
                <a:srgbClr val="0070C0"/>
              </a:solidFill>
              <a:latin typeface="Aharoni" panose="02010803020104030203" pitchFamily="2" charset="-79"/>
              <a:ea typeface="Malgun Gothic" panose="020B0503020000020004" pitchFamily="34" charset="-127"/>
              <a:cs typeface="Aharoni" panose="02010803020104030203" pitchFamily="2" charset="-79"/>
            </a:endParaRPr>
          </a:p>
        </p:txBody>
      </p:sp>
      <p:graphicFrame>
        <p:nvGraphicFramePr>
          <p:cNvPr id="5" name="圖表 4"/>
          <p:cNvGraphicFramePr/>
          <p:nvPr>
            <p:extLst>
              <p:ext uri="{D42A27DB-BD31-4B8C-83A1-F6EECF244321}">
                <p14:modId xmlns:p14="http://schemas.microsoft.com/office/powerpoint/2010/main" val="43858360"/>
              </p:ext>
            </p:extLst>
          </p:nvPr>
        </p:nvGraphicFramePr>
        <p:xfrm>
          <a:off x="2114062" y="644769"/>
          <a:ext cx="8128000" cy="58921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67725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90721" y="1295634"/>
            <a:ext cx="4342179" cy="119892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3600" b="1" dirty="0"/>
              <a:t>EURO (EUR)</a:t>
            </a:r>
          </a:p>
          <a:p>
            <a:pPr marL="0" indent="0">
              <a:buNone/>
            </a:pPr>
            <a:r>
              <a:rPr lang="en-US" altLang="zh-TW" sz="3600" b="1" dirty="0"/>
              <a:t>1 EUR = 37.111 </a:t>
            </a:r>
            <a:r>
              <a:rPr lang="en-US" altLang="zh-TW" sz="3600" b="1" dirty="0" smtClean="0"/>
              <a:t>NTD</a:t>
            </a:r>
            <a:endParaRPr lang="en-US" altLang="zh-TW" sz="3600" b="1" dirty="0"/>
          </a:p>
        </p:txBody>
      </p:sp>
      <p:sp>
        <p:nvSpPr>
          <p:cNvPr id="4" name="標題 1"/>
          <p:cNvSpPr>
            <a:spLocks noGrp="1"/>
          </p:cNvSpPr>
          <p:nvPr>
            <p:ph type="title"/>
          </p:nvPr>
        </p:nvSpPr>
        <p:spPr>
          <a:xfrm>
            <a:off x="158262" y="83772"/>
            <a:ext cx="3839307" cy="971305"/>
          </a:xfrm>
        </p:spPr>
        <p:txBody>
          <a:bodyPr>
            <a:noAutofit/>
          </a:bodyPr>
          <a:lstStyle/>
          <a:p>
            <a:r>
              <a:rPr lang="en-US" altLang="zh-TW" sz="6600" b="1" dirty="0">
                <a:ln w="28575"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70C0"/>
                </a:solidFill>
                <a:latin typeface="Aharoni" panose="02010803020104030203" pitchFamily="2" charset="-79"/>
                <a:ea typeface="Malgun Gothic" panose="020B0503020000020004" pitchFamily="34" charset="-127"/>
                <a:cs typeface="Aharoni" panose="02010803020104030203" pitchFamily="2" charset="-79"/>
              </a:rPr>
              <a:t>Currency</a:t>
            </a:r>
            <a:endParaRPr lang="zh-TW" altLang="en-US" sz="6600" b="1" dirty="0">
              <a:ln w="28575">
                <a:solidFill>
                  <a:schemeClr val="accent1">
                    <a:lumMod val="50000"/>
                  </a:schemeClr>
                </a:solidFill>
              </a:ln>
              <a:solidFill>
                <a:srgbClr val="0070C0"/>
              </a:solidFill>
              <a:latin typeface="Aharoni" panose="02010803020104030203" pitchFamily="2" charset="-79"/>
              <a:ea typeface="Malgun Gothic" panose="020B0503020000020004" pitchFamily="34" charset="-127"/>
              <a:cs typeface="Aharoni" panose="02010803020104030203" pitchFamily="2" charset="-79"/>
            </a:endParaRPr>
          </a:p>
        </p:txBody>
      </p:sp>
      <p:pic>
        <p:nvPicPr>
          <p:cNvPr id="5" name="圖片 4" descr="C:\Users\user\AppData\Local\Microsoft\Windows\INetCache\Content.Word\Euro_banknotes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39707">
            <a:off x="1079540" y="2492429"/>
            <a:ext cx="4545989" cy="3927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http://vignette1.wikia.nocookie.net/zh.uncyclopedia/images/2/2d/Euro_coins_version_II.png/revision/latest?cb=2010122903460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5615" y="2222566"/>
            <a:ext cx="4097364" cy="3891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8849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393261" y="2344615"/>
            <a:ext cx="3676861" cy="2482056"/>
          </a:xfrm>
        </p:spPr>
        <p:txBody>
          <a:bodyPr>
            <a:noAutofit/>
          </a:bodyPr>
          <a:lstStyle/>
          <a:p>
            <a:pPr algn="l"/>
            <a:r>
              <a:rPr lang="en-US" altLang="zh-TW" sz="5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  <a:sym typeface="Wingdings"/>
              </a:rPr>
              <a:t>Festival</a:t>
            </a:r>
            <a:br>
              <a:rPr lang="en-US" altLang="zh-TW" sz="5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  <a:sym typeface="Wingdings"/>
              </a:rPr>
            </a:br>
            <a:r>
              <a:rPr lang="en-US" altLang="zh-TW" sz="5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  <a:sym typeface="Wingdings"/>
              </a:rPr>
              <a:t>Dessert</a:t>
            </a:r>
            <a:br>
              <a:rPr lang="en-US" altLang="zh-TW" sz="5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  <a:sym typeface="Wingdings"/>
              </a:rPr>
            </a:br>
            <a:r>
              <a:rPr lang="en-US" altLang="zh-TW" sz="5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  <a:sym typeface="Wingdings"/>
              </a:rPr>
              <a:t>Travel</a:t>
            </a:r>
            <a:endParaRPr lang="zh-TW" altLang="en-US" sz="5400" dirty="0">
              <a:solidFill>
                <a:schemeClr val="tx1">
                  <a:lumMod val="65000"/>
                  <a:lumOff val="3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直角三角形 2"/>
          <p:cNvSpPr/>
          <p:nvPr/>
        </p:nvSpPr>
        <p:spPr>
          <a:xfrm>
            <a:off x="0" y="4513385"/>
            <a:ext cx="4243754" cy="2344615"/>
          </a:xfrm>
          <a:prstGeom prst="rtTriangle">
            <a:avLst/>
          </a:prstGeom>
          <a:solidFill>
            <a:srgbClr val="2F5597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直角三角形 5"/>
          <p:cNvSpPr/>
          <p:nvPr/>
        </p:nvSpPr>
        <p:spPr>
          <a:xfrm flipH="1" flipV="1">
            <a:off x="7948245" y="0"/>
            <a:ext cx="4243755" cy="2344615"/>
          </a:xfrm>
          <a:prstGeom prst="rtTriangle">
            <a:avLst/>
          </a:prstGeom>
          <a:solidFill>
            <a:srgbClr val="FF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文字方塊 3"/>
          <p:cNvSpPr txBox="1"/>
          <p:nvPr/>
        </p:nvSpPr>
        <p:spPr>
          <a:xfrm>
            <a:off x="1914769" y="618309"/>
            <a:ext cx="323556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6600" dirty="0" smtClean="0">
                <a:ln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Culture</a:t>
            </a:r>
          </a:p>
        </p:txBody>
      </p:sp>
    </p:spTree>
    <p:extLst>
      <p:ext uri="{BB962C8B-B14F-4D97-AF65-F5344CB8AC3E}">
        <p14:creationId xmlns:p14="http://schemas.microsoft.com/office/powerpoint/2010/main" val="4113985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58262" y="95496"/>
            <a:ext cx="7731369" cy="971306"/>
          </a:xfrm>
        </p:spPr>
        <p:txBody>
          <a:bodyPr>
            <a:noAutofit/>
          </a:bodyPr>
          <a:lstStyle/>
          <a:p>
            <a:r>
              <a:rPr lang="en-US" altLang="zh-TW" sz="6600" b="1" dirty="0">
                <a:ln w="28575"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70C0"/>
                </a:solidFill>
                <a:latin typeface="Aharoni" panose="02010803020104030203" pitchFamily="2" charset="-79"/>
                <a:ea typeface="Malgun Gothic" panose="020B0503020000020004" pitchFamily="34" charset="-127"/>
                <a:cs typeface="Aharoni" panose="02010803020104030203" pitchFamily="2" charset="-79"/>
              </a:rPr>
              <a:t>The Lemon Festival</a:t>
            </a:r>
            <a:endParaRPr lang="zh-TW" altLang="en-US" sz="6600" b="1" dirty="0">
              <a:ln w="28575">
                <a:solidFill>
                  <a:schemeClr val="accent1">
                    <a:lumMod val="50000"/>
                  </a:schemeClr>
                </a:solidFill>
              </a:ln>
              <a:solidFill>
                <a:srgbClr val="0070C0"/>
              </a:solidFill>
              <a:latin typeface="Aharoni" panose="02010803020104030203" pitchFamily="2" charset="-79"/>
              <a:ea typeface="Malgun Gothic" panose="020B0503020000020004" pitchFamily="34" charset="-127"/>
              <a:cs typeface="Aharoni" panose="02010803020104030203" pitchFamily="2" charset="-79"/>
            </a:endParaRPr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0629" y="3658499"/>
            <a:ext cx="5384800" cy="2996086"/>
          </a:xfr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58499"/>
            <a:ext cx="5210629" cy="2996086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493486" y="1233714"/>
            <a:ext cx="727165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600" dirty="0" smtClean="0">
                <a:sym typeface="Wingdings 2"/>
              </a:rPr>
              <a:t></a:t>
            </a:r>
            <a:r>
              <a:rPr lang="en-US" altLang="zh-TW" sz="3600" dirty="0" smtClean="0"/>
              <a:t>In </a:t>
            </a:r>
            <a:r>
              <a:rPr lang="en-US" altLang="zh-TW" sz="3600" dirty="0" err="1" smtClean="0"/>
              <a:t>Menton</a:t>
            </a:r>
            <a:endParaRPr lang="en-US" altLang="zh-TW" sz="3600" dirty="0" smtClean="0"/>
          </a:p>
          <a:p>
            <a:r>
              <a:rPr lang="en-US" altLang="zh-TW" sz="3600" dirty="0" smtClean="0">
                <a:sym typeface="Wingdings 2"/>
              </a:rPr>
              <a:t></a:t>
            </a:r>
            <a:r>
              <a:rPr lang="en-US" altLang="zh-TW" sz="3600" dirty="0" smtClean="0"/>
              <a:t>An </a:t>
            </a:r>
            <a:r>
              <a:rPr lang="en-US" altLang="zh-TW" sz="3600" dirty="0"/>
              <a:t>annual three-week-long </a:t>
            </a:r>
            <a:r>
              <a:rPr lang="en-US" altLang="zh-TW" sz="3600" dirty="0" smtClean="0"/>
              <a:t>event</a:t>
            </a:r>
          </a:p>
          <a:p>
            <a:r>
              <a:rPr lang="en-US" altLang="zh-TW" sz="3600" dirty="0" smtClean="0">
                <a:sym typeface="Wingdings 2"/>
              </a:rPr>
              <a:t>T</a:t>
            </a:r>
            <a:r>
              <a:rPr lang="en-US" altLang="zh-TW" sz="3600" dirty="0" smtClean="0"/>
              <a:t>he </a:t>
            </a:r>
            <a:r>
              <a:rPr lang="en-US" altLang="zh-TW" sz="3600" dirty="0"/>
              <a:t>second most important event </a:t>
            </a:r>
            <a:endParaRPr lang="en-US" altLang="zh-TW" sz="3600" dirty="0" smtClean="0"/>
          </a:p>
          <a:p>
            <a:r>
              <a:rPr lang="en-US" altLang="zh-TW" sz="3600" dirty="0"/>
              <a:t> </a:t>
            </a:r>
            <a:r>
              <a:rPr lang="en-US" altLang="zh-TW" sz="3600" dirty="0" smtClean="0"/>
              <a:t>   in </a:t>
            </a:r>
            <a:r>
              <a:rPr lang="en-US" altLang="zh-TW" sz="3600" dirty="0"/>
              <a:t>the French Riviera calendar  </a:t>
            </a:r>
            <a:endParaRPr lang="en-US" altLang="zh-TW" sz="3600" dirty="0" smtClean="0"/>
          </a:p>
          <a:p>
            <a:endParaRPr lang="zh-TW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981976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44861" y="128954"/>
            <a:ext cx="7697877" cy="902677"/>
          </a:xfrm>
        </p:spPr>
        <p:txBody>
          <a:bodyPr>
            <a:noAutofit/>
          </a:bodyPr>
          <a:lstStyle/>
          <a:p>
            <a:pPr algn="l"/>
            <a:r>
              <a:rPr lang="en-US" altLang="zh-TW" sz="6600" dirty="0" smtClean="0">
                <a:ln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Let’s learn French</a:t>
            </a:r>
            <a:r>
              <a:rPr lang="en-US" altLang="zh-TW" sz="6600" dirty="0" smtClean="0">
                <a:ln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latin typeface="Gungsuh" panose="02030600000101010101" pitchFamily="18" charset="-127"/>
                <a:ea typeface="Gungsuh" panose="02030600000101010101" pitchFamily="18" charset="-127"/>
                <a:cs typeface="Aharoni" panose="02010803020104030203" pitchFamily="2" charset="-79"/>
              </a:rPr>
              <a:t>!</a:t>
            </a:r>
            <a:endParaRPr lang="zh-TW" altLang="en-US" sz="6600" dirty="0">
              <a:ln>
                <a:solidFill>
                  <a:schemeClr val="accent5">
                    <a:lumMod val="60000"/>
                    <a:lumOff val="40000"/>
                  </a:schemeClr>
                </a:solidFill>
              </a:ln>
              <a:solidFill>
                <a:schemeClr val="accent5">
                  <a:lumMod val="75000"/>
                </a:schemeClr>
              </a:solidFill>
              <a:latin typeface="Gungsuh" panose="02030600000101010101" pitchFamily="18" charset="-127"/>
              <a:ea typeface="Gungsuh" panose="02030600000101010101" pitchFamily="18" charset="-127"/>
              <a:cs typeface="Aharoni" panose="02010803020104030203" pitchFamily="2" charset="-79"/>
            </a:endParaRPr>
          </a:p>
        </p:txBody>
      </p:sp>
      <p:sp>
        <p:nvSpPr>
          <p:cNvPr id="3" name="直角三角形 2"/>
          <p:cNvSpPr/>
          <p:nvPr/>
        </p:nvSpPr>
        <p:spPr>
          <a:xfrm>
            <a:off x="0" y="4513385"/>
            <a:ext cx="4243754" cy="2344615"/>
          </a:xfrm>
          <a:prstGeom prst="rtTriangle">
            <a:avLst/>
          </a:prstGeom>
          <a:solidFill>
            <a:srgbClr val="2F5597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直角三角形 5"/>
          <p:cNvSpPr/>
          <p:nvPr/>
        </p:nvSpPr>
        <p:spPr>
          <a:xfrm flipH="1" flipV="1">
            <a:off x="7948245" y="0"/>
            <a:ext cx="4243755" cy="2344615"/>
          </a:xfrm>
          <a:prstGeom prst="rtTriangle">
            <a:avLst/>
          </a:prstGeom>
          <a:solidFill>
            <a:srgbClr val="FF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0079187"/>
              </p:ext>
            </p:extLst>
          </p:nvPr>
        </p:nvGraphicFramePr>
        <p:xfrm>
          <a:off x="1805354" y="1615886"/>
          <a:ext cx="9026770" cy="451100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51330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51346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66808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600" dirty="0" smtClean="0">
                          <a:solidFill>
                            <a:schemeClr val="tx1"/>
                          </a:solidFill>
                        </a:rPr>
                        <a:t>English</a:t>
                      </a:r>
                      <a:endParaRPr lang="zh-TW" altLang="en-US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TW" sz="3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French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40487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TW" sz="3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Good morning</a:t>
                      </a:r>
                      <a:endParaRPr lang="zh-TW" altLang="en-US" sz="3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TW" sz="3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Bonjour</a:t>
                      </a:r>
                      <a:endParaRPr lang="zh-TW" altLang="en-US" sz="3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40487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TW" sz="3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Good night</a:t>
                      </a:r>
                      <a:endParaRPr lang="zh-TW" altLang="en-US" sz="3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TW" sz="3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Bonsoir</a:t>
                      </a:r>
                      <a:endParaRPr lang="zh-TW" altLang="en-US" sz="3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4048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Thank you</a:t>
                      </a:r>
                      <a:endParaRPr lang="zh-TW" altLang="en-US" sz="3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Merci</a:t>
                      </a:r>
                      <a:endParaRPr lang="zh-TW" altLang="en-US" sz="36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4048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lang="en-US" altLang="zh-TW" sz="3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are welcome</a:t>
                      </a:r>
                      <a:endParaRPr lang="zh-TW" altLang="en-US" sz="3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 rien</a:t>
                      </a:r>
                      <a:endParaRPr lang="zh-TW" altLang="en-US" sz="36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40487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TW" sz="3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 love you</a:t>
                      </a:r>
                      <a:endParaRPr lang="zh-TW" altLang="en-US" sz="3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TW" sz="3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Je t'aime</a:t>
                      </a:r>
                      <a:endParaRPr lang="zh-TW" altLang="en-US" sz="3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40487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TW" sz="3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Good bye</a:t>
                      </a:r>
                      <a:endParaRPr lang="zh-TW" altLang="en-US" sz="3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TW" sz="3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Au revoir</a:t>
                      </a:r>
                      <a:endParaRPr lang="zh-TW" altLang="en-US" sz="3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6731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58260" y="147410"/>
            <a:ext cx="3285155" cy="1025071"/>
          </a:xfrm>
        </p:spPr>
        <p:txBody>
          <a:bodyPr>
            <a:noAutofit/>
          </a:bodyPr>
          <a:lstStyle/>
          <a:p>
            <a:r>
              <a:rPr lang="en-US" altLang="zh-TW" sz="6600" b="1" dirty="0">
                <a:ln w="28575"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70C0"/>
                </a:solidFill>
                <a:latin typeface="Aharoni" panose="02010803020104030203" pitchFamily="2" charset="-79"/>
                <a:ea typeface="Malgun Gothic" panose="020B0503020000020004" pitchFamily="34" charset="-127"/>
                <a:cs typeface="Aharoni" panose="02010803020104030203" pitchFamily="2" charset="-79"/>
              </a:rPr>
              <a:t>Dessert</a:t>
            </a:r>
            <a:endParaRPr lang="zh-TW" altLang="en-US" sz="6600" b="1" dirty="0">
              <a:ln w="28575">
                <a:solidFill>
                  <a:schemeClr val="accent1">
                    <a:lumMod val="50000"/>
                  </a:schemeClr>
                </a:solidFill>
              </a:ln>
              <a:solidFill>
                <a:srgbClr val="0070C0"/>
              </a:solidFill>
              <a:latin typeface="Aharoni" panose="02010803020104030203" pitchFamily="2" charset="-79"/>
              <a:ea typeface="Malgun Gothic" panose="020B0503020000020004" pitchFamily="34" charset="-127"/>
              <a:cs typeface="Aharoni" panose="02010803020104030203" pitchFamily="2" charset="-79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0807" y="1172482"/>
            <a:ext cx="3822912" cy="699523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altLang="zh-TW" sz="3600" dirty="0" smtClean="0">
                <a:sym typeface="Wingdings 2"/>
              </a:rPr>
              <a:t></a:t>
            </a:r>
            <a:r>
              <a:rPr lang="en-US" altLang="zh-TW" sz="3600" dirty="0" smtClean="0"/>
              <a:t>Light </a:t>
            </a:r>
            <a:r>
              <a:rPr lang="en-US" altLang="zh-TW" sz="3600" dirty="0"/>
              <a:t>and fluffy</a:t>
            </a:r>
            <a:endParaRPr lang="zh-TW" altLang="zh-TW" sz="3600" dirty="0"/>
          </a:p>
          <a:p>
            <a:pPr marL="0" lvl="0" indent="0">
              <a:buNone/>
            </a:pPr>
            <a:endParaRPr lang="zh-TW" altLang="en-US" dirty="0"/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5" name="文字方塊 4"/>
          <p:cNvSpPr txBox="1"/>
          <p:nvPr/>
        </p:nvSpPr>
        <p:spPr>
          <a:xfrm>
            <a:off x="600807" y="1792600"/>
            <a:ext cx="20029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TW" sz="3600" dirty="0">
                <a:sym typeface="Wingdings 2"/>
              </a:rPr>
              <a:t></a:t>
            </a:r>
            <a:r>
              <a:rPr lang="en-US" altLang="zh-TW" sz="3600" dirty="0"/>
              <a:t>Layered</a:t>
            </a:r>
            <a:endParaRPr lang="zh-TW" altLang="zh-TW" sz="3600" dirty="0"/>
          </a:p>
          <a:p>
            <a:endParaRPr lang="zh-TW" altLang="en-US" dirty="0"/>
          </a:p>
        </p:txBody>
      </p:sp>
      <p:sp>
        <p:nvSpPr>
          <p:cNvPr id="7" name="文字方塊 6"/>
          <p:cNvSpPr txBox="1"/>
          <p:nvPr/>
        </p:nvSpPr>
        <p:spPr>
          <a:xfrm>
            <a:off x="601516" y="2439889"/>
            <a:ext cx="149592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TW" sz="3600" dirty="0">
                <a:sym typeface="Wingdings 2"/>
              </a:rPr>
              <a:t></a:t>
            </a:r>
            <a:r>
              <a:rPr lang="en-US" altLang="zh-TW" sz="3600" dirty="0"/>
              <a:t>Flaky</a:t>
            </a:r>
            <a:endParaRPr lang="zh-TW" altLang="zh-TW" sz="3600" dirty="0"/>
          </a:p>
          <a:p>
            <a:endParaRPr lang="zh-TW" altLang="en-US" dirty="0"/>
          </a:p>
        </p:txBody>
      </p:sp>
      <p:sp>
        <p:nvSpPr>
          <p:cNvPr id="8" name="文字方塊 7"/>
          <p:cNvSpPr txBox="1"/>
          <p:nvPr/>
        </p:nvSpPr>
        <p:spPr>
          <a:xfrm>
            <a:off x="4423719" y="1157475"/>
            <a:ext cx="361483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TW" sz="3600" dirty="0">
                <a:sym typeface="Wingdings 2"/>
              </a:rPr>
              <a:t></a:t>
            </a:r>
            <a:r>
              <a:rPr lang="en-US" altLang="zh-TW" sz="3600" dirty="0"/>
              <a:t>Rich and creamy</a:t>
            </a:r>
            <a:endParaRPr lang="zh-TW" altLang="zh-TW" sz="3600" dirty="0"/>
          </a:p>
          <a:p>
            <a:endParaRPr lang="zh-TW" altLang="en-US" dirty="0"/>
          </a:p>
        </p:txBody>
      </p:sp>
      <p:sp>
        <p:nvSpPr>
          <p:cNvPr id="9" name="文字方塊 8"/>
          <p:cNvSpPr txBox="1"/>
          <p:nvPr/>
        </p:nvSpPr>
        <p:spPr>
          <a:xfrm>
            <a:off x="4423719" y="1791855"/>
            <a:ext cx="463691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TW" sz="3600" dirty="0">
                <a:sym typeface="Wingdings 2"/>
              </a:rPr>
              <a:t></a:t>
            </a:r>
            <a:r>
              <a:rPr lang="en-US" altLang="zh-TW" sz="3600" dirty="0"/>
              <a:t>Long and </a:t>
            </a:r>
            <a:r>
              <a:rPr lang="en-US" altLang="zh-TW" sz="3600" dirty="0" smtClean="0"/>
              <a:t>complicated</a:t>
            </a:r>
            <a:endParaRPr lang="zh-TW" altLang="zh-TW" sz="3600" dirty="0"/>
          </a:p>
          <a:p>
            <a:endParaRPr lang="zh-TW" altLang="en-US" dirty="0"/>
          </a:p>
        </p:txBody>
      </p:sp>
      <p:grpSp>
        <p:nvGrpSpPr>
          <p:cNvPr id="15" name="群組 14"/>
          <p:cNvGrpSpPr/>
          <p:nvPr/>
        </p:nvGrpSpPr>
        <p:grpSpPr>
          <a:xfrm>
            <a:off x="481498" y="3283814"/>
            <a:ext cx="3334002" cy="3334002"/>
            <a:chOff x="0" y="508700"/>
            <a:chExt cx="3334002" cy="3334002"/>
          </a:xfrm>
        </p:grpSpPr>
        <p:sp>
          <p:nvSpPr>
            <p:cNvPr id="16" name="橢圓 15"/>
            <p:cNvSpPr/>
            <p:nvPr/>
          </p:nvSpPr>
          <p:spPr>
            <a:xfrm>
              <a:off x="0" y="508700"/>
              <a:ext cx="3334002" cy="3334002"/>
            </a:xfrm>
            <a:prstGeom prst="ellipse">
              <a:avLst/>
            </a:prstGeom>
            <a:blipFill dpi="0" rotWithShape="0">
              <a:blip r:embed="rId3"/>
              <a:srcRect/>
              <a:tile tx="-349250" ty="120650" sx="100000" sy="100000" flip="none" algn="tl"/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17" name="橢圓 4"/>
            <p:cNvSpPr/>
            <p:nvPr/>
          </p:nvSpPr>
          <p:spPr>
            <a:xfrm>
              <a:off x="488253" y="996953"/>
              <a:ext cx="2357496" cy="23574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183481" tIns="82550" rIns="183481" bIns="82550" numCol="1" spcCol="1270" anchor="ctr" anchorCtr="0">
              <a:noAutofit/>
            </a:bodyPr>
            <a:lstStyle/>
            <a:p>
              <a:pPr lvl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6500" kern="1200" dirty="0"/>
            </a:p>
          </p:txBody>
        </p:sp>
      </p:grpSp>
      <p:grpSp>
        <p:nvGrpSpPr>
          <p:cNvPr id="18" name="群組 17"/>
          <p:cNvGrpSpPr/>
          <p:nvPr/>
        </p:nvGrpSpPr>
        <p:grpSpPr>
          <a:xfrm>
            <a:off x="3119670" y="3283814"/>
            <a:ext cx="3334002" cy="3334002"/>
            <a:chOff x="2670525" y="508667"/>
            <a:chExt cx="3334002" cy="3334002"/>
          </a:xfrm>
        </p:grpSpPr>
        <p:sp>
          <p:nvSpPr>
            <p:cNvPr id="19" name="橢圓 18"/>
            <p:cNvSpPr/>
            <p:nvPr/>
          </p:nvSpPr>
          <p:spPr>
            <a:xfrm>
              <a:off x="2670525" y="508667"/>
              <a:ext cx="3334002" cy="3334002"/>
            </a:xfrm>
            <a:prstGeom prst="ellipse">
              <a:avLst/>
            </a:prstGeom>
            <a:blipFill rotWithShape="0">
              <a:blip r:embed="rId4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20" name="橢圓 4"/>
            <p:cNvSpPr/>
            <p:nvPr/>
          </p:nvSpPr>
          <p:spPr>
            <a:xfrm>
              <a:off x="3158778" y="996920"/>
              <a:ext cx="2357496" cy="23574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183481" tIns="82550" rIns="183481" bIns="82550" numCol="1" spcCol="1270" anchor="ctr" anchorCtr="0">
              <a:noAutofit/>
            </a:bodyPr>
            <a:lstStyle/>
            <a:p>
              <a:pPr lvl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6500" kern="1200" dirty="0"/>
            </a:p>
          </p:txBody>
        </p:sp>
      </p:grpSp>
      <p:grpSp>
        <p:nvGrpSpPr>
          <p:cNvPr id="21" name="群組 20"/>
          <p:cNvGrpSpPr/>
          <p:nvPr/>
        </p:nvGrpSpPr>
        <p:grpSpPr>
          <a:xfrm>
            <a:off x="5757842" y="3283814"/>
            <a:ext cx="3334002" cy="3334002"/>
            <a:chOff x="5337727" y="508667"/>
            <a:chExt cx="3334002" cy="3334002"/>
          </a:xfrm>
        </p:grpSpPr>
        <p:sp>
          <p:nvSpPr>
            <p:cNvPr id="22" name="橢圓 21"/>
            <p:cNvSpPr/>
            <p:nvPr/>
          </p:nvSpPr>
          <p:spPr>
            <a:xfrm>
              <a:off x="5337727" y="508667"/>
              <a:ext cx="3334002" cy="3334002"/>
            </a:xfrm>
            <a:prstGeom prst="ellipse">
              <a:avLst/>
            </a:prstGeom>
            <a:blipFill dpi="0" rotWithShape="0">
              <a:blip r:embed="rId5"/>
              <a:srcRect/>
              <a:tile tx="-19050" ty="38100" sx="100000" sy="100000" flip="none" algn="l"/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23" name="橢圓 4"/>
            <p:cNvSpPr/>
            <p:nvPr/>
          </p:nvSpPr>
          <p:spPr>
            <a:xfrm>
              <a:off x="5825980" y="996920"/>
              <a:ext cx="2357496" cy="23574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183481" tIns="82550" rIns="183481" bIns="82550" numCol="1" spcCol="1270" anchor="ctr" anchorCtr="0">
              <a:noAutofit/>
            </a:bodyPr>
            <a:lstStyle/>
            <a:p>
              <a:pPr lvl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6500" kern="1200" dirty="0"/>
            </a:p>
          </p:txBody>
        </p:sp>
      </p:grpSp>
      <p:grpSp>
        <p:nvGrpSpPr>
          <p:cNvPr id="24" name="群組 23"/>
          <p:cNvGrpSpPr/>
          <p:nvPr/>
        </p:nvGrpSpPr>
        <p:grpSpPr>
          <a:xfrm>
            <a:off x="8572376" y="3283814"/>
            <a:ext cx="3334002" cy="3334002"/>
            <a:chOff x="8004929" y="508667"/>
            <a:chExt cx="3334002" cy="3334002"/>
          </a:xfrm>
        </p:grpSpPr>
        <p:sp>
          <p:nvSpPr>
            <p:cNvPr id="25" name="橢圓 24"/>
            <p:cNvSpPr/>
            <p:nvPr/>
          </p:nvSpPr>
          <p:spPr>
            <a:xfrm>
              <a:off x="8004929" y="508667"/>
              <a:ext cx="3334002" cy="3334002"/>
            </a:xfrm>
            <a:prstGeom prst="ellipse">
              <a:avLst/>
            </a:prstGeom>
            <a:blipFill dpi="0" rotWithShape="0">
              <a:blip r:embed="rId6"/>
              <a:srcRect/>
              <a:tile tx="-57150" ty="38100" sx="100000" sy="100000" flip="none" algn="l"/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26" name="橢圓 4"/>
            <p:cNvSpPr/>
            <p:nvPr/>
          </p:nvSpPr>
          <p:spPr>
            <a:xfrm>
              <a:off x="8493182" y="996920"/>
              <a:ext cx="2357496" cy="23574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183481" tIns="82550" rIns="183481" bIns="82550" numCol="1" spcCol="1270" anchor="ctr" anchorCtr="0">
              <a:noAutofit/>
            </a:bodyPr>
            <a:lstStyle/>
            <a:p>
              <a:pPr lvl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6500" kern="1200" dirty="0"/>
            </a:p>
          </p:txBody>
        </p:sp>
      </p:grpSp>
      <p:sp>
        <p:nvSpPr>
          <p:cNvPr id="27" name="文字方塊 26"/>
          <p:cNvSpPr txBox="1"/>
          <p:nvPr/>
        </p:nvSpPr>
        <p:spPr>
          <a:xfrm>
            <a:off x="4449270" y="2440634"/>
            <a:ext cx="395486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TW" sz="3600" dirty="0">
                <a:sym typeface="Wingdings 2"/>
              </a:rPr>
              <a:t></a:t>
            </a:r>
            <a:r>
              <a:rPr lang="en-US" altLang="zh-TW" sz="3600" dirty="0"/>
              <a:t>Attention to detail</a:t>
            </a:r>
            <a:endParaRPr lang="zh-TW" altLang="zh-TW" sz="3600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15713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7" grpId="0"/>
      <p:bldP spid="8" grpId="0"/>
      <p:bldP spid="9" grpId="0"/>
      <p:bldP spid="2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58260" y="147411"/>
            <a:ext cx="3342321" cy="907666"/>
          </a:xfrm>
        </p:spPr>
        <p:txBody>
          <a:bodyPr>
            <a:noAutofit/>
          </a:bodyPr>
          <a:lstStyle/>
          <a:p>
            <a:r>
              <a:rPr lang="en-US" altLang="zh-TW" sz="6600" b="1" dirty="0">
                <a:ln w="28575"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70C0"/>
                </a:solidFill>
                <a:latin typeface="Aharoni" panose="02010803020104030203" pitchFamily="2" charset="-79"/>
                <a:ea typeface="Malgun Gothic" panose="020B0503020000020004" pitchFamily="34" charset="-127"/>
                <a:cs typeface="Aharoni" panose="02010803020104030203" pitchFamily="2" charset="-79"/>
              </a:rPr>
              <a:t>Dessert</a:t>
            </a:r>
            <a:endParaRPr lang="zh-TW" altLang="en-US" sz="6600" b="1" dirty="0">
              <a:ln w="28575">
                <a:solidFill>
                  <a:schemeClr val="accent1">
                    <a:lumMod val="50000"/>
                  </a:schemeClr>
                </a:solidFill>
              </a:ln>
              <a:solidFill>
                <a:srgbClr val="0070C0"/>
              </a:solidFill>
              <a:latin typeface="Aharoni" panose="02010803020104030203" pitchFamily="2" charset="-79"/>
              <a:ea typeface="Malgun Gothic" panose="020B0503020000020004" pitchFamily="34" charset="-127"/>
              <a:cs typeface="Aharoni" panose="02010803020104030203" pitchFamily="2" charset="-79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0807" y="1172482"/>
            <a:ext cx="3027764" cy="2020661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altLang="zh-TW" sz="3600" dirty="0" smtClean="0">
                <a:sym typeface="Wingdings 2"/>
              </a:rPr>
              <a:t></a:t>
            </a:r>
            <a:r>
              <a:rPr lang="en-US" altLang="zh-TW" sz="3600" dirty="0"/>
              <a:t>Tarte </a:t>
            </a:r>
            <a:r>
              <a:rPr lang="en-US" altLang="zh-TW" sz="3600" dirty="0" smtClean="0"/>
              <a:t>Tatin</a:t>
            </a:r>
            <a:endParaRPr lang="zh-TW" altLang="zh-TW" sz="3600" dirty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6" name="圖片 5" descr="http://www.phaidon.com/resource/tarte-tatin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334" y="3103419"/>
            <a:ext cx="5187030" cy="3383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http://3.bp.blogspot.com/-i4A_V8jTFuM/U75ocnYkAJI/AAAAAAAABW0/LiLapSTYJk8/s1600/tartedon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307" y="3103418"/>
            <a:ext cx="5075027" cy="3383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5137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 descr="DB7E9958-944F-D99B-C472-31E0286602D0File.jpg"/>
          <p:cNvPicPr/>
          <p:nvPr/>
        </p:nvPicPr>
        <p:blipFill rotWithShape="1">
          <a:blip r:embed="rId3" cstate="print"/>
          <a:srcRect t="1880" b="4273"/>
          <a:stretch/>
        </p:blipFill>
        <p:spPr>
          <a:xfrm>
            <a:off x="7924800" y="926122"/>
            <a:ext cx="4267200" cy="5931878"/>
          </a:xfrm>
          <a:prstGeom prst="rect">
            <a:avLst/>
          </a:prstGeom>
          <a:effectLst>
            <a:outerShdw sx="1000" sy="1000" algn="ctr" rotWithShape="0">
              <a:srgbClr val="000000"/>
            </a:outerShdw>
          </a:effec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9644" y="83772"/>
            <a:ext cx="8223739" cy="1076813"/>
          </a:xfrm>
        </p:spPr>
        <p:txBody>
          <a:bodyPr>
            <a:noAutofit/>
          </a:bodyPr>
          <a:lstStyle/>
          <a:p>
            <a:r>
              <a:rPr lang="en-US" altLang="zh-TW" sz="6600" b="1" dirty="0">
                <a:ln w="28575"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70C0"/>
                </a:solidFill>
                <a:latin typeface="Aharoni" panose="02010803020104030203" pitchFamily="2" charset="-79"/>
                <a:ea typeface="Malgun Gothic" panose="020B0503020000020004" pitchFamily="34" charset="-127"/>
                <a:cs typeface="Aharoni" panose="02010803020104030203" pitchFamily="2" charset="-79"/>
              </a:rPr>
              <a:t>Palace of Versailles</a:t>
            </a:r>
            <a:endParaRPr lang="zh-TW" altLang="en-US" sz="6600" b="1" dirty="0">
              <a:ln w="28575">
                <a:solidFill>
                  <a:schemeClr val="accent1">
                    <a:lumMod val="50000"/>
                  </a:schemeClr>
                </a:solidFill>
              </a:ln>
              <a:solidFill>
                <a:srgbClr val="0070C0"/>
              </a:solidFill>
              <a:latin typeface="Aharoni" panose="02010803020104030203" pitchFamily="2" charset="-79"/>
              <a:ea typeface="Malgun Gothic" panose="020B0503020000020004" pitchFamily="34" charset="-127"/>
              <a:cs typeface="Aharoni" panose="02010803020104030203" pitchFamily="2" charset="-79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0806" y="1057763"/>
            <a:ext cx="6289431" cy="247088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3600" dirty="0" smtClean="0">
                <a:sym typeface="Wingdings 2"/>
              </a:rPr>
              <a:t>Palace</a:t>
            </a:r>
            <a:endParaRPr lang="en-US" altLang="zh-TW" sz="3600" dirty="0" smtClean="0"/>
          </a:p>
          <a:p>
            <a:pPr marL="0" indent="0">
              <a:buNone/>
            </a:pPr>
            <a:r>
              <a:rPr lang="en-US" altLang="zh-TW" sz="3600" dirty="0" smtClean="0">
                <a:sym typeface="Wingdings 2"/>
              </a:rPr>
              <a:t></a:t>
            </a:r>
            <a:r>
              <a:rPr lang="en-US" altLang="zh-TW" sz="3600" dirty="0" smtClean="0"/>
              <a:t>Classical-style building</a:t>
            </a:r>
          </a:p>
          <a:p>
            <a:pPr marL="0" indent="0">
              <a:buNone/>
            </a:pPr>
            <a:r>
              <a:rPr lang="en-US" altLang="zh-TW" sz="3600" dirty="0" smtClean="0">
                <a:sym typeface="Wingdings 2"/>
              </a:rPr>
              <a:t>Beautiful</a:t>
            </a:r>
            <a:r>
              <a:rPr lang="en-US" altLang="zh-TW" sz="3600" dirty="0" smtClean="0"/>
              <a:t> gardens</a:t>
            </a:r>
          </a:p>
          <a:p>
            <a:pPr marL="0" indent="0">
              <a:buNone/>
            </a:pPr>
            <a:r>
              <a:rPr lang="en-US" altLang="zh-TW" sz="3600" dirty="0" smtClean="0">
                <a:sym typeface="Wingdings 2"/>
              </a:rPr>
              <a:t></a:t>
            </a:r>
            <a:r>
              <a:rPr lang="en-US" altLang="zh-TW" sz="3600" dirty="0" smtClean="0"/>
              <a:t>Hall </a:t>
            </a:r>
            <a:r>
              <a:rPr lang="en-US" altLang="zh-TW" sz="3600" dirty="0"/>
              <a:t>of </a:t>
            </a:r>
            <a:r>
              <a:rPr lang="en-US" altLang="zh-TW" sz="3600" dirty="0" smtClean="0"/>
              <a:t>mirrors</a:t>
            </a:r>
            <a:endParaRPr lang="zh-TW" altLang="zh-TW" sz="3600" dirty="0"/>
          </a:p>
        </p:txBody>
      </p:sp>
      <p:pic>
        <p:nvPicPr>
          <p:cNvPr id="4" name="圖片 3" descr="640_161d3e7309435366c8dbba28dd0f4c93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12984" y="3526970"/>
            <a:ext cx="6611816" cy="3331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235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3093" y="130664"/>
            <a:ext cx="5035062" cy="1029921"/>
          </a:xfrm>
        </p:spPr>
        <p:txBody>
          <a:bodyPr>
            <a:normAutofit/>
          </a:bodyPr>
          <a:lstStyle/>
          <a:p>
            <a:r>
              <a:rPr lang="en-US" altLang="zh-TW" sz="6600" b="1" dirty="0">
                <a:ln w="28575"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70C0"/>
                </a:solidFill>
                <a:latin typeface="Aharoni" panose="02010803020104030203" pitchFamily="2" charset="-79"/>
                <a:ea typeface="Malgun Gothic" panose="020B0503020000020004" pitchFamily="34" charset="-127"/>
                <a:cs typeface="Aharoni" panose="02010803020104030203" pitchFamily="2" charset="-79"/>
              </a:rPr>
              <a:t>Eiffel Tower</a:t>
            </a:r>
            <a:endParaRPr lang="zh-TW" altLang="en-US" sz="6600" b="1" dirty="0">
              <a:ln w="28575">
                <a:solidFill>
                  <a:schemeClr val="accent1">
                    <a:lumMod val="50000"/>
                  </a:schemeClr>
                </a:solidFill>
              </a:ln>
              <a:solidFill>
                <a:srgbClr val="0070C0"/>
              </a:solidFill>
              <a:latin typeface="Aharoni" panose="02010803020104030203" pitchFamily="2" charset="-79"/>
              <a:ea typeface="Malgun Gothic" panose="020B0503020000020004" pitchFamily="34" charset="-127"/>
              <a:cs typeface="Aharoni" panose="02010803020104030203" pitchFamily="2" charset="-79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3736" y="1051902"/>
            <a:ext cx="7051431" cy="25939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3600" dirty="0" smtClean="0">
                <a:sym typeface="Wingdings 2"/>
              </a:rPr>
              <a:t></a:t>
            </a:r>
            <a:r>
              <a:rPr lang="en-US" altLang="zh-TW" sz="3600" dirty="0" smtClean="0"/>
              <a:t>The </a:t>
            </a:r>
            <a:r>
              <a:rPr lang="en-US" altLang="zh-TW" sz="3600" dirty="0"/>
              <a:t>most </a:t>
            </a:r>
            <a:r>
              <a:rPr lang="en-US" altLang="zh-TW" sz="3600" dirty="0" smtClean="0"/>
              <a:t>recognizable structures</a:t>
            </a:r>
          </a:p>
          <a:p>
            <a:pPr marL="0" indent="0">
              <a:buNone/>
            </a:pPr>
            <a:r>
              <a:rPr lang="en-US" altLang="zh-TW" sz="3600" dirty="0" smtClean="0">
                <a:sym typeface="Wingdings 2"/>
              </a:rPr>
              <a:t></a:t>
            </a:r>
            <a:r>
              <a:rPr lang="en-US" altLang="zh-TW" sz="3600" dirty="0" smtClean="0"/>
              <a:t>The </a:t>
            </a:r>
            <a:r>
              <a:rPr lang="en-US" altLang="zh-TW" sz="3600" dirty="0"/>
              <a:t>most-visited paid </a:t>
            </a:r>
            <a:r>
              <a:rPr lang="en-US" altLang="zh-TW" sz="3600" dirty="0" smtClean="0"/>
              <a:t>monument</a:t>
            </a:r>
          </a:p>
          <a:p>
            <a:pPr marL="0" indent="0">
              <a:buNone/>
            </a:pPr>
            <a:r>
              <a:rPr lang="en-US" altLang="zh-TW" sz="3600" dirty="0" smtClean="0">
                <a:sym typeface="Wingdings 2"/>
              </a:rPr>
              <a:t></a:t>
            </a:r>
            <a:r>
              <a:rPr lang="en-US" altLang="zh-TW" sz="3600" dirty="0" smtClean="0"/>
              <a:t>Gustave Eiffel</a:t>
            </a:r>
          </a:p>
        </p:txBody>
      </p:sp>
      <p:pic>
        <p:nvPicPr>
          <p:cNvPr id="4" name="圖片 3" descr="paris-france-eiffel-tower-beautiful-cityscape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62782" y="2518890"/>
            <a:ext cx="6850743" cy="395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090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0806" y="1070497"/>
            <a:ext cx="6183920" cy="371939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3600" dirty="0" smtClean="0">
                <a:sym typeface="Wingdings 2"/>
              </a:rPr>
              <a:t></a:t>
            </a:r>
            <a:r>
              <a:rPr lang="en-US" altLang="zh-TW" sz="3600" dirty="0" smtClean="0"/>
              <a:t>The most popular art museum</a:t>
            </a:r>
          </a:p>
          <a:p>
            <a:pPr marL="0" indent="0">
              <a:buNone/>
            </a:pPr>
            <a:r>
              <a:rPr lang="en-US" altLang="zh-TW" sz="3600" dirty="0" smtClean="0">
                <a:sym typeface="Wingdings 2"/>
              </a:rPr>
              <a:t></a:t>
            </a:r>
            <a:r>
              <a:rPr lang="en-US" altLang="zh-TW" sz="3600" dirty="0" smtClean="0"/>
              <a:t>In the center of Paris</a:t>
            </a:r>
          </a:p>
          <a:p>
            <a:pPr marL="0" indent="0">
              <a:buNone/>
            </a:pPr>
            <a:r>
              <a:rPr lang="en-US" altLang="zh-TW" sz="3600" dirty="0" smtClean="0">
                <a:sym typeface="Wingdings 2"/>
              </a:rPr>
              <a:t></a:t>
            </a:r>
            <a:r>
              <a:rPr lang="en-US" altLang="zh-TW" sz="3600" dirty="0" smtClean="0"/>
              <a:t>A prison</a:t>
            </a:r>
          </a:p>
          <a:p>
            <a:pPr marL="0" indent="0">
              <a:buNone/>
            </a:pPr>
            <a:r>
              <a:rPr lang="en-US" altLang="zh-TW" sz="3600" dirty="0" smtClean="0">
                <a:sym typeface="Wingdings 2"/>
              </a:rPr>
              <a:t></a:t>
            </a:r>
            <a:r>
              <a:rPr lang="en-US" altLang="zh-TW" sz="3600" dirty="0" smtClean="0"/>
              <a:t>Mona Lisa</a:t>
            </a:r>
          </a:p>
          <a:p>
            <a:pPr marL="0" indent="0">
              <a:buNone/>
            </a:pPr>
            <a:r>
              <a:rPr lang="en-US" altLang="zh-TW" sz="3600" dirty="0" smtClean="0">
                <a:sym typeface="Wingdings 2"/>
              </a:rPr>
              <a:t>Leonardo </a:t>
            </a:r>
            <a:r>
              <a:rPr lang="en-US" altLang="zh-TW" sz="3600" dirty="0" err="1" smtClean="0">
                <a:sym typeface="Wingdings 2"/>
              </a:rPr>
              <a:t>da</a:t>
            </a:r>
            <a:r>
              <a:rPr lang="en-US" altLang="zh-TW" sz="3600" dirty="0" smtClean="0">
                <a:sym typeface="Wingdings 2"/>
              </a:rPr>
              <a:t> Vinci</a:t>
            </a:r>
            <a:endParaRPr lang="zh-TW" altLang="en-US" sz="3600" dirty="0"/>
          </a:p>
        </p:txBody>
      </p:sp>
      <p:pic>
        <p:nvPicPr>
          <p:cNvPr id="4" name="圖片 3" descr="Paris01-002-1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84305" y="2113005"/>
            <a:ext cx="6155759" cy="3966517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3093" y="188424"/>
            <a:ext cx="2924908" cy="914400"/>
          </a:xfrm>
        </p:spPr>
        <p:txBody>
          <a:bodyPr>
            <a:noAutofit/>
          </a:bodyPr>
          <a:lstStyle/>
          <a:p>
            <a:r>
              <a:rPr lang="en-US" altLang="zh-TW" sz="6600" b="1" dirty="0">
                <a:ln w="28575"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70C0"/>
                </a:solidFill>
                <a:latin typeface="Aharoni" panose="02010803020104030203" pitchFamily="2" charset="-79"/>
                <a:ea typeface="Malgun Gothic" panose="020B0503020000020004" pitchFamily="34" charset="-127"/>
                <a:cs typeface="Aharoni" panose="02010803020104030203" pitchFamily="2" charset="-79"/>
              </a:rPr>
              <a:t>Louvre</a:t>
            </a:r>
            <a:endParaRPr lang="zh-TW" altLang="en-US" sz="6600" b="1" dirty="0">
              <a:ln w="28575">
                <a:solidFill>
                  <a:schemeClr val="accent1">
                    <a:lumMod val="50000"/>
                  </a:schemeClr>
                </a:solidFill>
              </a:ln>
              <a:solidFill>
                <a:srgbClr val="0070C0"/>
              </a:solidFill>
              <a:latin typeface="Aharoni" panose="02010803020104030203" pitchFamily="2" charset="-79"/>
              <a:ea typeface="Malgun Gothic" panose="020B0503020000020004" pitchFamily="34" charset="-127"/>
              <a:cs typeface="Aharoni" panose="02010803020104030203" pitchFamily="2" charset="-79"/>
            </a:endParaRPr>
          </a:p>
        </p:txBody>
      </p:sp>
      <p:pic>
        <p:nvPicPr>
          <p:cNvPr id="5" name="圖片 4" descr="3_1363077633w0uu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469034" y="1383957"/>
            <a:ext cx="3256630" cy="4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221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3093" y="66186"/>
            <a:ext cx="6781800" cy="1158875"/>
          </a:xfrm>
        </p:spPr>
        <p:txBody>
          <a:bodyPr>
            <a:normAutofit/>
          </a:bodyPr>
          <a:lstStyle/>
          <a:p>
            <a:r>
              <a:rPr lang="en-US" altLang="zh-TW" sz="6600" b="1" dirty="0">
                <a:ln w="28575"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70C0"/>
                </a:solidFill>
                <a:latin typeface="Aharoni" panose="02010803020104030203" pitchFamily="2" charset="-79"/>
                <a:ea typeface="Malgun Gothic" panose="020B0503020000020004" pitchFamily="34" charset="-127"/>
                <a:cs typeface="Aharoni" panose="02010803020104030203" pitchFamily="2" charset="-79"/>
              </a:rPr>
              <a:t>Arc de Triomphe</a:t>
            </a:r>
            <a:endParaRPr lang="zh-TW" altLang="en-US" sz="6600" b="1" dirty="0">
              <a:ln w="28575">
                <a:solidFill>
                  <a:schemeClr val="accent1">
                    <a:lumMod val="50000"/>
                  </a:schemeClr>
                </a:solidFill>
              </a:ln>
              <a:solidFill>
                <a:srgbClr val="0070C0"/>
              </a:solidFill>
              <a:latin typeface="Aharoni" panose="02010803020104030203" pitchFamily="2" charset="-79"/>
              <a:ea typeface="Malgun Gothic" panose="020B0503020000020004" pitchFamily="34" charset="-127"/>
              <a:cs typeface="Aharoni" panose="02010803020104030203" pitchFamily="2" charset="-79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0806" y="1070497"/>
            <a:ext cx="8567057" cy="13820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3600" dirty="0" smtClean="0">
                <a:sym typeface="Wingdings 2"/>
              </a:rPr>
              <a:t></a:t>
            </a:r>
            <a:r>
              <a:rPr lang="en-US" altLang="zh-TW" sz="3600" dirty="0" smtClean="0"/>
              <a:t>Champs-Élysées</a:t>
            </a:r>
            <a:endParaRPr lang="zh-TW" altLang="en-US" sz="3600" dirty="0" smtClean="0"/>
          </a:p>
          <a:p>
            <a:pPr marL="0" indent="0">
              <a:buNone/>
            </a:pPr>
            <a:r>
              <a:rPr lang="en-US" altLang="zh-TW" sz="3600" dirty="0" smtClean="0">
                <a:sym typeface="Wingdings 2"/>
              </a:rPr>
              <a:t></a:t>
            </a:r>
            <a:r>
              <a:rPr lang="en-US" altLang="zh-TW" sz="3600" dirty="0" smtClean="0"/>
              <a:t>Arch </a:t>
            </a:r>
            <a:r>
              <a:rPr lang="en-US" altLang="zh-TW" sz="3600" dirty="0"/>
              <a:t>of </a:t>
            </a:r>
            <a:r>
              <a:rPr lang="en-US" altLang="zh-TW" sz="3600" dirty="0" smtClean="0"/>
              <a:t>victory</a:t>
            </a:r>
          </a:p>
        </p:txBody>
      </p:sp>
      <p:pic>
        <p:nvPicPr>
          <p:cNvPr id="3074" name="Picture 2" descr="http://www.chinawaiyu.com/images/pic/myfrfrmen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7478" y="1723278"/>
            <a:ext cx="6937829" cy="4492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5457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316523" y="618309"/>
            <a:ext cx="997633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6600" dirty="0" smtClean="0">
                <a:ln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Economy and Industry</a:t>
            </a:r>
            <a:endParaRPr lang="zh-TW" altLang="en-US" sz="6600" dirty="0">
              <a:ln>
                <a:solidFill>
                  <a:schemeClr val="accent5">
                    <a:lumMod val="60000"/>
                    <a:lumOff val="40000"/>
                  </a:schemeClr>
                </a:solidFill>
              </a:ln>
              <a:solidFill>
                <a:schemeClr val="accent5">
                  <a:lumMod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172480" y="2344615"/>
            <a:ext cx="5447043" cy="1781907"/>
          </a:xfrm>
        </p:spPr>
        <p:txBody>
          <a:bodyPr>
            <a:noAutofit/>
          </a:bodyPr>
          <a:lstStyle/>
          <a:p>
            <a:pPr algn="l"/>
            <a:r>
              <a:rPr lang="en-US" altLang="zh-TW" sz="5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  <a:sym typeface="Wingdings"/>
              </a:rPr>
              <a:t>Agricultural</a:t>
            </a:r>
            <a:r>
              <a:rPr lang="en-US" altLang="zh-TW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  <a:sym typeface="Wingdings"/>
              </a:rPr>
              <a:t/>
            </a:r>
            <a:br>
              <a:rPr lang="en-US" altLang="zh-TW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  <a:sym typeface="Wingdings"/>
              </a:rPr>
            </a:br>
            <a:r>
              <a:rPr lang="en-US" altLang="zh-TW" sz="5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  <a:sym typeface="Wingdings"/>
              </a:rPr>
              <a:t>Import/Export</a:t>
            </a:r>
            <a:endParaRPr lang="zh-TW" altLang="en-US" sz="5400" dirty="0">
              <a:solidFill>
                <a:schemeClr val="tx1">
                  <a:lumMod val="65000"/>
                  <a:lumOff val="3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直角三角形 2"/>
          <p:cNvSpPr/>
          <p:nvPr/>
        </p:nvSpPr>
        <p:spPr>
          <a:xfrm>
            <a:off x="0" y="4513385"/>
            <a:ext cx="4243754" cy="2344615"/>
          </a:xfrm>
          <a:prstGeom prst="rtTriangle">
            <a:avLst/>
          </a:prstGeom>
          <a:solidFill>
            <a:srgbClr val="2F5597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直角三角形 5"/>
          <p:cNvSpPr/>
          <p:nvPr/>
        </p:nvSpPr>
        <p:spPr>
          <a:xfrm flipH="1" flipV="1">
            <a:off x="7948245" y="0"/>
            <a:ext cx="4243755" cy="2344615"/>
          </a:xfrm>
          <a:prstGeom prst="rtTriangle">
            <a:avLst/>
          </a:prstGeom>
          <a:solidFill>
            <a:srgbClr val="FF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63150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3093" y="130664"/>
            <a:ext cx="8117114" cy="1042203"/>
          </a:xfrm>
        </p:spPr>
        <p:txBody>
          <a:bodyPr>
            <a:normAutofit/>
          </a:bodyPr>
          <a:lstStyle/>
          <a:p>
            <a:r>
              <a:rPr lang="en-US" altLang="zh-TW" sz="6600" b="1" dirty="0" smtClean="0">
                <a:ln w="28575"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70C0"/>
                </a:solidFill>
                <a:latin typeface="Aharoni" panose="02010803020104030203" pitchFamily="2" charset="-79"/>
                <a:ea typeface="Malgun Gothic" panose="020B0503020000020004" pitchFamily="34" charset="-127"/>
                <a:cs typeface="Aharoni" panose="02010803020104030203" pitchFamily="2" charset="-79"/>
              </a:rPr>
              <a:t>French </a:t>
            </a:r>
            <a:r>
              <a:rPr lang="en-US" altLang="zh-TW" sz="6600" b="1" dirty="0">
                <a:ln w="28575"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70C0"/>
                </a:solidFill>
                <a:latin typeface="Aharoni" panose="02010803020104030203" pitchFamily="2" charset="-79"/>
                <a:ea typeface="Malgun Gothic" panose="020B0503020000020004" pitchFamily="34" charset="-127"/>
                <a:cs typeface="Aharoni" panose="02010803020104030203" pitchFamily="2" charset="-79"/>
              </a:rPr>
              <a:t>labor force</a:t>
            </a:r>
            <a:endParaRPr lang="zh-TW" altLang="en-US" sz="6600" b="1" dirty="0">
              <a:ln w="28575">
                <a:solidFill>
                  <a:schemeClr val="accent1">
                    <a:lumMod val="50000"/>
                  </a:schemeClr>
                </a:solidFill>
              </a:ln>
              <a:solidFill>
                <a:srgbClr val="0070C0"/>
              </a:solidFill>
              <a:latin typeface="Aharoni" panose="02010803020104030203" pitchFamily="2" charset="-79"/>
              <a:ea typeface="Malgun Gothic" panose="020B0503020000020004" pitchFamily="34" charset="-127"/>
              <a:cs typeface="Aharoni" panose="02010803020104030203" pitchFamily="2" charset="-79"/>
            </a:endParaRPr>
          </a:p>
        </p:txBody>
      </p:sp>
      <p:graphicFrame>
        <p:nvGraphicFramePr>
          <p:cNvPr id="5" name="圖表 4"/>
          <p:cNvGraphicFramePr/>
          <p:nvPr>
            <p:extLst>
              <p:ext uri="{D42A27DB-BD31-4B8C-83A1-F6EECF244321}">
                <p14:modId xmlns:p14="http://schemas.microsoft.com/office/powerpoint/2010/main" val="527170619"/>
              </p:ext>
            </p:extLst>
          </p:nvPr>
        </p:nvGraphicFramePr>
        <p:xfrm>
          <a:off x="275772" y="580572"/>
          <a:ext cx="11553371" cy="62774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7039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5096899" y="0"/>
            <a:ext cx="718571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098" name="Picture 2" descr="http://images2.china.com/travel/zh_cn/classroom/theme/food/11119727/20131031/2013103109124184528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1829" y="2061029"/>
            <a:ext cx="5561357" cy="2757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圖片 8" descr="http://www.omicsonline.org/journal-highlight-images/dairy-products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6900" y="4818743"/>
            <a:ext cx="3553613" cy="203925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3093" y="95215"/>
            <a:ext cx="4982029" cy="1129846"/>
          </a:xfrm>
        </p:spPr>
        <p:txBody>
          <a:bodyPr>
            <a:normAutofit/>
          </a:bodyPr>
          <a:lstStyle/>
          <a:p>
            <a:r>
              <a:rPr lang="en-US" altLang="zh-TW" sz="6600" b="1" dirty="0">
                <a:ln w="28575"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70C0"/>
                </a:solidFill>
                <a:latin typeface="Aharoni" panose="02010803020104030203" pitchFamily="2" charset="-79"/>
                <a:ea typeface="Malgun Gothic" panose="020B0503020000020004" pitchFamily="34" charset="-127"/>
                <a:cs typeface="Aharoni" panose="02010803020104030203" pitchFamily="2" charset="-79"/>
              </a:rPr>
              <a:t>Agricultural</a:t>
            </a:r>
            <a:endParaRPr lang="zh-TW" altLang="en-US" sz="6600" b="1" dirty="0">
              <a:ln w="28575">
                <a:solidFill>
                  <a:schemeClr val="accent1">
                    <a:lumMod val="50000"/>
                  </a:schemeClr>
                </a:solidFill>
              </a:ln>
              <a:solidFill>
                <a:srgbClr val="0070C0"/>
              </a:solidFill>
              <a:latin typeface="Aharoni" panose="02010803020104030203" pitchFamily="2" charset="-79"/>
              <a:ea typeface="Malgun Gothic" panose="020B0503020000020004" pitchFamily="34" charset="-127"/>
              <a:cs typeface="Aharoni" panose="02010803020104030203" pitchFamily="2" charset="-79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86292" y="1368426"/>
            <a:ext cx="4256315" cy="32543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3600" dirty="0" smtClean="0">
                <a:sym typeface="Wingdings 2"/>
              </a:rPr>
              <a:t></a:t>
            </a:r>
            <a:r>
              <a:rPr lang="en-US" altLang="zh-TW" sz="3600" dirty="0" smtClean="0"/>
              <a:t>Wheat </a:t>
            </a:r>
            <a:endParaRPr lang="en-US" altLang="zh-TW" sz="3600" dirty="0"/>
          </a:p>
          <a:p>
            <a:pPr marL="0" indent="0">
              <a:buNone/>
            </a:pPr>
            <a:r>
              <a:rPr lang="en-US" altLang="zh-TW" sz="3600" dirty="0" smtClean="0">
                <a:sym typeface="Wingdings 2"/>
              </a:rPr>
              <a:t></a:t>
            </a:r>
            <a:r>
              <a:rPr lang="en-US" altLang="zh-TW" sz="3600" dirty="0" smtClean="0"/>
              <a:t>Potatoes </a:t>
            </a:r>
            <a:endParaRPr lang="en-US" altLang="zh-TW" sz="3600" dirty="0"/>
          </a:p>
          <a:p>
            <a:pPr marL="0" indent="0">
              <a:buNone/>
            </a:pPr>
            <a:r>
              <a:rPr lang="en-US" altLang="zh-TW" sz="3600" dirty="0" smtClean="0">
                <a:sym typeface="Wingdings 2"/>
              </a:rPr>
              <a:t></a:t>
            </a:r>
            <a:r>
              <a:rPr lang="en-US" altLang="zh-TW" sz="3600" dirty="0" smtClean="0"/>
              <a:t>Wine </a:t>
            </a:r>
            <a:r>
              <a:rPr lang="en-US" altLang="zh-TW" sz="3600" dirty="0"/>
              <a:t>grapes </a:t>
            </a:r>
          </a:p>
          <a:p>
            <a:pPr marL="0" indent="0">
              <a:buNone/>
            </a:pPr>
            <a:r>
              <a:rPr lang="en-US" altLang="zh-TW" sz="3600" dirty="0" smtClean="0">
                <a:sym typeface="Wingdings 2"/>
              </a:rPr>
              <a:t></a:t>
            </a:r>
            <a:r>
              <a:rPr lang="en-US" altLang="zh-TW" sz="3600" dirty="0" smtClean="0"/>
              <a:t>Dairy </a:t>
            </a:r>
            <a:r>
              <a:rPr lang="en-US" altLang="zh-TW" sz="3600" dirty="0"/>
              <a:t>products </a:t>
            </a:r>
          </a:p>
          <a:p>
            <a:pPr marL="0" indent="0">
              <a:buNone/>
            </a:pPr>
            <a:r>
              <a:rPr lang="en-US" altLang="zh-TW" sz="3600" dirty="0" smtClean="0">
                <a:sym typeface="Wingdings 2"/>
              </a:rPr>
              <a:t></a:t>
            </a:r>
            <a:r>
              <a:rPr lang="en-US" altLang="zh-TW" sz="3600" dirty="0" smtClean="0"/>
              <a:t>Fish </a:t>
            </a:r>
            <a:endParaRPr lang="en-US" altLang="zh-TW" sz="3600" dirty="0"/>
          </a:p>
        </p:txBody>
      </p:sp>
      <p:sp>
        <p:nvSpPr>
          <p:cNvPr id="14" name="矩形 13"/>
          <p:cNvSpPr/>
          <p:nvPr/>
        </p:nvSpPr>
        <p:spPr>
          <a:xfrm>
            <a:off x="11483186" y="2177143"/>
            <a:ext cx="708814" cy="2757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6" name="圖片 5" descr="http://previews.123rf.com/images/alexan66/alexan661010/alexan66101000017/7936121-The-scattered-bag-with-wheat-of-a-grain-Stock-Photo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6901" y="0"/>
            <a:ext cx="3553613" cy="22932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圖片 9" descr="http://www.choicehalalmeat.com/wp-content/uploads/2014/01/shutterstock_179476106-med-res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0514" y="4818743"/>
            <a:ext cx="3541486" cy="203925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圖片 6" descr="http://www.valleyspuds.com/wp-content/uploads/Russet-Potatoes-cut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0514" y="0"/>
            <a:ext cx="3541485" cy="22932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7918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8578" y="0"/>
            <a:ext cx="3142621" cy="2206171"/>
          </a:xfrm>
        </p:spPr>
        <p:txBody>
          <a:bodyPr>
            <a:normAutofit/>
          </a:bodyPr>
          <a:lstStyle/>
          <a:p>
            <a:r>
              <a:rPr lang="en-US" altLang="zh-TW" sz="6600" b="1" dirty="0">
                <a:ln w="28575"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70C0"/>
                </a:solidFill>
                <a:latin typeface="Aharoni" panose="02010803020104030203" pitchFamily="2" charset="-79"/>
                <a:ea typeface="Malgun Gothic" panose="020B0503020000020004" pitchFamily="34" charset="-127"/>
                <a:cs typeface="Aharoni" panose="02010803020104030203" pitchFamily="2" charset="-79"/>
              </a:rPr>
              <a:t>Wine </a:t>
            </a:r>
            <a:r>
              <a:rPr lang="en-US" altLang="zh-TW" sz="6600" b="1" dirty="0" smtClean="0">
                <a:ln w="28575"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70C0"/>
                </a:solidFill>
                <a:latin typeface="Aharoni" panose="02010803020104030203" pitchFamily="2" charset="-79"/>
                <a:ea typeface="Malgun Gothic" panose="020B0503020000020004" pitchFamily="34" charset="-127"/>
                <a:cs typeface="Aharoni" panose="02010803020104030203" pitchFamily="2" charset="-79"/>
              </a:rPr>
              <a:t/>
            </a:r>
            <a:br>
              <a:rPr lang="en-US" altLang="zh-TW" sz="6600" b="1" dirty="0" smtClean="0">
                <a:ln w="28575"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70C0"/>
                </a:solidFill>
                <a:latin typeface="Aharoni" panose="02010803020104030203" pitchFamily="2" charset="-79"/>
                <a:ea typeface="Malgun Gothic" panose="020B0503020000020004" pitchFamily="34" charset="-127"/>
                <a:cs typeface="Aharoni" panose="02010803020104030203" pitchFamily="2" charset="-79"/>
              </a:rPr>
            </a:br>
            <a:r>
              <a:rPr lang="en-US" altLang="zh-TW" sz="6600" b="1" dirty="0" smtClean="0">
                <a:ln w="28575"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70C0"/>
                </a:solidFill>
                <a:latin typeface="Aharoni" panose="02010803020104030203" pitchFamily="2" charset="-79"/>
                <a:ea typeface="Malgun Gothic" panose="020B0503020000020004" pitchFamily="34" charset="-127"/>
                <a:cs typeface="Aharoni" panose="02010803020104030203" pitchFamily="2" charset="-79"/>
              </a:rPr>
              <a:t>Grapes</a:t>
            </a:r>
            <a:endParaRPr lang="zh-TW" altLang="en-US" sz="6600" b="1" dirty="0">
              <a:ln w="28575">
                <a:solidFill>
                  <a:schemeClr val="accent1">
                    <a:lumMod val="50000"/>
                  </a:schemeClr>
                </a:solidFill>
              </a:ln>
              <a:solidFill>
                <a:srgbClr val="0070C0"/>
              </a:solidFill>
              <a:latin typeface="Aharoni" panose="02010803020104030203" pitchFamily="2" charset="-79"/>
              <a:ea typeface="Malgun Gothic" panose="020B0503020000020004" pitchFamily="34" charset="-127"/>
              <a:cs typeface="Aharoni" panose="02010803020104030203" pitchFamily="2" charset="-79"/>
            </a:endParaRPr>
          </a:p>
        </p:txBody>
      </p:sp>
      <p:pic>
        <p:nvPicPr>
          <p:cNvPr id="5" name="內容版面配置區 3" descr="https://s.evbuc.com/https_proxy?url=http%3A%2F%2Fwinefolly.com%2Fwp-content%2Fuploads%2F2014%2F06%2Ffrench-wine-regions-map-simplified.jpg&amp;sig=ADR2i7-jfOyqkhaRBxNPFzK19CAFSzun1Q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9060" y="0"/>
            <a:ext cx="897293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直線圖說文字 1 6"/>
          <p:cNvSpPr/>
          <p:nvPr/>
        </p:nvSpPr>
        <p:spPr>
          <a:xfrm>
            <a:off x="8679544" y="783772"/>
            <a:ext cx="3381828" cy="1335314"/>
          </a:xfrm>
          <a:prstGeom prst="borderCallout1">
            <a:avLst>
              <a:gd name="adj1" fmla="val 99185"/>
              <a:gd name="adj2" fmla="val 66221"/>
              <a:gd name="adj3" fmla="val 159239"/>
              <a:gd name="adj4" fmla="val 72667"/>
            </a:avLst>
          </a:prstGeom>
          <a:solidFill>
            <a:srgbClr val="0070C0">
              <a:alpha val="69804"/>
            </a:srgb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500" b="1" dirty="0"/>
              <a:t>Domaine Leroy </a:t>
            </a:r>
            <a:r>
              <a:rPr lang="en-US" altLang="zh-TW" sz="2500" b="1" dirty="0" smtClean="0"/>
              <a:t>Musigny</a:t>
            </a:r>
          </a:p>
          <a:p>
            <a:pPr algn="ctr"/>
            <a:r>
              <a:rPr lang="en-US" altLang="zh-TW" sz="2500" b="1" dirty="0"/>
              <a:t>Price: $</a:t>
            </a:r>
            <a:r>
              <a:rPr lang="en-US" altLang="zh-TW" sz="2500" b="1" dirty="0" smtClean="0"/>
              <a:t>4,500</a:t>
            </a:r>
            <a:endParaRPr lang="zh-TW" altLang="zh-TW" sz="2500" b="1" dirty="0"/>
          </a:p>
        </p:txBody>
      </p:sp>
      <p:pic>
        <p:nvPicPr>
          <p:cNvPr id="5122" name="Picture 2" descr="http://www.cmonvin.com/upload/save_image/10131142_50793780ddd3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19086"/>
            <a:ext cx="3193143" cy="4738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直線圖說文字 1 8"/>
          <p:cNvSpPr/>
          <p:nvPr/>
        </p:nvSpPr>
        <p:spPr>
          <a:xfrm>
            <a:off x="3759200" y="203199"/>
            <a:ext cx="3759200" cy="1248229"/>
          </a:xfrm>
          <a:prstGeom prst="borderCallout1">
            <a:avLst>
              <a:gd name="adj1" fmla="val 24564"/>
              <a:gd name="adj2" fmla="val 99445"/>
              <a:gd name="adj3" fmla="val 63662"/>
              <a:gd name="adj4" fmla="val 126449"/>
            </a:avLst>
          </a:prstGeom>
          <a:solidFill>
            <a:srgbClr val="2E75B6">
              <a:alpha val="69804"/>
            </a:srgb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500" b="1" dirty="0"/>
              <a:t>Jacques Selosse </a:t>
            </a:r>
            <a:r>
              <a:rPr lang="en-US" altLang="zh-TW" sz="2500" b="1" dirty="0" smtClean="0"/>
              <a:t>Substance</a:t>
            </a:r>
          </a:p>
          <a:p>
            <a:pPr algn="ctr"/>
            <a:r>
              <a:rPr lang="en-US" altLang="zh-TW" sz="2500" b="1" dirty="0"/>
              <a:t>Price: $</a:t>
            </a:r>
            <a:r>
              <a:rPr lang="en-US" altLang="zh-TW" sz="2500" b="1" dirty="0" smtClean="0"/>
              <a:t>300</a:t>
            </a:r>
            <a:endParaRPr lang="en-US" altLang="zh-TW" sz="2500" b="1" dirty="0"/>
          </a:p>
        </p:txBody>
      </p:sp>
      <p:pic>
        <p:nvPicPr>
          <p:cNvPr id="5124" name="Picture 4" descr="http://s7d9.scene7.com/is/image/SAQ/12157101_is?$saq-prod-tra$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119086"/>
            <a:ext cx="3193143" cy="4738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直線圖說文字 1 9"/>
          <p:cNvSpPr/>
          <p:nvPr/>
        </p:nvSpPr>
        <p:spPr>
          <a:xfrm>
            <a:off x="5392058" y="2133600"/>
            <a:ext cx="3693886" cy="1248229"/>
          </a:xfrm>
          <a:prstGeom prst="borderCallout1">
            <a:avLst>
              <a:gd name="adj1" fmla="val 32704"/>
              <a:gd name="adj2" fmla="val 12"/>
              <a:gd name="adj3" fmla="val 111337"/>
              <a:gd name="adj4" fmla="val -24973"/>
            </a:avLst>
          </a:prstGeom>
          <a:solidFill>
            <a:srgbClr val="0070C0">
              <a:alpha val="69804"/>
            </a:srgb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b="1" dirty="0"/>
              <a:t>Château Léoville-Las </a:t>
            </a:r>
            <a:r>
              <a:rPr lang="en-US" altLang="zh-TW" sz="2400" b="1" dirty="0" smtClean="0"/>
              <a:t>Cases</a:t>
            </a:r>
          </a:p>
          <a:p>
            <a:pPr algn="ctr"/>
            <a:r>
              <a:rPr lang="en-US" altLang="zh-TW" sz="2400" b="1" dirty="0"/>
              <a:t>Price: $</a:t>
            </a:r>
            <a:r>
              <a:rPr lang="en-US" altLang="zh-TW" sz="2400" b="1" dirty="0" smtClean="0"/>
              <a:t>200</a:t>
            </a:r>
            <a:endParaRPr lang="zh-TW" altLang="zh-TW" sz="2400" b="1" dirty="0"/>
          </a:p>
        </p:txBody>
      </p:sp>
      <p:pic>
        <p:nvPicPr>
          <p:cNvPr id="5126" name="Picture 6" descr="http://www.thewanderingpalate.com/wp-content/uploads/chateau-leoville-las-cases-197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49" y="2133600"/>
            <a:ext cx="2240643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6868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9" grpId="0" animBg="1"/>
      <p:bldP spid="9" grpId="1" animBg="1"/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>
            <a:spLocks noGrp="1"/>
          </p:cNvSpPr>
          <p:nvPr>
            <p:ph type="title"/>
          </p:nvPr>
        </p:nvSpPr>
        <p:spPr>
          <a:xfrm>
            <a:off x="228599" y="108927"/>
            <a:ext cx="2924908" cy="971305"/>
          </a:xfrm>
        </p:spPr>
        <p:txBody>
          <a:bodyPr>
            <a:noAutofit/>
          </a:bodyPr>
          <a:lstStyle/>
          <a:p>
            <a:r>
              <a:rPr lang="en-US" altLang="zh-TW" sz="6600" b="1" dirty="0" smtClean="0">
                <a:ln w="28575"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70C0"/>
                </a:solidFill>
                <a:latin typeface="Aharoni" panose="02010803020104030203" pitchFamily="2" charset="-79"/>
                <a:ea typeface="Malgun Gothic" panose="020B0503020000020004" pitchFamily="34" charset="-127"/>
                <a:cs typeface="Aharoni" panose="02010803020104030203" pitchFamily="2" charset="-79"/>
              </a:rPr>
              <a:t>Import</a:t>
            </a:r>
            <a:endParaRPr lang="zh-TW" altLang="en-US" sz="6600" b="1" dirty="0">
              <a:ln w="28575">
                <a:solidFill>
                  <a:schemeClr val="accent1">
                    <a:lumMod val="50000"/>
                  </a:schemeClr>
                </a:solidFill>
              </a:ln>
              <a:solidFill>
                <a:srgbClr val="0070C0"/>
              </a:solidFill>
              <a:latin typeface="Aharoni" panose="02010803020104030203" pitchFamily="2" charset="-79"/>
              <a:ea typeface="Malgun Gothic" panose="020B0503020000020004" pitchFamily="34" charset="-127"/>
              <a:cs typeface="Aharoni" panose="02010803020104030203" pitchFamily="2" charset="-79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3516922" y="1430218"/>
            <a:ext cx="51347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600" b="1" dirty="0" smtClean="0"/>
              <a:t>1. Electronics</a:t>
            </a:r>
          </a:p>
          <a:p>
            <a:r>
              <a:rPr lang="en-US" altLang="zh-TW" sz="3600" b="1" dirty="0" smtClean="0"/>
              <a:t>2. Mineral products</a:t>
            </a:r>
          </a:p>
          <a:p>
            <a:r>
              <a:rPr lang="en-US" altLang="zh-TW" sz="3600" b="1" dirty="0" smtClean="0"/>
              <a:t>3. Automobile parts</a:t>
            </a:r>
          </a:p>
        </p:txBody>
      </p:sp>
      <p:pic>
        <p:nvPicPr>
          <p:cNvPr id="1028" name="Picture 4" descr="https://userscontent2.emaze.com/images/63085076-c561-4df2-8ad3-e1ea2df21f66/38514a0b-f985-46a6-9426-9cbd5df1493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1200" y="4048000"/>
            <a:ext cx="4196860" cy="2379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metamansion.com/wp-content/uploads/images/Electronic_717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47999"/>
            <a:ext cx="3985846" cy="2379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0831" y="4048000"/>
            <a:ext cx="4151169" cy="239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811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/>
          <p:cNvSpPr txBox="1"/>
          <p:nvPr/>
        </p:nvSpPr>
        <p:spPr>
          <a:xfrm>
            <a:off x="3516922" y="1430218"/>
            <a:ext cx="51347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600" b="1" dirty="0" smtClean="0"/>
              <a:t>1. Electronics</a:t>
            </a:r>
            <a:endParaRPr lang="en-US" altLang="zh-TW" sz="3600" b="1" dirty="0"/>
          </a:p>
          <a:p>
            <a:r>
              <a:rPr lang="en-US" altLang="zh-TW" sz="3600" b="1" dirty="0" smtClean="0"/>
              <a:t>2. Transport </a:t>
            </a:r>
            <a:r>
              <a:rPr lang="en-US" altLang="zh-TW" sz="3600" b="1" dirty="0"/>
              <a:t>equipment</a:t>
            </a:r>
          </a:p>
          <a:p>
            <a:r>
              <a:rPr lang="en-US" altLang="zh-TW" sz="3600" b="1" dirty="0" smtClean="0"/>
              <a:t>3. Chemical </a:t>
            </a:r>
            <a:r>
              <a:rPr lang="en-US" altLang="zh-TW" sz="3600" b="1" dirty="0"/>
              <a:t>products</a:t>
            </a:r>
            <a:endParaRPr lang="zh-TW" altLang="en-US" sz="3600" b="1" dirty="0"/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228599" y="108927"/>
            <a:ext cx="2924908" cy="971305"/>
          </a:xfrm>
        </p:spPr>
        <p:txBody>
          <a:bodyPr>
            <a:noAutofit/>
          </a:bodyPr>
          <a:lstStyle/>
          <a:p>
            <a:r>
              <a:rPr lang="en-US" altLang="zh-TW" sz="6600" b="1" dirty="0" smtClean="0">
                <a:ln w="28575"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70C0"/>
                </a:solidFill>
                <a:latin typeface="Aharoni" panose="02010803020104030203" pitchFamily="2" charset="-79"/>
                <a:ea typeface="Malgun Gothic" panose="020B0503020000020004" pitchFamily="34" charset="-127"/>
                <a:cs typeface="Aharoni" panose="02010803020104030203" pitchFamily="2" charset="-79"/>
              </a:rPr>
              <a:t>Export</a:t>
            </a:r>
            <a:endParaRPr lang="zh-TW" altLang="en-US" sz="6600" b="1" dirty="0">
              <a:ln w="28575">
                <a:solidFill>
                  <a:schemeClr val="accent1">
                    <a:lumMod val="50000"/>
                  </a:schemeClr>
                </a:solidFill>
              </a:ln>
              <a:solidFill>
                <a:srgbClr val="0070C0"/>
              </a:solidFill>
              <a:latin typeface="Aharoni" panose="02010803020104030203" pitchFamily="2" charset="-79"/>
              <a:ea typeface="Malgun Gothic" panose="020B0503020000020004" pitchFamily="34" charset="-127"/>
              <a:cs typeface="Aharoni" panose="02010803020104030203" pitchFamily="2" charset="-79"/>
            </a:endParaRPr>
          </a:p>
        </p:txBody>
      </p:sp>
      <p:pic>
        <p:nvPicPr>
          <p:cNvPr id="2050" name="Picture 2" descr="http://www.standardchemicalspvtltd.com/img/portfolio/large/portfolio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6673" y="4042054"/>
            <a:ext cx="4115329" cy="237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http://metamansion.com/wp-content/uploads/images/Electronic_717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4042054"/>
            <a:ext cx="3985536" cy="237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5537" y="4042054"/>
            <a:ext cx="4126833" cy="237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233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06814"/>
            <a:ext cx="4397188" cy="2965134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40" t="21298" r="26588" b="20277"/>
          <a:stretch/>
        </p:blipFill>
        <p:spPr>
          <a:xfrm>
            <a:off x="-221469" y="-1"/>
            <a:ext cx="4280235" cy="3122024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71" r="452"/>
          <a:stretch/>
        </p:blipFill>
        <p:spPr>
          <a:xfrm>
            <a:off x="3829598" y="248194"/>
            <a:ext cx="2741020" cy="3369917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32" y="2733371"/>
            <a:ext cx="5056220" cy="2191871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3551" y="248194"/>
            <a:ext cx="5591216" cy="3033040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839" y="3618110"/>
            <a:ext cx="4696945" cy="2722760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2218" y="3313162"/>
            <a:ext cx="4486111" cy="3364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915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4639548" y="3077029"/>
            <a:ext cx="7330271" cy="2696754"/>
          </a:xfrm>
        </p:spPr>
        <p:txBody>
          <a:bodyPr>
            <a:noAutofit/>
          </a:bodyPr>
          <a:lstStyle/>
          <a:p>
            <a:pPr algn="l"/>
            <a:r>
              <a:rPr lang="en-US" altLang="zh-TW" sz="5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  <a:sym typeface="Wingdings"/>
              </a:rPr>
              <a:t></a:t>
            </a:r>
            <a:r>
              <a:rPr lang="en-US" altLang="zh-TW" sz="5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Overview </a:t>
            </a:r>
            <a:r>
              <a:rPr lang="en-US" altLang="zh-TW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of </a:t>
            </a:r>
            <a:r>
              <a:rPr lang="en-US" altLang="zh-TW" sz="5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Chanel</a:t>
            </a:r>
            <a:r>
              <a:rPr lang="en-US" altLang="zh-TW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en-US" altLang="zh-TW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altLang="zh-TW" sz="5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  <a:sym typeface="Wingdings"/>
              </a:rPr>
              <a:t></a:t>
            </a:r>
            <a:r>
              <a:rPr lang="en-US" altLang="zh-TW" sz="5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  <a:sym typeface="Wingdings" panose="05000000000000000000" pitchFamily="2" charset="2"/>
              </a:rPr>
              <a:t>A</a:t>
            </a:r>
            <a:r>
              <a:rPr lang="en-US" altLang="zh-TW" sz="5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bout </a:t>
            </a:r>
            <a:r>
              <a:rPr lang="en-US" altLang="zh-TW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Chanel </a:t>
            </a:r>
            <a:r>
              <a:rPr lang="en-US" altLang="zh-TW" sz="5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N°5</a:t>
            </a:r>
            <a:br>
              <a:rPr lang="en-US" altLang="zh-TW" sz="5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altLang="zh-TW" sz="5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  <a:sym typeface="Wingdings"/>
              </a:rPr>
              <a:t></a:t>
            </a:r>
            <a:r>
              <a:rPr lang="en-US" altLang="zh-TW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Future plan</a:t>
            </a:r>
            <a:endParaRPr lang="zh-TW" altLang="en-US" sz="5400" dirty="0">
              <a:solidFill>
                <a:schemeClr val="tx1">
                  <a:lumMod val="65000"/>
                  <a:lumOff val="3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直角三角形 2"/>
          <p:cNvSpPr/>
          <p:nvPr/>
        </p:nvSpPr>
        <p:spPr>
          <a:xfrm>
            <a:off x="0" y="4513385"/>
            <a:ext cx="4243754" cy="2344615"/>
          </a:xfrm>
          <a:prstGeom prst="rtTriangle">
            <a:avLst/>
          </a:prstGeom>
          <a:solidFill>
            <a:srgbClr val="2F5597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直角三角形 5"/>
          <p:cNvSpPr/>
          <p:nvPr/>
        </p:nvSpPr>
        <p:spPr>
          <a:xfrm flipH="1" flipV="1">
            <a:off x="7948245" y="0"/>
            <a:ext cx="4243755" cy="2344615"/>
          </a:xfrm>
          <a:prstGeom prst="rtTriangle">
            <a:avLst/>
          </a:prstGeom>
          <a:solidFill>
            <a:srgbClr val="FF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文字方塊 4"/>
          <p:cNvSpPr txBox="1"/>
          <p:nvPr/>
        </p:nvSpPr>
        <p:spPr>
          <a:xfrm>
            <a:off x="428729" y="770440"/>
            <a:ext cx="913618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6000" dirty="0" smtClean="0">
                <a:ln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Profile of a </a:t>
            </a:r>
          </a:p>
          <a:p>
            <a:r>
              <a:rPr lang="en-US" altLang="zh-TW" sz="6000" dirty="0" smtClean="0">
                <a:ln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representative company</a:t>
            </a:r>
            <a:endParaRPr lang="zh-TW" altLang="en-US" sz="6000" dirty="0">
              <a:ln>
                <a:solidFill>
                  <a:schemeClr val="accent5">
                    <a:lumMod val="60000"/>
                    <a:lumOff val="40000"/>
                  </a:schemeClr>
                </a:solidFill>
              </a:ln>
              <a:solidFill>
                <a:schemeClr val="accent5">
                  <a:lumMod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959097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0677" y="107408"/>
            <a:ext cx="9366738" cy="867508"/>
          </a:xfrm>
        </p:spPr>
        <p:txBody>
          <a:bodyPr>
            <a:noAutofit/>
          </a:bodyPr>
          <a:lstStyle/>
          <a:p>
            <a:r>
              <a:rPr lang="en-US" altLang="zh-TW" sz="6600" b="1" dirty="0">
                <a:ln w="28575"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70C0"/>
                </a:solidFill>
                <a:latin typeface="Aharoni" panose="02010803020104030203" pitchFamily="2" charset="-79"/>
                <a:ea typeface="Malgun Gothic" panose="020B0503020000020004" pitchFamily="34" charset="-127"/>
                <a:cs typeface="Aharoni" panose="02010803020104030203" pitchFamily="2" charset="-79"/>
              </a:rPr>
              <a:t>Overview of Chanel</a:t>
            </a:r>
            <a:endParaRPr lang="zh-TW" altLang="en-US" sz="6600" b="1" dirty="0">
              <a:ln w="28575">
                <a:solidFill>
                  <a:schemeClr val="accent1">
                    <a:lumMod val="50000"/>
                  </a:schemeClr>
                </a:solidFill>
              </a:ln>
              <a:solidFill>
                <a:srgbClr val="0070C0"/>
              </a:solidFill>
              <a:latin typeface="Aharoni" panose="02010803020104030203" pitchFamily="2" charset="-79"/>
              <a:ea typeface="Malgun Gothic" panose="020B0503020000020004" pitchFamily="34" charset="-127"/>
              <a:cs typeface="Aharoni" panose="02010803020104030203" pitchFamily="2" charset="-79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52" t="25133" r="28961" b="24488"/>
          <a:stretch/>
        </p:blipFill>
        <p:spPr>
          <a:xfrm>
            <a:off x="6670431" y="3221438"/>
            <a:ext cx="5521569" cy="3636562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4307" y="-21953"/>
            <a:ext cx="2649416" cy="332854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386861" y="1233909"/>
            <a:ext cx="7455600" cy="817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3600" kern="100" dirty="0">
                <a:solidFill>
                  <a:sysClr val="windowText" lastClr="000000"/>
                </a:solidFill>
                <a:cs typeface="Times New Roman" panose="02020603050405020304" pitchFamily="18" charset="0"/>
              </a:rPr>
              <a:t>Founded : 1910</a:t>
            </a:r>
          </a:p>
        </p:txBody>
      </p:sp>
      <p:sp>
        <p:nvSpPr>
          <p:cNvPr id="7" name="矩形 6"/>
          <p:cNvSpPr/>
          <p:nvPr/>
        </p:nvSpPr>
        <p:spPr>
          <a:xfrm>
            <a:off x="386860" y="2150138"/>
            <a:ext cx="7455600" cy="817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3600" kern="100" dirty="0">
                <a:solidFill>
                  <a:sysClr val="windowText" lastClr="000000"/>
                </a:solidFill>
                <a:cs typeface="Times New Roman" panose="02020603050405020304" pitchFamily="18" charset="0"/>
              </a:rPr>
              <a:t>Headquarter</a:t>
            </a:r>
            <a:r>
              <a:rPr lang="zh-TW" altLang="en-US" sz="3600" kern="100" dirty="0">
                <a:solidFill>
                  <a:sysClr val="windowText" lastClr="000000"/>
                </a:solidFill>
                <a:cs typeface="Times New Roman" panose="02020603050405020304" pitchFamily="18" charset="0"/>
              </a:rPr>
              <a:t>：</a:t>
            </a:r>
            <a:r>
              <a:rPr lang="en-US" altLang="zh-TW" sz="3600" kern="100" dirty="0">
                <a:solidFill>
                  <a:sysClr val="windowText" lastClr="000000"/>
                </a:solidFill>
                <a:cs typeface="Times New Roman" panose="02020603050405020304" pitchFamily="18" charset="0"/>
              </a:rPr>
              <a:t>in Paris</a:t>
            </a:r>
            <a:endParaRPr lang="zh-TW" altLang="zh-TW" sz="3600" kern="100" dirty="0">
              <a:solidFill>
                <a:sysClr val="windowText" lastClr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86861" y="3067738"/>
            <a:ext cx="7455600" cy="817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800" kern="100" dirty="0">
                <a:solidFill>
                  <a:sysClr val="windowText" lastClr="000000"/>
                </a:solidFill>
                <a:cs typeface="Times New Roman" panose="02020603050405020304" pitchFamily="18" charset="0"/>
                <a:sym typeface="Wingdings" panose="05000000000000000000" pitchFamily="2" charset="2"/>
              </a:rPr>
              <a:t>F</a:t>
            </a:r>
            <a:r>
              <a:rPr lang="en-US" altLang="zh-TW" sz="2800" kern="100" dirty="0">
                <a:solidFill>
                  <a:sysClr val="windowText" lastClr="000000"/>
                </a:solidFill>
                <a:cs typeface="Times New Roman" panose="02020603050405020304" pitchFamily="18" charset="0"/>
              </a:rPr>
              <a:t>ounder : Gabrielle Bonheur Chanel (Coco Chanel)</a:t>
            </a:r>
            <a:endParaRPr lang="zh-TW" altLang="zh-TW" sz="2800" kern="100" dirty="0">
              <a:solidFill>
                <a:sysClr val="windowText" lastClr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86860" y="4000841"/>
            <a:ext cx="7455877" cy="81863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0"/>
              </a:spcAft>
            </a:pPr>
            <a:r>
              <a:rPr lang="en-US" altLang="zh-TW" sz="3600" kern="100" dirty="0">
                <a:solidFill>
                  <a:sysClr val="windowText" lastClr="000000"/>
                </a:solidFill>
                <a:cs typeface="Times New Roman" panose="02020603050405020304" pitchFamily="18" charset="0"/>
                <a:sym typeface="Wingdings" panose="05000000000000000000" pitchFamily="2" charset="2"/>
              </a:rPr>
              <a:t>L</a:t>
            </a:r>
            <a:r>
              <a:rPr lang="en-US" altLang="zh-TW" sz="3600" kern="100" dirty="0">
                <a:solidFill>
                  <a:sysClr val="windowText" lastClr="000000"/>
                </a:solidFill>
                <a:cs typeface="Times New Roman" panose="02020603050405020304" pitchFamily="18" charset="0"/>
              </a:rPr>
              <a:t>ocated : worldwide</a:t>
            </a:r>
            <a:endParaRPr lang="zh-TW" altLang="zh-TW" sz="3600" kern="100" dirty="0">
              <a:solidFill>
                <a:sysClr val="windowText" lastClr="000000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0584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"/>
          <a:stretch/>
        </p:blipFill>
        <p:spPr>
          <a:xfrm>
            <a:off x="156754" y="854800"/>
            <a:ext cx="4433622" cy="2423977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5416" y="854800"/>
            <a:ext cx="2423977" cy="2423977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156754" y="162469"/>
            <a:ext cx="17896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 smtClean="0">
                <a:solidFill>
                  <a:srgbClr val="2E75B6"/>
                </a:solidFill>
              </a:rPr>
              <a:t>Products</a:t>
            </a:r>
            <a:endParaRPr lang="zh-TW" altLang="en-US" sz="3200" b="1" dirty="0">
              <a:solidFill>
                <a:srgbClr val="2E75B6"/>
              </a:solidFill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434" y="854800"/>
            <a:ext cx="4267566" cy="2423977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62" y="3805643"/>
            <a:ext cx="2934790" cy="2934790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1448" y="3735681"/>
            <a:ext cx="3096193" cy="309619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4574" y="3709279"/>
            <a:ext cx="4320033" cy="3075791"/>
          </a:xfrm>
          <a:prstGeom prst="rect">
            <a:avLst/>
          </a:prstGeom>
        </p:spPr>
      </p:pic>
      <p:sp>
        <p:nvSpPr>
          <p:cNvPr id="12" name="文字方塊 11"/>
          <p:cNvSpPr txBox="1"/>
          <p:nvPr/>
        </p:nvSpPr>
        <p:spPr>
          <a:xfrm>
            <a:off x="2725783" y="452512"/>
            <a:ext cx="22729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>
                <a:solidFill>
                  <a:srgbClr val="C00000"/>
                </a:solidFill>
                <a:cs typeface="GENISO" panose="02000400000000000000" pitchFamily="2" charset="0"/>
              </a:rPr>
              <a:t>H</a:t>
            </a:r>
            <a:r>
              <a:rPr lang="en-US" altLang="zh-TW" sz="2400" b="1" dirty="0" smtClean="0">
                <a:solidFill>
                  <a:srgbClr val="C00000"/>
                </a:solidFill>
                <a:cs typeface="GENISO" panose="02000400000000000000" pitchFamily="2" charset="0"/>
              </a:rPr>
              <a:t>aute </a:t>
            </a:r>
            <a:r>
              <a:rPr lang="en-US" altLang="zh-TW" sz="2400" b="1" dirty="0">
                <a:solidFill>
                  <a:srgbClr val="C00000"/>
                </a:solidFill>
                <a:cs typeface="GENISO" panose="02000400000000000000" pitchFamily="2" charset="0"/>
              </a:rPr>
              <a:t>couture</a:t>
            </a:r>
            <a:endParaRPr lang="zh-TW" altLang="en-US" sz="2400" b="1" dirty="0">
              <a:solidFill>
                <a:srgbClr val="C00000"/>
              </a:solidFill>
              <a:cs typeface="GENISO" panose="02000400000000000000" pitchFamily="2" charset="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6179960" y="424298"/>
            <a:ext cx="19588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 err="1" smtClean="0">
                <a:solidFill>
                  <a:srgbClr val="C00000"/>
                </a:solidFill>
                <a:cs typeface="GENISO" panose="02000400000000000000" pitchFamily="2" charset="0"/>
              </a:rPr>
              <a:t>Jewellery</a:t>
            </a:r>
            <a:endParaRPr lang="zh-TW" altLang="en-US" sz="2400" b="1" dirty="0">
              <a:solidFill>
                <a:srgbClr val="C00000"/>
              </a:solidFill>
              <a:cs typeface="GENISO" panose="02000400000000000000" pitchFamily="2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0591639" y="424297"/>
            <a:ext cx="13464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dirty="0">
                <a:cs typeface="GENISO" panose="02000400000000000000" pitchFamily="2" charset="0"/>
              </a:rPr>
              <a:t> </a:t>
            </a:r>
            <a:r>
              <a:rPr lang="en-US" altLang="zh-TW" sz="2400" b="1" dirty="0">
                <a:solidFill>
                  <a:srgbClr val="C00000"/>
                </a:solidFill>
                <a:cs typeface="GENISO" panose="02000400000000000000" pitchFamily="2" charset="0"/>
              </a:rPr>
              <a:t>Watches</a:t>
            </a:r>
            <a:endParaRPr lang="zh-TW" altLang="en-US" sz="2400" b="1" dirty="0">
              <a:solidFill>
                <a:srgbClr val="C00000"/>
              </a:solidFill>
              <a:cs typeface="GENISO" panose="02000400000000000000" pitchFamily="2" charset="0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329283" y="4617584"/>
            <a:ext cx="19588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 smtClean="0">
                <a:solidFill>
                  <a:srgbClr val="C00000"/>
                </a:solidFill>
                <a:cs typeface="GENISO" panose="02000400000000000000" pitchFamily="2" charset="0"/>
              </a:rPr>
              <a:t>Perfume</a:t>
            </a:r>
            <a:endParaRPr lang="zh-TW" altLang="en-US" sz="2400" b="1" dirty="0">
              <a:solidFill>
                <a:srgbClr val="C00000"/>
              </a:solidFill>
              <a:cs typeface="GENISO" panose="02000400000000000000" pitchFamily="2" charset="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4998720" y="4088239"/>
            <a:ext cx="19588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 smtClean="0">
                <a:solidFill>
                  <a:srgbClr val="C00000"/>
                </a:solidFill>
                <a:cs typeface="GENISO" panose="02000400000000000000" pitchFamily="2" charset="0"/>
              </a:rPr>
              <a:t>Makeup</a:t>
            </a:r>
            <a:endParaRPr lang="zh-TW" altLang="en-US" sz="2400" b="1" dirty="0">
              <a:solidFill>
                <a:srgbClr val="C00000"/>
              </a:solidFill>
              <a:cs typeface="GENISO" panose="02000400000000000000" pitchFamily="2" charset="0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10233111" y="4465130"/>
            <a:ext cx="19588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 smtClean="0">
                <a:solidFill>
                  <a:srgbClr val="C00000"/>
                </a:solidFill>
                <a:cs typeface="GENISO" panose="02000400000000000000" pitchFamily="2" charset="0"/>
              </a:rPr>
              <a:t>Skincare</a:t>
            </a:r>
            <a:endParaRPr lang="zh-TW" altLang="en-US" sz="2400" b="1" dirty="0">
              <a:solidFill>
                <a:srgbClr val="C00000"/>
              </a:solidFill>
              <a:cs typeface="GENISO" panose="02000400000000000000" pitchFamily="2" charset="0"/>
            </a:endParaRPr>
          </a:p>
        </p:txBody>
      </p:sp>
      <p:sp>
        <p:nvSpPr>
          <p:cNvPr id="27" name="橢圓 26"/>
          <p:cNvSpPr/>
          <p:nvPr/>
        </p:nvSpPr>
        <p:spPr>
          <a:xfrm>
            <a:off x="955762" y="3722617"/>
            <a:ext cx="2795451" cy="3122319"/>
          </a:xfrm>
          <a:prstGeom prst="ellipse">
            <a:avLst/>
          </a:prstGeom>
          <a:noFill/>
          <a:ln w="762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46342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圖片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781" y="4572009"/>
            <a:ext cx="2107650" cy="2107650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4767"/>
            <a:ext cx="3129641" cy="3129641"/>
          </a:xfrm>
          <a:prstGeom prst="rect">
            <a:avLst/>
          </a:prstGeom>
        </p:spPr>
      </p:pic>
      <p:sp>
        <p:nvSpPr>
          <p:cNvPr id="13" name="橢圓形圖說文字 12"/>
          <p:cNvSpPr/>
          <p:nvPr/>
        </p:nvSpPr>
        <p:spPr>
          <a:xfrm>
            <a:off x="7575953" y="548635"/>
            <a:ext cx="2299063" cy="1933306"/>
          </a:xfrm>
          <a:prstGeom prst="wedgeEllipseCallout">
            <a:avLst>
              <a:gd name="adj1" fmla="val 32009"/>
              <a:gd name="adj2" fmla="val 103041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200" b="1" dirty="0" smtClean="0"/>
              <a:t>What you wore to bed.</a:t>
            </a:r>
            <a:endParaRPr lang="zh-TW" altLang="en-US" sz="2200" b="1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28"/>
          <a:stretch/>
        </p:blipFill>
        <p:spPr>
          <a:xfrm>
            <a:off x="7806690" y="3555662"/>
            <a:ext cx="3229790" cy="3221055"/>
          </a:xfrm>
          <a:prstGeom prst="rect">
            <a:avLst/>
          </a:prstGeom>
        </p:spPr>
      </p:pic>
      <p:cxnSp>
        <p:nvCxnSpPr>
          <p:cNvPr id="3" name="直線單箭頭接點 2"/>
          <p:cNvCxnSpPr/>
          <p:nvPr/>
        </p:nvCxnSpPr>
        <p:spPr>
          <a:xfrm>
            <a:off x="765265" y="1287829"/>
            <a:ext cx="0" cy="287137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直線接點 4"/>
          <p:cNvCxnSpPr/>
          <p:nvPr/>
        </p:nvCxnSpPr>
        <p:spPr>
          <a:xfrm>
            <a:off x="487679" y="1761716"/>
            <a:ext cx="555172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直線接點 6"/>
          <p:cNvCxnSpPr/>
          <p:nvPr/>
        </p:nvCxnSpPr>
        <p:spPr>
          <a:xfrm>
            <a:off x="487679" y="2506992"/>
            <a:ext cx="555172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直線接點 7"/>
          <p:cNvCxnSpPr/>
          <p:nvPr/>
        </p:nvCxnSpPr>
        <p:spPr>
          <a:xfrm>
            <a:off x="487679" y="3575054"/>
            <a:ext cx="555172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/>
        </p:nvSpPr>
        <p:spPr>
          <a:xfrm>
            <a:off x="1055914" y="1530884"/>
            <a:ext cx="6242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dirty="0" smtClean="0"/>
              <a:t>1921  </a:t>
            </a:r>
            <a:r>
              <a:rPr lang="en-US" altLang="zh-TW" sz="2800" dirty="0"/>
              <a:t>Ch</a:t>
            </a:r>
            <a:r>
              <a:rPr lang="en-US" altLang="zh-TW" sz="2800" dirty="0" smtClean="0"/>
              <a:t>anel N°5 was created.</a:t>
            </a:r>
            <a:endParaRPr lang="zh-TW" altLang="en-US" sz="2800" dirty="0"/>
          </a:p>
        </p:txBody>
      </p:sp>
      <p:sp>
        <p:nvSpPr>
          <p:cNvPr id="10" name="文字方塊 9"/>
          <p:cNvSpPr txBox="1"/>
          <p:nvPr/>
        </p:nvSpPr>
        <p:spPr>
          <a:xfrm>
            <a:off x="1042851" y="2246460"/>
            <a:ext cx="71502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lain" startAt="1952"/>
            </a:pPr>
            <a:r>
              <a:rPr lang="en-US" altLang="zh-TW" sz="2800" dirty="0" smtClean="0"/>
              <a:t>   Marilyn Monroe made Chanel </a:t>
            </a:r>
            <a:r>
              <a:rPr lang="en-US" altLang="zh-TW" sz="2800" dirty="0"/>
              <a:t>N°5 </a:t>
            </a:r>
            <a:endParaRPr lang="en-US" altLang="zh-TW" sz="2800" dirty="0" smtClean="0"/>
          </a:p>
          <a:p>
            <a:r>
              <a:rPr lang="en-US" altLang="zh-TW" sz="2800" dirty="0"/>
              <a:t> </a:t>
            </a:r>
            <a:r>
              <a:rPr lang="en-US" altLang="zh-TW" sz="2800" dirty="0" smtClean="0"/>
              <a:t>           become even more popular than before.</a:t>
            </a:r>
            <a:endParaRPr lang="zh-TW" altLang="en-US" sz="2800" dirty="0"/>
          </a:p>
        </p:txBody>
      </p:sp>
      <p:sp>
        <p:nvSpPr>
          <p:cNvPr id="2" name="文字方塊 1"/>
          <p:cNvSpPr txBox="1"/>
          <p:nvPr/>
        </p:nvSpPr>
        <p:spPr>
          <a:xfrm>
            <a:off x="146959" y="6360"/>
            <a:ext cx="780128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6600" b="1" dirty="0" smtClean="0">
                <a:ln w="28575"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70C0"/>
                </a:solidFill>
                <a:latin typeface="Aharoni" panose="02010803020104030203" pitchFamily="2" charset="-79"/>
                <a:ea typeface="Malgun Gothic" panose="020B0503020000020004" pitchFamily="34" charset="-127"/>
                <a:cs typeface="Aharoni" panose="02010803020104030203" pitchFamily="2" charset="-79"/>
              </a:rPr>
              <a:t>About </a:t>
            </a:r>
            <a:r>
              <a:rPr lang="en-US" altLang="zh-TW" sz="6600" b="1" dirty="0">
                <a:ln w="28575"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70C0"/>
                </a:solidFill>
                <a:latin typeface="Aharoni" panose="02010803020104030203" pitchFamily="2" charset="-79"/>
                <a:ea typeface="Malgun Gothic" panose="020B0503020000020004" pitchFamily="34" charset="-127"/>
                <a:cs typeface="Aharoni" panose="02010803020104030203" pitchFamily="2" charset="-79"/>
              </a:rPr>
              <a:t>Chanel No.5</a:t>
            </a:r>
            <a:endParaRPr lang="zh-TW" altLang="en-US" sz="6600" b="1" dirty="0">
              <a:ln w="28575">
                <a:solidFill>
                  <a:schemeClr val="accent1">
                    <a:lumMod val="50000"/>
                  </a:schemeClr>
                </a:solidFill>
              </a:ln>
              <a:solidFill>
                <a:srgbClr val="0070C0"/>
              </a:solidFill>
              <a:latin typeface="Aharoni" panose="02010803020104030203" pitchFamily="2" charset="-79"/>
              <a:ea typeface="+mj-ea"/>
              <a:cs typeface="Aharoni" panose="02010803020104030203" pitchFamily="2" charset="-79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1055913" y="3328203"/>
            <a:ext cx="68923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lain" startAt="1959"/>
            </a:pPr>
            <a:r>
              <a:rPr lang="en-US" altLang="zh-TW" sz="2800" dirty="0" smtClean="0"/>
              <a:t>   Chanel </a:t>
            </a:r>
            <a:r>
              <a:rPr lang="en-US" altLang="zh-TW" sz="2800" dirty="0"/>
              <a:t>N°5 entered into the museum </a:t>
            </a:r>
            <a:endParaRPr lang="en-US" altLang="zh-TW" sz="2800" dirty="0" smtClean="0"/>
          </a:p>
          <a:p>
            <a:r>
              <a:rPr lang="en-US" altLang="zh-TW" sz="2800" dirty="0" smtClean="0"/>
              <a:t>            of </a:t>
            </a:r>
            <a:r>
              <a:rPr lang="en-US" altLang="zh-TW" sz="2800" dirty="0"/>
              <a:t>modern art of New York.</a:t>
            </a:r>
            <a:endParaRPr lang="zh-TW" altLang="en-US" sz="2800" dirty="0"/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04" r="35213"/>
          <a:stretch/>
        </p:blipFill>
        <p:spPr>
          <a:xfrm>
            <a:off x="10544989" y="2344527"/>
            <a:ext cx="1502230" cy="4513473"/>
          </a:xfrm>
          <a:prstGeom prst="rect">
            <a:avLst/>
          </a:prstGeom>
        </p:spPr>
      </p:pic>
      <p:sp>
        <p:nvSpPr>
          <p:cNvPr id="14" name="橢圓形圖說文字 13"/>
          <p:cNvSpPr/>
          <p:nvPr/>
        </p:nvSpPr>
        <p:spPr>
          <a:xfrm>
            <a:off x="9771018" y="458947"/>
            <a:ext cx="2276202" cy="1660765"/>
          </a:xfrm>
          <a:prstGeom prst="wedgeEllipseCallout">
            <a:avLst>
              <a:gd name="adj1" fmla="val 8391"/>
              <a:gd name="adj2" fmla="val 63287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b="1" dirty="0" smtClean="0"/>
              <a:t>Chanel </a:t>
            </a:r>
            <a:r>
              <a:rPr lang="en-US" altLang="zh-TW" sz="2400" b="1" dirty="0"/>
              <a:t>N</a:t>
            </a:r>
            <a:r>
              <a:rPr lang="en-US" altLang="zh-TW" sz="2400" b="1" dirty="0" smtClean="0"/>
              <a:t>°5</a:t>
            </a:r>
            <a:endParaRPr lang="zh-TW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182987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9" grpId="0"/>
      <p:bldP spid="10" grpId="0"/>
      <p:bldP spid="4" grpId="0"/>
      <p:bldP spid="1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25137" y="1825625"/>
            <a:ext cx="7953103" cy="42516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4800" dirty="0" smtClean="0">
                <a:sym typeface="Wingdings 2"/>
              </a:rPr>
              <a:t></a:t>
            </a:r>
            <a:r>
              <a:rPr lang="en-US" altLang="zh-TW" sz="4800" dirty="0" smtClean="0"/>
              <a:t>Upgrade</a:t>
            </a:r>
            <a:endParaRPr lang="en-US" altLang="zh-TW" sz="4800" dirty="0"/>
          </a:p>
          <a:p>
            <a:pPr marL="0" indent="0">
              <a:buNone/>
            </a:pPr>
            <a:r>
              <a:rPr lang="en-US" altLang="zh-TW" sz="4800" dirty="0" smtClean="0">
                <a:sym typeface="Wingdings 2"/>
              </a:rPr>
              <a:t></a:t>
            </a:r>
            <a:r>
              <a:rPr lang="en-US" altLang="zh-TW" sz="4800" dirty="0">
                <a:sym typeface="Wingdings 2"/>
              </a:rPr>
              <a:t>M</a:t>
            </a:r>
            <a:r>
              <a:rPr lang="en-US" altLang="zh-TW" sz="4800" dirty="0" smtClean="0"/>
              <a:t>odernize</a:t>
            </a:r>
            <a:r>
              <a:rPr lang="en-US" altLang="zh-TW" sz="4800" dirty="0" smtClean="0">
                <a:sym typeface="Wingdings 2"/>
              </a:rPr>
              <a:t> </a:t>
            </a:r>
            <a:endParaRPr lang="zh-TW" altLang="en-US" sz="4800" dirty="0"/>
          </a:p>
        </p:txBody>
      </p:sp>
      <p:sp>
        <p:nvSpPr>
          <p:cNvPr id="4" name="標題 1"/>
          <p:cNvSpPr>
            <a:spLocks noGrp="1"/>
          </p:cNvSpPr>
          <p:nvPr>
            <p:ph type="title"/>
          </p:nvPr>
        </p:nvSpPr>
        <p:spPr>
          <a:xfrm>
            <a:off x="228599" y="108927"/>
            <a:ext cx="4948312" cy="971305"/>
          </a:xfrm>
        </p:spPr>
        <p:txBody>
          <a:bodyPr>
            <a:noAutofit/>
          </a:bodyPr>
          <a:lstStyle/>
          <a:p>
            <a:r>
              <a:rPr lang="en-US" altLang="zh-TW" sz="6600" b="1" dirty="0" smtClean="0">
                <a:ln w="28575"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70C0"/>
                </a:solidFill>
                <a:latin typeface="Aharoni" panose="02010803020104030203" pitchFamily="2" charset="-79"/>
                <a:ea typeface="Malgun Gothic" panose="020B0503020000020004" pitchFamily="34" charset="-127"/>
                <a:cs typeface="Aharoni" panose="02010803020104030203" pitchFamily="2" charset="-79"/>
              </a:rPr>
              <a:t>Future plan</a:t>
            </a:r>
            <a:endParaRPr lang="zh-TW" altLang="en-US" sz="6600" b="1" dirty="0">
              <a:ln w="28575">
                <a:solidFill>
                  <a:schemeClr val="accent1">
                    <a:lumMod val="50000"/>
                  </a:schemeClr>
                </a:solidFill>
              </a:ln>
              <a:solidFill>
                <a:srgbClr val="0070C0"/>
              </a:solidFill>
              <a:latin typeface="Aharoni" panose="02010803020104030203" pitchFamily="2" charset="-79"/>
              <a:ea typeface="Malgun Gothic" panose="020B0503020000020004" pitchFamily="34" charset="-127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633548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直角三角形 5"/>
          <p:cNvSpPr/>
          <p:nvPr/>
        </p:nvSpPr>
        <p:spPr>
          <a:xfrm flipH="1" flipV="1">
            <a:off x="7948245" y="0"/>
            <a:ext cx="4243755" cy="2344615"/>
          </a:xfrm>
          <a:prstGeom prst="rtTriangle">
            <a:avLst/>
          </a:prstGeom>
          <a:solidFill>
            <a:srgbClr val="FF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直角三角形 2"/>
          <p:cNvSpPr/>
          <p:nvPr/>
        </p:nvSpPr>
        <p:spPr>
          <a:xfrm>
            <a:off x="0" y="4513385"/>
            <a:ext cx="4243754" cy="2344615"/>
          </a:xfrm>
          <a:prstGeom prst="rtTriangle">
            <a:avLst/>
          </a:prstGeom>
          <a:solidFill>
            <a:srgbClr val="2F5597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標題 1"/>
          <p:cNvSpPr txBox="1">
            <a:spLocks/>
          </p:cNvSpPr>
          <p:nvPr/>
        </p:nvSpPr>
        <p:spPr>
          <a:xfrm>
            <a:off x="1128654" y="1081981"/>
            <a:ext cx="5598718" cy="9545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600" dirty="0" smtClean="0">
                <a:ln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Conclusion</a:t>
            </a:r>
            <a:endParaRPr lang="en-US" altLang="zh-TW" sz="6600" dirty="0">
              <a:ln>
                <a:solidFill>
                  <a:schemeClr val="accent5">
                    <a:lumMod val="60000"/>
                    <a:lumOff val="40000"/>
                  </a:schemeClr>
                </a:solidFill>
              </a:ln>
              <a:solidFill>
                <a:schemeClr val="accent5">
                  <a:lumMod val="75000"/>
                </a:schemeClr>
              </a:solidFill>
              <a:latin typeface="Aharoni" panose="02010803020104030203" pitchFamily="2" charset="-79"/>
              <a:ea typeface="+mn-ea"/>
              <a:cs typeface="Aharoni" panose="02010803020104030203" pitchFamily="2" charset="-79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3025390" y="2397816"/>
            <a:ext cx="781678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  <a:sym typeface="Wingdings"/>
              </a:rPr>
              <a:t> </a:t>
            </a:r>
            <a:r>
              <a:rPr lang="en-US" altLang="zh-TW" sz="5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Fashion</a:t>
            </a:r>
            <a:endParaRPr lang="en-US" altLang="zh-TW" sz="5400" dirty="0">
              <a:solidFill>
                <a:schemeClr val="tx1">
                  <a:lumMod val="65000"/>
                  <a:lumOff val="35000"/>
                </a:schemeClr>
              </a:solidFill>
              <a:latin typeface="Aharoni" panose="02010803020104030203" pitchFamily="2" charset="-79"/>
              <a:ea typeface="+mj-ea"/>
              <a:cs typeface="Aharoni" panose="02010803020104030203" pitchFamily="2" charset="-79"/>
            </a:endParaRPr>
          </a:p>
          <a:p>
            <a:r>
              <a:rPr lang="en-US" altLang="zh-TW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  <a:sym typeface="Wingdings"/>
              </a:rPr>
              <a:t> </a:t>
            </a:r>
            <a:r>
              <a:rPr lang="en-US" altLang="zh-TW" sz="5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Tourist attractions</a:t>
            </a:r>
            <a:endParaRPr lang="zh-TW" altLang="en-US" sz="5400" dirty="0">
              <a:solidFill>
                <a:schemeClr val="tx1">
                  <a:lumMod val="65000"/>
                  <a:lumOff val="35000"/>
                </a:schemeClr>
              </a:solidFill>
              <a:latin typeface="Aharoni" panose="02010803020104030203" pitchFamily="2" charset="-79"/>
              <a:ea typeface="+mj-ea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944521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直角三角形 5"/>
          <p:cNvSpPr/>
          <p:nvPr/>
        </p:nvSpPr>
        <p:spPr>
          <a:xfrm flipH="1" flipV="1">
            <a:off x="7948245" y="0"/>
            <a:ext cx="4243755" cy="2344615"/>
          </a:xfrm>
          <a:prstGeom prst="rtTriangle">
            <a:avLst/>
          </a:prstGeom>
          <a:solidFill>
            <a:srgbClr val="FF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22813" y="217714"/>
            <a:ext cx="9947309" cy="954593"/>
          </a:xfrm>
        </p:spPr>
        <p:txBody>
          <a:bodyPr>
            <a:noAutofit/>
          </a:bodyPr>
          <a:lstStyle/>
          <a:p>
            <a:pPr algn="l"/>
            <a:r>
              <a:rPr lang="en-US" altLang="zh-TW" sz="6600" dirty="0">
                <a:ln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Division of responsibility</a:t>
            </a:r>
          </a:p>
        </p:txBody>
      </p:sp>
      <p:sp>
        <p:nvSpPr>
          <p:cNvPr id="3" name="直角三角形 2"/>
          <p:cNvSpPr/>
          <p:nvPr/>
        </p:nvSpPr>
        <p:spPr>
          <a:xfrm>
            <a:off x="0" y="4513385"/>
            <a:ext cx="4243754" cy="2344615"/>
          </a:xfrm>
          <a:prstGeom prst="rtTriangle">
            <a:avLst/>
          </a:prstGeom>
          <a:solidFill>
            <a:srgbClr val="2F5597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1683901"/>
              </p:ext>
            </p:extLst>
          </p:nvPr>
        </p:nvGraphicFramePr>
        <p:xfrm>
          <a:off x="1439706" y="1721394"/>
          <a:ext cx="9416980" cy="3227977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08726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32971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667657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600" dirty="0" smtClean="0">
                          <a:solidFill>
                            <a:schemeClr val="tx1"/>
                          </a:solidFill>
                        </a:rPr>
                        <a:t>08</a:t>
                      </a:r>
                      <a:r>
                        <a:rPr lang="en-US" altLang="zh-TW" sz="3600" baseline="0" dirty="0" smtClean="0">
                          <a:solidFill>
                            <a:schemeClr val="tx1"/>
                          </a:solidFill>
                        </a:rPr>
                        <a:t> Lucy</a:t>
                      </a:r>
                      <a:endParaRPr lang="zh-TW" altLang="en-US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TW" sz="3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Profile of a representative company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95086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TW" sz="3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 Oriel</a:t>
                      </a:r>
                      <a:endParaRPr lang="zh-TW" altLang="en-US" sz="3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TW" sz="3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Economic</a:t>
                      </a:r>
                      <a:r>
                        <a:rPr lang="en-US" altLang="zh-TW" sz="3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and Industry/Travel</a:t>
                      </a:r>
                      <a:endParaRPr lang="zh-TW" altLang="en-US" sz="3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08149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TW" sz="3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25 Abby</a:t>
                      </a:r>
                      <a:endParaRPr lang="zh-TW" altLang="en-US" sz="3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TW" sz="3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Festival/PPT file/Handout</a:t>
                      </a:r>
                      <a:endParaRPr lang="zh-TW" altLang="en-US" sz="3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34126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TW" sz="3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27 Hsin</a:t>
                      </a:r>
                      <a:endParaRPr lang="zh-TW" altLang="en-US" sz="3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Economic</a:t>
                      </a:r>
                      <a:r>
                        <a:rPr lang="en-US" altLang="zh-TW" sz="3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and Industry/Dessert</a:t>
                      </a:r>
                      <a:endParaRPr lang="zh-TW" altLang="en-US" sz="36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61703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TW" sz="3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37 GG</a:t>
                      </a:r>
                      <a:endParaRPr lang="zh-TW" altLang="en-US" sz="3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TW" sz="3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Overview</a:t>
                      </a:r>
                      <a:r>
                        <a:rPr lang="en-US" altLang="zh-TW" sz="3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of the country</a:t>
                      </a:r>
                      <a:endParaRPr lang="zh-TW" altLang="en-US" sz="3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032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直角三角形 5"/>
          <p:cNvSpPr/>
          <p:nvPr/>
        </p:nvSpPr>
        <p:spPr>
          <a:xfrm flipH="1" flipV="1">
            <a:off x="7948245" y="0"/>
            <a:ext cx="4243755" cy="2344615"/>
          </a:xfrm>
          <a:prstGeom prst="rtTriangle">
            <a:avLst/>
          </a:prstGeom>
          <a:solidFill>
            <a:srgbClr val="FF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22813" y="217714"/>
            <a:ext cx="4120941" cy="954593"/>
          </a:xfrm>
        </p:spPr>
        <p:txBody>
          <a:bodyPr>
            <a:noAutofit/>
          </a:bodyPr>
          <a:lstStyle/>
          <a:p>
            <a:pPr algn="l"/>
            <a:r>
              <a:rPr lang="en-US" altLang="zh-TW" sz="6600" dirty="0" smtClean="0">
                <a:ln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Reference</a:t>
            </a:r>
            <a:endParaRPr lang="en-US" altLang="zh-TW" sz="6600" dirty="0">
              <a:ln>
                <a:solidFill>
                  <a:schemeClr val="accent5">
                    <a:lumMod val="60000"/>
                    <a:lumOff val="40000"/>
                  </a:schemeClr>
                </a:solidFill>
              </a:ln>
              <a:solidFill>
                <a:schemeClr val="accent5">
                  <a:lumMod val="75000"/>
                </a:schemeClr>
              </a:solidFill>
              <a:latin typeface="Aharoni" panose="02010803020104030203" pitchFamily="2" charset="-79"/>
              <a:ea typeface="+mn-ea"/>
              <a:cs typeface="Aharoni" panose="02010803020104030203" pitchFamily="2" charset="-79"/>
            </a:endParaRPr>
          </a:p>
        </p:txBody>
      </p:sp>
      <p:sp>
        <p:nvSpPr>
          <p:cNvPr id="3" name="直角三角形 2"/>
          <p:cNvSpPr/>
          <p:nvPr/>
        </p:nvSpPr>
        <p:spPr>
          <a:xfrm>
            <a:off x="0" y="4513385"/>
            <a:ext cx="4243754" cy="2344615"/>
          </a:xfrm>
          <a:prstGeom prst="rtTriangle">
            <a:avLst/>
          </a:prstGeom>
          <a:solidFill>
            <a:srgbClr val="2F5597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文字方塊 4"/>
          <p:cNvSpPr txBox="1"/>
          <p:nvPr/>
        </p:nvSpPr>
        <p:spPr>
          <a:xfrm>
            <a:off x="1369368" y="1172307"/>
            <a:ext cx="1049382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Blip>
                <a:blip r:embed="rId2"/>
              </a:buBlip>
            </a:pPr>
            <a:r>
              <a:rPr lang="en-US" altLang="zh-TW" sz="2400" b="1" dirty="0" smtClean="0">
                <a:solidFill>
                  <a:srgbClr val="002060"/>
                </a:solidFill>
              </a:rPr>
              <a:t>Overview</a:t>
            </a:r>
          </a:p>
          <a:p>
            <a:r>
              <a:rPr lang="en-US" altLang="zh-TW" sz="2000" dirty="0">
                <a:solidFill>
                  <a:srgbClr val="2E75B6"/>
                </a:solidFill>
              </a:rPr>
              <a:t>https://zh.wikipedia.org/zh-tw/%</a:t>
            </a:r>
            <a:r>
              <a:rPr lang="en-US" altLang="zh-TW" sz="2000" dirty="0" smtClean="0">
                <a:solidFill>
                  <a:srgbClr val="2E75B6"/>
                </a:solidFill>
              </a:rPr>
              <a:t>E6%B3%95%E5%9B%BD</a:t>
            </a:r>
          </a:p>
          <a:p>
            <a:r>
              <a:rPr lang="en-US" altLang="zh-TW" sz="2000" dirty="0">
                <a:solidFill>
                  <a:srgbClr val="2E75B6"/>
                </a:solidFill>
              </a:rPr>
              <a:t>https://</a:t>
            </a:r>
            <a:r>
              <a:rPr lang="en-US" altLang="zh-TW" sz="2000" dirty="0" smtClean="0">
                <a:solidFill>
                  <a:srgbClr val="2E75B6"/>
                </a:solidFill>
              </a:rPr>
              <a:t>en.m.wikipedia.org/wiki/Languages_of_France</a:t>
            </a:r>
          </a:p>
          <a:p>
            <a:r>
              <a:rPr lang="en-US" altLang="zh-TW" dirty="0">
                <a:solidFill>
                  <a:srgbClr val="2E75B6"/>
                </a:solidFill>
              </a:rPr>
              <a:t>https://zh.wikipedia.org/zh-tw/%</a:t>
            </a:r>
            <a:r>
              <a:rPr lang="en-US" altLang="zh-TW" dirty="0" smtClean="0">
                <a:solidFill>
                  <a:srgbClr val="2E75B6"/>
                </a:solidFill>
              </a:rPr>
              <a:t>E6%B3%95%E8%98%AD%E8%A5%BF%E9%AB%94%E8%82%B2%E5%A0%B4</a:t>
            </a:r>
          </a:p>
          <a:p>
            <a:r>
              <a:rPr lang="en-US" altLang="zh-TW" sz="2000" dirty="0">
                <a:solidFill>
                  <a:srgbClr val="2E75B6"/>
                </a:solidFill>
              </a:rPr>
              <a:t>http://weather.zuzuche.com/c201.html</a:t>
            </a:r>
          </a:p>
          <a:p>
            <a:pPr marL="342900" indent="-342900">
              <a:buBlip>
                <a:blip r:embed="rId2"/>
              </a:buBlip>
            </a:pPr>
            <a:r>
              <a:rPr lang="en-US" altLang="zh-TW" sz="2400" b="1" dirty="0" smtClean="0">
                <a:solidFill>
                  <a:srgbClr val="002060"/>
                </a:solidFill>
              </a:rPr>
              <a:t>Festival</a:t>
            </a:r>
          </a:p>
          <a:p>
            <a:r>
              <a:rPr lang="en-US" altLang="zh-TW" sz="2000" dirty="0">
                <a:solidFill>
                  <a:srgbClr val="2E75B6"/>
                </a:solidFill>
              </a:rPr>
              <a:t>https://en.wikipedia.org/wiki/Menton</a:t>
            </a:r>
          </a:p>
          <a:p>
            <a:r>
              <a:rPr lang="en-US" altLang="zh-TW" sz="2000" dirty="0">
                <a:solidFill>
                  <a:srgbClr val="2E75B6"/>
                </a:solidFill>
              </a:rPr>
              <a:t>http://www.eatglobe.com/news/faiths-customs/1415-riviera-lemon-festival.html</a:t>
            </a:r>
          </a:p>
          <a:p>
            <a:pPr marL="342900" indent="-342900">
              <a:buBlip>
                <a:blip r:embed="rId2"/>
              </a:buBlip>
            </a:pPr>
            <a:r>
              <a:rPr lang="en-US" altLang="zh-TW" sz="2400" b="1" dirty="0" smtClean="0">
                <a:solidFill>
                  <a:srgbClr val="002060"/>
                </a:solidFill>
              </a:rPr>
              <a:t>Dessert</a:t>
            </a:r>
          </a:p>
          <a:p>
            <a:r>
              <a:rPr lang="en-US" altLang="zh-TW" sz="2000" dirty="0">
                <a:solidFill>
                  <a:srgbClr val="2E75B6"/>
                </a:solidFill>
              </a:rPr>
              <a:t>http://www.craftsy.com/blog/2015/07/what-is-dacquoise/</a:t>
            </a:r>
          </a:p>
          <a:p>
            <a:r>
              <a:rPr lang="en-US" altLang="zh-TW" sz="2000" dirty="0">
                <a:solidFill>
                  <a:srgbClr val="2E75B6"/>
                </a:solidFill>
              </a:rPr>
              <a:t>http://</a:t>
            </a:r>
            <a:r>
              <a:rPr lang="en-US" altLang="zh-TW" sz="2000" dirty="0" smtClean="0">
                <a:solidFill>
                  <a:srgbClr val="2E75B6"/>
                </a:solidFill>
              </a:rPr>
              <a:t>french.lovetoknow.com/Famous_French_Desserts</a:t>
            </a:r>
            <a:endParaRPr lang="en-US" altLang="zh-TW" sz="2000" dirty="0">
              <a:solidFill>
                <a:srgbClr val="2E75B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3565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直角三角形 5"/>
          <p:cNvSpPr/>
          <p:nvPr/>
        </p:nvSpPr>
        <p:spPr>
          <a:xfrm flipH="1" flipV="1">
            <a:off x="7948245" y="0"/>
            <a:ext cx="4243755" cy="2344615"/>
          </a:xfrm>
          <a:prstGeom prst="rtTriangle">
            <a:avLst/>
          </a:prstGeom>
          <a:solidFill>
            <a:srgbClr val="FF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22813" y="217714"/>
            <a:ext cx="4120941" cy="954593"/>
          </a:xfrm>
        </p:spPr>
        <p:txBody>
          <a:bodyPr>
            <a:noAutofit/>
          </a:bodyPr>
          <a:lstStyle/>
          <a:p>
            <a:pPr algn="l"/>
            <a:r>
              <a:rPr lang="en-US" altLang="zh-TW" sz="6600" dirty="0" smtClean="0">
                <a:ln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Reference</a:t>
            </a:r>
            <a:endParaRPr lang="en-US" altLang="zh-TW" sz="6600" dirty="0">
              <a:ln>
                <a:solidFill>
                  <a:schemeClr val="accent5">
                    <a:lumMod val="60000"/>
                    <a:lumOff val="40000"/>
                  </a:schemeClr>
                </a:solidFill>
              </a:ln>
              <a:solidFill>
                <a:schemeClr val="accent5">
                  <a:lumMod val="75000"/>
                </a:schemeClr>
              </a:solidFill>
              <a:latin typeface="Aharoni" panose="02010803020104030203" pitchFamily="2" charset="-79"/>
              <a:ea typeface="+mn-ea"/>
              <a:cs typeface="Aharoni" panose="02010803020104030203" pitchFamily="2" charset="-79"/>
            </a:endParaRPr>
          </a:p>
        </p:txBody>
      </p:sp>
      <p:sp>
        <p:nvSpPr>
          <p:cNvPr id="3" name="直角三角形 2"/>
          <p:cNvSpPr/>
          <p:nvPr/>
        </p:nvSpPr>
        <p:spPr>
          <a:xfrm>
            <a:off x="0" y="4513385"/>
            <a:ext cx="4243754" cy="2344615"/>
          </a:xfrm>
          <a:prstGeom prst="rtTriangle">
            <a:avLst/>
          </a:prstGeom>
          <a:solidFill>
            <a:srgbClr val="2F5597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文字方塊 4"/>
          <p:cNvSpPr txBox="1"/>
          <p:nvPr/>
        </p:nvSpPr>
        <p:spPr>
          <a:xfrm>
            <a:off x="1369367" y="1184029"/>
            <a:ext cx="10599895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Blip>
                <a:blip r:embed="rId2"/>
              </a:buBlip>
            </a:pPr>
            <a:r>
              <a:rPr lang="en-US" altLang="zh-TW" sz="2400" b="1" dirty="0">
                <a:solidFill>
                  <a:srgbClr val="002060"/>
                </a:solidFill>
              </a:rPr>
              <a:t>Travel</a:t>
            </a:r>
          </a:p>
          <a:p>
            <a:r>
              <a:rPr lang="en-US" altLang="zh-TW" sz="2000" dirty="0">
                <a:solidFill>
                  <a:srgbClr val="2E75B6"/>
                </a:solidFill>
              </a:rPr>
              <a:t>http://country.bridgat.com/big5/France.html</a:t>
            </a:r>
          </a:p>
          <a:p>
            <a:r>
              <a:rPr lang="en-US" altLang="zh-TW" sz="2000" dirty="0">
                <a:solidFill>
                  <a:srgbClr val="2E75B6"/>
                </a:solidFill>
              </a:rPr>
              <a:t>https://zh.wikipedia.org/zh-tw/%E5%B7%B4%E9%BB%8E%E5%87%AF%E6%97%8B%E9%97%A8</a:t>
            </a:r>
          </a:p>
          <a:p>
            <a:r>
              <a:rPr lang="en-US" altLang="zh-TW" sz="2000" dirty="0">
                <a:solidFill>
                  <a:srgbClr val="2E75B6"/>
                </a:solidFill>
              </a:rPr>
              <a:t>https://zh.wikipedia.org/zh-tw/%E5%8D%A2%E6%B5%AE%E5%AE%AB</a:t>
            </a:r>
          </a:p>
          <a:p>
            <a:r>
              <a:rPr lang="en-US" altLang="zh-TW" sz="2000" dirty="0">
                <a:solidFill>
                  <a:srgbClr val="2E75B6"/>
                </a:solidFill>
              </a:rPr>
              <a:t>https://zh.wikipedia.org/zh-tw/%E5%87%A1%E5%B0%94%E8%B5%9B%E5%AE%AB</a:t>
            </a:r>
          </a:p>
          <a:p>
            <a:r>
              <a:rPr lang="en-US" altLang="zh-TW" sz="2000" dirty="0">
                <a:solidFill>
                  <a:srgbClr val="2E75B6"/>
                </a:solidFill>
              </a:rPr>
              <a:t>https://zh.wikipedia.org/zh-tw/%E8%89%BE%E8%8F%B2%E7%88%BE%E9%90%B5%E5%A1%94</a:t>
            </a:r>
          </a:p>
          <a:p>
            <a:r>
              <a:rPr lang="en-US" altLang="zh-TW" sz="2000" dirty="0">
                <a:solidFill>
                  <a:srgbClr val="2E75B6"/>
                </a:solidFill>
              </a:rPr>
              <a:t>http://</a:t>
            </a:r>
            <a:r>
              <a:rPr lang="en-US" altLang="zh-TW" sz="2000" dirty="0" smtClean="0">
                <a:solidFill>
                  <a:srgbClr val="2E75B6"/>
                </a:solidFill>
              </a:rPr>
              <a:t>en.chateauversailles.fr/homepage</a:t>
            </a:r>
            <a:endParaRPr lang="en-US" altLang="zh-TW" sz="2000" b="1" dirty="0" smtClean="0">
              <a:solidFill>
                <a:srgbClr val="002060"/>
              </a:solidFill>
            </a:endParaRPr>
          </a:p>
          <a:p>
            <a:pPr marL="342900" indent="-342900">
              <a:buBlip>
                <a:blip r:embed="rId2"/>
              </a:buBlip>
            </a:pPr>
            <a:r>
              <a:rPr lang="en-US" altLang="zh-TW" sz="2400" b="1" dirty="0" smtClean="0">
                <a:solidFill>
                  <a:srgbClr val="002060"/>
                </a:solidFill>
              </a:rPr>
              <a:t>Economic and industry</a:t>
            </a:r>
          </a:p>
          <a:p>
            <a:r>
              <a:rPr lang="en-US" altLang="zh-TW" sz="2000" dirty="0">
                <a:solidFill>
                  <a:srgbClr val="2E75B6"/>
                </a:solidFill>
              </a:rPr>
              <a:t>http://www.studying-in-france.org/introduction-to-the-country-of-france/</a:t>
            </a:r>
          </a:p>
          <a:p>
            <a:r>
              <a:rPr lang="en-US" altLang="zh-TW" sz="2000" dirty="0">
                <a:solidFill>
                  <a:srgbClr val="2E75B6"/>
                </a:solidFill>
              </a:rPr>
              <a:t>https://</a:t>
            </a:r>
            <a:r>
              <a:rPr lang="en-US" altLang="zh-TW" sz="2000" dirty="0" smtClean="0">
                <a:solidFill>
                  <a:srgbClr val="2E75B6"/>
                </a:solidFill>
              </a:rPr>
              <a:t>www.eventbrite.com/e/introduction-to-the-wines-of-france-tickets-19059144414?aff=es2</a:t>
            </a:r>
          </a:p>
          <a:p>
            <a:pPr marL="342900" indent="-342900">
              <a:buBlip>
                <a:blip r:embed="rId2"/>
              </a:buBlip>
            </a:pPr>
            <a:r>
              <a:rPr lang="en-US" altLang="zh-TW" sz="2400" b="1" dirty="0" smtClean="0">
                <a:solidFill>
                  <a:srgbClr val="002060"/>
                </a:solidFill>
              </a:rPr>
              <a:t>The Chanel</a:t>
            </a:r>
          </a:p>
          <a:p>
            <a:r>
              <a:rPr lang="en-US" altLang="zh-TW" sz="2000" dirty="0" smtClean="0">
                <a:solidFill>
                  <a:srgbClr val="2E75B6"/>
                </a:solidFill>
              </a:rPr>
              <a:t>https</a:t>
            </a:r>
            <a:r>
              <a:rPr lang="en-US" altLang="zh-TW" sz="2000" dirty="0">
                <a:solidFill>
                  <a:srgbClr val="2E75B6"/>
                </a:solidFill>
              </a:rPr>
              <a:t>://en.wikipedia.org/wiki/Chanel</a:t>
            </a:r>
          </a:p>
          <a:p>
            <a:r>
              <a:rPr lang="en-US" altLang="zh-TW" sz="2000" dirty="0">
                <a:solidFill>
                  <a:srgbClr val="2E75B6"/>
                </a:solidFill>
              </a:rPr>
              <a:t>http://www.chanel.com/zh_TW/</a:t>
            </a:r>
          </a:p>
          <a:p>
            <a:r>
              <a:rPr lang="en-US" altLang="zh-TW" sz="2000" dirty="0">
                <a:solidFill>
                  <a:srgbClr val="2E75B6"/>
                </a:solidFill>
              </a:rPr>
              <a:t>https://en.wikipedia.org/wiki/Chanel_No._</a:t>
            </a:r>
            <a:r>
              <a:rPr lang="en-US" altLang="zh-TW" sz="2000" dirty="0" smtClean="0">
                <a:solidFill>
                  <a:srgbClr val="2E75B6"/>
                </a:solidFill>
              </a:rPr>
              <a:t>5</a:t>
            </a:r>
            <a:endParaRPr lang="en-US" altLang="zh-TW" sz="2000" dirty="0">
              <a:solidFill>
                <a:srgbClr val="2E75B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5236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defile2016atoulyon.org/wp-content/uploads/2016/04/merci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4029"/>
          <a:stretch/>
        </p:blipFill>
        <p:spPr bwMode="auto">
          <a:xfrm>
            <a:off x="812801" y="2757715"/>
            <a:ext cx="10450286" cy="410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字方塊 3"/>
          <p:cNvSpPr txBox="1"/>
          <p:nvPr/>
        </p:nvSpPr>
        <p:spPr>
          <a:xfrm>
            <a:off x="232228" y="290286"/>
            <a:ext cx="1150982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7200" dirty="0" smtClean="0">
                <a:solidFill>
                  <a:schemeClr val="accent1">
                    <a:lumMod val="75000"/>
                  </a:schemeClr>
                </a:solidFill>
                <a:latin typeface="Berlin Sans FB Demi" panose="020E0802020502020306" pitchFamily="34" charset="0"/>
              </a:rPr>
              <a:t>Thank you </a:t>
            </a:r>
          </a:p>
          <a:p>
            <a:pPr algn="ctr"/>
            <a:r>
              <a:rPr lang="en-US" altLang="zh-TW" sz="7200" dirty="0" smtClean="0">
                <a:solidFill>
                  <a:schemeClr val="accent1">
                    <a:lumMod val="75000"/>
                  </a:schemeClr>
                </a:solidFill>
                <a:latin typeface="Berlin Sans FB Demi" panose="020E0802020502020306" pitchFamily="34" charset="0"/>
              </a:rPr>
              <a:t>for your listening!</a:t>
            </a:r>
            <a:endParaRPr lang="zh-TW" altLang="en-US" sz="7200" dirty="0">
              <a:solidFill>
                <a:schemeClr val="accent1">
                  <a:lumMod val="75000"/>
                </a:schemeClr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-12128" y="2757714"/>
            <a:ext cx="824929" cy="41002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11249766" y="2757716"/>
            <a:ext cx="942234" cy="41002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28974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s://media.licdn.com/mpr/mpr/AAEAAQAAAAAAAAGSAAAAJDI3ZDJiYTgzLWNjYzUtNGQwOS05OGQ5LWFlNDlhN2Y1NzQwOQ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3139" y="2685535"/>
            <a:ext cx="7280951" cy="4172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3947510" y="675504"/>
            <a:ext cx="4512208" cy="209288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TW" sz="130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Q&amp;A</a:t>
            </a:r>
            <a:endParaRPr lang="zh-TW" altLang="en-US" sz="130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62221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1428</TotalTime>
  <Words>527</Words>
  <Application>Microsoft Office PowerPoint</Application>
  <PresentationFormat>自訂</PresentationFormat>
  <Paragraphs>180</Paragraphs>
  <Slides>36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5</vt:i4>
      </vt:variant>
      <vt:variant>
        <vt:lpstr>投影片標題</vt:lpstr>
      </vt:variant>
      <vt:variant>
        <vt:i4>36</vt:i4>
      </vt:variant>
    </vt:vector>
  </HeadingPairs>
  <TitlesOfParts>
    <vt:vector size="41" baseType="lpstr">
      <vt:lpstr>Office 佈景主題</vt:lpstr>
      <vt:lpstr>1_Office 佈景主題</vt:lpstr>
      <vt:lpstr>2_Office 佈景主題</vt:lpstr>
      <vt:lpstr>3_Office 佈景主題</vt:lpstr>
      <vt:lpstr>4_Office 佈景主題</vt:lpstr>
      <vt:lpstr>France</vt:lpstr>
      <vt:lpstr>Outline</vt:lpstr>
      <vt:lpstr>Geography Capital Weather Population Language Currency</vt:lpstr>
      <vt:lpstr>Geography</vt:lpstr>
      <vt:lpstr>Capital─Paris</vt:lpstr>
      <vt:lpstr>Weather</vt:lpstr>
      <vt:lpstr>Population</vt:lpstr>
      <vt:lpstr>Language</vt:lpstr>
      <vt:lpstr>Currency</vt:lpstr>
      <vt:lpstr>Festival Dessert Travel</vt:lpstr>
      <vt:lpstr>The Lemon Festival</vt:lpstr>
      <vt:lpstr>Let’s learn French!</vt:lpstr>
      <vt:lpstr>Dessert</vt:lpstr>
      <vt:lpstr>Dessert</vt:lpstr>
      <vt:lpstr>Palace of Versailles</vt:lpstr>
      <vt:lpstr>Eiffel Tower</vt:lpstr>
      <vt:lpstr>Louvre</vt:lpstr>
      <vt:lpstr>Arc de Triomphe</vt:lpstr>
      <vt:lpstr>Agricultural Import/Export</vt:lpstr>
      <vt:lpstr>French labor force</vt:lpstr>
      <vt:lpstr>Agricultural</vt:lpstr>
      <vt:lpstr>Wine  Grapes</vt:lpstr>
      <vt:lpstr>Import</vt:lpstr>
      <vt:lpstr>Export</vt:lpstr>
      <vt:lpstr>PowerPoint 簡報</vt:lpstr>
      <vt:lpstr>Overview of Chanel About Chanel N°5 Future plan</vt:lpstr>
      <vt:lpstr>Overview of Chanel</vt:lpstr>
      <vt:lpstr>PowerPoint 簡報</vt:lpstr>
      <vt:lpstr>PowerPoint 簡報</vt:lpstr>
      <vt:lpstr>Future plan</vt:lpstr>
      <vt:lpstr>PowerPoint 簡報</vt:lpstr>
      <vt:lpstr>Division of responsibility</vt:lpstr>
      <vt:lpstr>Reference</vt:lpstr>
      <vt:lpstr>Reference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Hulkren</dc:creator>
  <cp:lastModifiedBy>rock</cp:lastModifiedBy>
  <cp:revision>197</cp:revision>
  <dcterms:created xsi:type="dcterms:W3CDTF">2016-04-30T13:38:10Z</dcterms:created>
  <dcterms:modified xsi:type="dcterms:W3CDTF">2016-05-20T15:23:41Z</dcterms:modified>
</cp:coreProperties>
</file>