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85" r:id="rId4"/>
    <p:sldId id="291" r:id="rId5"/>
    <p:sldId id="292" r:id="rId6"/>
    <p:sldId id="282" r:id="rId7"/>
    <p:sldId id="293" r:id="rId8"/>
    <p:sldId id="294" r:id="rId9"/>
    <p:sldId id="262" r:id="rId10"/>
    <p:sldId id="263" r:id="rId11"/>
    <p:sldId id="265" r:id="rId12"/>
    <p:sldId id="287" r:id="rId13"/>
    <p:sldId id="264" r:id="rId14"/>
    <p:sldId id="283" r:id="rId15"/>
    <p:sldId id="271" r:id="rId16"/>
    <p:sldId id="284" r:id="rId17"/>
    <p:sldId id="273" r:id="rId18"/>
    <p:sldId id="274" r:id="rId19"/>
    <p:sldId id="275" r:id="rId20"/>
    <p:sldId id="280" r:id="rId21"/>
    <p:sldId id="276" r:id="rId22"/>
    <p:sldId id="277" r:id="rId23"/>
    <p:sldId id="290" r:id="rId24"/>
    <p:sldId id="278" r:id="rId25"/>
    <p:sldId id="272" r:id="rId26"/>
    <p:sldId id="288" r:id="rId27"/>
    <p:sldId id="267" r:id="rId28"/>
    <p:sldId id="268" r:id="rId29"/>
    <p:sldId id="289" r:id="rId30"/>
    <p:sldId id="270" r:id="rId31"/>
    <p:sldId id="269" r:id="rId3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424" autoAdjust="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Lbls>
            <c:dLbl>
              <c:idx val="0"/>
              <c:layout>
                <c:manualLayout>
                  <c:x val="-0.13550118206384801"/>
                  <c:y val="0.1436550117123500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5768439057860999E-2"/>
                  <c:y val="-0.363268112120834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1408048196336399"/>
                  <c:y val="0.1004702363839759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lang="zh-TW"/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0-14</c:v>
                </c:pt>
                <c:pt idx="1">
                  <c:v>15-64</c:v>
                </c:pt>
                <c:pt idx="2">
                  <c:v>65up</c:v>
                </c:pt>
              </c:strCache>
            </c:strRef>
          </c:cat>
          <c:val>
            <c:numRef>
              <c:f>工作表1!$B$2:$B$4</c:f>
              <c:numCache>
                <c:formatCode>0.00%</c:formatCode>
                <c:ptCount val="3"/>
                <c:pt idx="0">
                  <c:v>0.14030000000000001</c:v>
                </c:pt>
                <c:pt idx="1">
                  <c:v>0.6593</c:v>
                </c:pt>
                <c:pt idx="2">
                  <c:v>0.20039999999999999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44597474531686"/>
          <c:y val="8.7695502968805933E-2"/>
          <c:w val="0.83005402525468308"/>
          <c:h val="0.81341094375757195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dLbls>
            <c:dLbl>
              <c:idx val="0"/>
              <c:layout>
                <c:manualLayout>
                  <c:x val="-0.11635160174322869"/>
                  <c:y val="-0.4357871347628041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628946005314097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1408048196336416"/>
                  <c:y val="0.1004702363839764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 Roman Catholic</c:v>
                </c:pt>
                <c:pt idx="1">
                  <c:v>Judaism or Lisia</c:v>
                </c:pt>
              </c:strCache>
            </c:strRef>
          </c:cat>
          <c:val>
            <c:numRef>
              <c:f>工作表1!$B$2:$B$3</c:f>
              <c:numCache>
                <c:formatCode>0.00%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銷售</c:v>
                </c:pt>
              </c:strCache>
            </c:strRef>
          </c:tx>
          <c:explosion val="4"/>
          <c:cat>
            <c:strRef>
              <c:f>工作表1!$A$2:$A$4</c:f>
              <c:strCache>
                <c:ptCount val="3"/>
                <c:pt idx="0">
                  <c:v>services</c:v>
                </c:pt>
                <c:pt idx="1">
                  <c:v>industry </c:v>
                </c:pt>
                <c:pt idx="2">
                  <c:v>agriculture</c:v>
                </c:pt>
              </c:strCache>
            </c:strRef>
          </c:cat>
          <c:val>
            <c:numRef>
              <c:f>工作表1!$B$2:$B$4</c:f>
              <c:numCache>
                <c:formatCode>0.00%</c:formatCode>
                <c:ptCount val="3"/>
                <c:pt idx="0">
                  <c:v>0.74</c:v>
                </c:pt>
                <c:pt idx="1">
                  <c:v>0.24</c:v>
                </c:pt>
                <c:pt idx="2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r"/>
      <c:layout/>
      <c:overlay val="0"/>
      <c:txPr>
        <a:bodyPr/>
        <a:lstStyle/>
        <a:p>
          <a:pPr>
            <a:defRPr lang="zh-TW"/>
          </a:pPr>
          <a:endParaRPr lang="zh-TW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18E8C-354D-4376-B307-0F874BF20673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EC70C-5160-4134-BDB1-EFE59A686F8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9852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fld id="{6A6D8EB8-4D04-4148-97DE-443D1D3D2530}" type="slidenum">
              <a:rPr lang="zh-TW" altLang="en-US" smtClean="0"/>
              <a:pPr/>
              <a:t>9</a:t>
            </a:fld>
            <a:fld id="{E684DF43-E5DD-436E-895E-2E5F99BC8938}" type="slidenum">
              <a:rPr lang="zh-TW" altLang="en-US" smtClean="0"/>
              <a:pPr/>
              <a:t>9</a:t>
            </a:fld>
            <a:fld id="{81AAFF49-514B-4C51-AD69-C56BEC9A40AE}" type="slidenum">
              <a:rPr lang="zh-TW" altLang="en-US" smtClean="0"/>
              <a:pPr/>
              <a:t>9</a:t>
            </a:fld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EC70C-5160-4134-BDB1-EFE59A686F85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2059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EC70C-5160-4134-BDB1-EFE59A686F85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7571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82397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138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06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03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614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4388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823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160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1775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10246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645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3307D-3ED7-4210-9B1F-84F65C578AD8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71681-4E6F-4FA1-B6D9-C6D108C10CAA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41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jpe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microsoft.com/office/2007/relationships/hdphoto" Target="../media/hdphoto1.wdp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-468560" y="6135489"/>
            <a:ext cx="3526160" cy="722511"/>
          </a:xfrm>
        </p:spPr>
        <p:txBody>
          <a:bodyPr>
            <a:normAutofit/>
          </a:bodyPr>
          <a:lstStyle/>
          <a:p>
            <a:r>
              <a:rPr lang="en-US" altLang="zh-TW" sz="2800" dirty="0" smtClean="0"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May.25.2016</a:t>
            </a:r>
            <a:endParaRPr lang="zh-TW" altLang="en-US" sz="2800" dirty="0">
              <a:solidFill>
                <a:srgbClr val="FF0000"/>
              </a:solidFill>
              <a:latin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4245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412776"/>
            <a:ext cx="6562470" cy="4392488"/>
          </a:xfrm>
          <a:solidFill>
            <a:srgbClr val="EAEAEA">
              <a:alpha val="41176"/>
            </a:srgbClr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  <a:latin typeface="AR CENA" panose="02000000000000000000" pitchFamily="2" charset="0"/>
              </a:rPr>
              <a:t>Overview of the country</a:t>
            </a:r>
          </a:p>
          <a:p>
            <a:pPr>
              <a:buFont typeface="Wingdings" pitchFamily="2" charset="2"/>
              <a:buChar char="Ø"/>
            </a:pPr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  <a:latin typeface="AR CENA" panose="02000000000000000000" pitchFamily="2" charset="0"/>
              </a:rPr>
              <a:t>Economy and industry</a:t>
            </a:r>
          </a:p>
          <a:p>
            <a:pPr>
              <a:buFont typeface="Wingdings" pitchFamily="2" charset="2"/>
              <a:buChar char="Ø"/>
            </a:pPr>
            <a:r>
              <a:rPr lang="en-US" altLang="zh-TW" sz="5400" dirty="0">
                <a:solidFill>
                  <a:schemeClr val="accent6">
                    <a:lumMod val="50000"/>
                  </a:schemeClr>
                </a:solidFill>
                <a:latin typeface="AR CENA" panose="02000000000000000000" pitchFamily="2" charset="0"/>
              </a:rPr>
              <a:t>Representative </a:t>
            </a:r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  <a:latin typeface="AR CENA" panose="02000000000000000000" pitchFamily="2" charset="0"/>
              </a:rPr>
              <a:t>company</a:t>
            </a:r>
          </a:p>
          <a:p>
            <a:pPr>
              <a:buFont typeface="Wingdings" pitchFamily="2" charset="2"/>
              <a:buChar char="Ø"/>
            </a:pPr>
            <a:r>
              <a:rPr lang="en-US" altLang="zh-TW" sz="5400" dirty="0" smtClean="0">
                <a:solidFill>
                  <a:schemeClr val="accent6">
                    <a:lumMod val="50000"/>
                  </a:schemeClr>
                </a:solidFill>
                <a:latin typeface="AR CENA" panose="02000000000000000000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7288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03848" y="1700808"/>
            <a:ext cx="3106688" cy="45259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 smtClean="0">
                <a:latin typeface="Britannic Bold" panose="020B0903060703020204" pitchFamily="34" charset="0"/>
              </a:rPr>
              <a:t>Geography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 smtClean="0">
                <a:latin typeface="Britannic Bold" panose="020B0903060703020204" pitchFamily="34" charset="0"/>
              </a:rPr>
              <a:t>Weather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 smtClean="0">
                <a:latin typeface="Britannic Bold" panose="020B0903060703020204" pitchFamily="34" charset="0"/>
              </a:rPr>
              <a:t>Population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 err="1" smtClean="0">
                <a:latin typeface="Britannic Bold" panose="020B0903060703020204" pitchFamily="34" charset="0"/>
              </a:rPr>
              <a:t>Poltitcs</a:t>
            </a:r>
            <a:endParaRPr lang="en-US" altLang="zh-TW" sz="3000" dirty="0" smtClean="0">
              <a:latin typeface="Britannic Bold" panose="020B0903060703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 smtClean="0">
                <a:latin typeface="Britannic Bold" panose="020B0903060703020204" pitchFamily="34" charset="0"/>
              </a:rPr>
              <a:t>Flag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 smtClean="0">
                <a:latin typeface="Britannic Bold" panose="020B0903060703020204" pitchFamily="34" charset="0"/>
              </a:rPr>
              <a:t>Language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3000" dirty="0">
                <a:latin typeface="Britannic Bold" panose="020B0903060703020204" pitchFamily="34" charset="0"/>
              </a:rPr>
              <a:t>Diet</a:t>
            </a:r>
          </a:p>
          <a:p>
            <a:pPr marL="0" indent="0">
              <a:buNone/>
            </a:pPr>
            <a:endParaRPr lang="zh-TW" altLang="en-US" sz="3000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57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16832"/>
            <a:ext cx="6672660" cy="3849291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12776"/>
            <a:ext cx="7488832" cy="46493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字方塊 2"/>
              <p:cNvSpPr txBox="1"/>
              <p:nvPr/>
            </p:nvSpPr>
            <p:spPr>
              <a:xfrm>
                <a:off x="3923928" y="3383518"/>
                <a:ext cx="2875724" cy="707886"/>
              </a:xfrm>
              <a:prstGeom prst="rect">
                <a:avLst/>
              </a:prstGeom>
              <a:solidFill>
                <a:srgbClr val="EAEAEA">
                  <a:alpha val="69804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zh-TW" sz="4000" dirty="0" smtClean="0">
                    <a:solidFill>
                      <a:srgbClr val="FF0000"/>
                    </a:solidFill>
                    <a:latin typeface="Adobe 繁黑體 Std B" pitchFamily="34" charset="-120"/>
                    <a:ea typeface="Adobe 繁黑體 Std B" pitchFamily="34" charset="-120"/>
                  </a:rPr>
                  <a:t>301230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40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zh-TW" sz="4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𝑘𝑚</m:t>
                        </m:r>
                      </m:e>
                      <m:sup>
                        <m:r>
                          <a:rPr lang="en-US" altLang="zh-TW" sz="40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zh-TW" altLang="en-US" sz="4000" dirty="0">
                  <a:solidFill>
                    <a:srgbClr val="FF0000"/>
                  </a:solidFill>
                  <a:latin typeface="Adobe 繁黑體 Std B" pitchFamily="34" charset="-120"/>
                  <a:ea typeface="Adobe 繁黑體 Std B" pitchFamily="34" charset="-120"/>
                </a:endParaRPr>
              </a:p>
            </p:txBody>
          </p:sp>
        </mc:Choice>
        <mc:Fallback xmlns="">
          <p:sp>
            <p:nvSpPr>
              <p:cNvPr id="3" name="文字方塊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383518"/>
                <a:ext cx="2875724" cy="707886"/>
              </a:xfrm>
              <a:prstGeom prst="rect">
                <a:avLst/>
              </a:prstGeom>
              <a:blipFill rotWithShape="1">
                <a:blip r:embed="rId5"/>
                <a:stretch>
                  <a:fillRect l="-7643" t="-15517" b="-3620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://www.cddsgk.com/uploads/allimg/151113/1-151113141544a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644" y="1953304"/>
            <a:ext cx="6408712" cy="3594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75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2050" name="Picture 2" descr="http://ilportaledeibambini.net/wp-content/uploads/2013/10/italia_clima_ispr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3538" y="170615"/>
            <a:ext cx="6098282" cy="651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31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-180528" y="3068960"/>
            <a:ext cx="6084168" cy="4525963"/>
          </a:xfrm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4000" dirty="0" smtClean="0">
                <a:solidFill>
                  <a:srgbClr val="FF0000"/>
                </a:solidFill>
                <a:latin typeface="Kozuka Mincho Pro B" pitchFamily="18" charset="-128"/>
                <a:ea typeface="Kozuka Mincho Pro B" pitchFamily="18" charset="-128"/>
              </a:rPr>
              <a:t>Total : </a:t>
            </a:r>
            <a:r>
              <a:rPr lang="en-US" altLang="zh-TW" sz="4000" b="1" dirty="0" smtClean="0">
                <a:solidFill>
                  <a:srgbClr val="FF0000"/>
                </a:solidFill>
                <a:latin typeface="Kozuka Mincho Pro B" pitchFamily="18" charset="-128"/>
                <a:ea typeface="Kozuka Mincho Pro B" pitchFamily="18" charset="-128"/>
              </a:rPr>
              <a:t>59,800,622</a:t>
            </a:r>
            <a:endParaRPr lang="en-US" altLang="zh-TW" sz="4000" dirty="0" smtClean="0">
              <a:solidFill>
                <a:srgbClr val="FF0000"/>
              </a:solidFill>
              <a:latin typeface="Kozuka Mincho Pro B" pitchFamily="18" charset="-128"/>
              <a:ea typeface="Kozuka Mincho Pro B" pitchFamily="18" charset="-128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solidFill>
                  <a:srgbClr val="FF0000"/>
                </a:solidFill>
                <a:latin typeface="Kozuka Mincho Pro B" pitchFamily="18" charset="-128"/>
                <a:ea typeface="Kozuka Mincho Pro B" pitchFamily="18" charset="-128"/>
              </a:rPr>
              <a:t>In the </a:t>
            </a:r>
            <a:r>
              <a:rPr lang="en-US" altLang="zh-TW" sz="4000" dirty="0" smtClean="0">
                <a:solidFill>
                  <a:srgbClr val="FF0000"/>
                </a:solidFill>
                <a:latin typeface="Kozuka Mincho Pro B" pitchFamily="18" charset="-128"/>
                <a:ea typeface="Kozuka Mincho Pro B" pitchFamily="18" charset="-128"/>
              </a:rPr>
              <a:t>Europe : NO.4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4000" b="1" dirty="0" smtClean="0">
                <a:solidFill>
                  <a:srgbClr val="FF0000"/>
                </a:solidFill>
                <a:latin typeface="Kozuka Mincho Pro B" pitchFamily="18" charset="-128"/>
                <a:ea typeface="Kozuka Mincho Pro B" pitchFamily="18" charset="-128"/>
              </a:rPr>
              <a:t>In the world </a:t>
            </a:r>
            <a:r>
              <a:rPr lang="en-US" altLang="zh-TW" sz="4000" dirty="0" smtClean="0">
                <a:solidFill>
                  <a:srgbClr val="FF0000"/>
                </a:solidFill>
                <a:latin typeface="Kozuka Mincho Pro B" pitchFamily="18" charset="-128"/>
                <a:ea typeface="Kozuka Mincho Pro B" pitchFamily="18" charset="-128"/>
              </a:rPr>
              <a:t>: NO.23</a:t>
            </a:r>
            <a:endParaRPr lang="en-US" altLang="zh-TW" sz="4000" b="1" dirty="0" smtClean="0">
              <a:solidFill>
                <a:srgbClr val="FF0000"/>
              </a:solidFill>
              <a:latin typeface="Kozuka Mincho Pro B" pitchFamily="18" charset="-128"/>
              <a:ea typeface="Kozuka Mincho Pro B" pitchFamily="18" charset="-128"/>
            </a:endParaRPr>
          </a:p>
        </p:txBody>
      </p:sp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1577295849"/>
              </p:ext>
            </p:extLst>
          </p:nvPr>
        </p:nvGraphicFramePr>
        <p:xfrm>
          <a:off x="0" y="-171400"/>
          <a:ext cx="4920208" cy="3902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4162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metronews.it/sites/default/files/articolo/2015/01/31/mattarella%20metro%2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077" y="2553267"/>
            <a:ext cx="5960243" cy="397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1619672" y="5768388"/>
            <a:ext cx="3960439" cy="646331"/>
          </a:xfrm>
          <a:prstGeom prst="rect">
            <a:avLst/>
          </a:prstGeom>
          <a:solidFill>
            <a:srgbClr val="EAEAEA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latin typeface="Adobe Gothic Std B" pitchFamily="34" charset="-128"/>
                <a:ea typeface="Adobe Gothic Std B" pitchFamily="34" charset="-128"/>
              </a:rPr>
              <a:t>Sergio Mattarella</a:t>
            </a:r>
            <a:endParaRPr lang="zh-TW" altLang="en-US" sz="3600" dirty="0">
              <a:latin typeface="Adobe Gothic Std B" pitchFamily="34" charset="-128"/>
            </a:endParaRPr>
          </a:p>
        </p:txBody>
      </p:sp>
      <p:pic>
        <p:nvPicPr>
          <p:cNvPr id="3074" name="Picture 2" descr="http://4.bp.blogspot.com/-IhhhFX0rzGs/TfILqT8sgmI/AAAAAAABLx8/h1-lCMvjrvI/s1600/Beautiful_Monuments_Quirinale_Roma_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60272"/>
            <a:ext cx="6959545" cy="432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4644008" y="5879013"/>
            <a:ext cx="3439963" cy="646331"/>
          </a:xfrm>
          <a:prstGeom prst="rect">
            <a:avLst/>
          </a:prstGeom>
          <a:solidFill>
            <a:srgbClr val="EAEAEA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3600" dirty="0">
                <a:latin typeface="Adobe Gothic Std B" pitchFamily="34" charset="-128"/>
                <a:ea typeface="Adobe Gothic Std B" pitchFamily="34" charset="-128"/>
              </a:rPr>
              <a:t>Quirinal Palace</a:t>
            </a:r>
            <a:endParaRPr lang="zh-TW" altLang="en-US" sz="3600" dirty="0">
              <a:latin typeface="Adobe Gothic Std B" pitchFamily="34" charset="-128"/>
              <a:ea typeface="Adobe Gothic Std B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323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.telegraph.co.uk/multimedia/archive/02147/catholics_2147825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02" y="1988840"/>
            <a:ext cx="4785737" cy="308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359017440"/>
              </p:ext>
            </p:extLst>
          </p:nvPr>
        </p:nvGraphicFramePr>
        <p:xfrm>
          <a:off x="4418656" y="2204864"/>
          <a:ext cx="500404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3633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44824"/>
            <a:ext cx="5904656" cy="3936438"/>
          </a:xfrm>
        </p:spPr>
      </p:pic>
      <p:sp>
        <p:nvSpPr>
          <p:cNvPr id="5" name="文字方塊 4"/>
          <p:cNvSpPr txBox="1"/>
          <p:nvPr/>
        </p:nvSpPr>
        <p:spPr>
          <a:xfrm>
            <a:off x="1907704" y="3501008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latin typeface="Bernard MT Condensed" pitchFamily="18" charset="0"/>
              </a:rPr>
              <a:t>Hope</a:t>
            </a:r>
            <a:endParaRPr lang="zh-TW" altLang="en-US" sz="3600" dirty="0">
              <a:latin typeface="Bernard MT Condensed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995936" y="3501008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latin typeface="Bernard MT Condensed" pitchFamily="18" charset="0"/>
              </a:rPr>
              <a:t>Pure</a:t>
            </a:r>
            <a:endParaRPr lang="zh-TW" altLang="en-US" sz="3600" dirty="0">
              <a:latin typeface="Bernard MT Condensed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652120" y="350100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>
                <a:latin typeface="Bernard MT Condensed" pitchFamily="18" charset="0"/>
              </a:rPr>
              <a:t>Sacrifice</a:t>
            </a:r>
            <a:endParaRPr lang="zh-TW" altLang="zh-TW" sz="3600" dirty="0"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0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爆炸 1 4"/>
          <p:cNvSpPr/>
          <p:nvPr/>
        </p:nvSpPr>
        <p:spPr>
          <a:xfrm rot="20857996">
            <a:off x="357343" y="167539"/>
            <a:ext cx="5040560" cy="4896544"/>
          </a:xfrm>
          <a:prstGeom prst="irregularSeal1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dirty="0" err="1"/>
              <a:t>s</a:t>
            </a:r>
            <a:r>
              <a:rPr lang="en-US" altLang="zh-TW" sz="5400" dirty="0" err="1" smtClean="0"/>
              <a:t>cusi</a:t>
            </a:r>
            <a:endParaRPr lang="en-US" altLang="zh-TW" sz="5400" dirty="0" smtClean="0"/>
          </a:p>
          <a:p>
            <a:pPr algn="ctr"/>
            <a:r>
              <a:rPr lang="en-US" altLang="zh-TW" sz="5400" dirty="0" smtClean="0"/>
              <a:t>(sorry)</a:t>
            </a:r>
            <a:endParaRPr lang="zh-TW" altLang="en-US" sz="5400" dirty="0"/>
          </a:p>
        </p:txBody>
      </p:sp>
      <p:sp>
        <p:nvSpPr>
          <p:cNvPr id="8" name="爆炸 1 7"/>
          <p:cNvSpPr/>
          <p:nvPr/>
        </p:nvSpPr>
        <p:spPr>
          <a:xfrm rot="1314672">
            <a:off x="3215537" y="1660620"/>
            <a:ext cx="5518113" cy="5148895"/>
          </a:xfrm>
          <a:prstGeom prst="irregularSeal1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dirty="0"/>
              <a:t>s</a:t>
            </a:r>
            <a:r>
              <a:rPr lang="en-US" altLang="zh-TW" sz="5400" dirty="0" smtClean="0"/>
              <a:t>alve (hello)</a:t>
            </a:r>
            <a:endParaRPr lang="zh-TW" altLang="en-US" sz="5400" dirty="0"/>
          </a:p>
        </p:txBody>
      </p:sp>
      <p:sp>
        <p:nvSpPr>
          <p:cNvPr id="9" name="爆炸 1 8"/>
          <p:cNvSpPr/>
          <p:nvPr/>
        </p:nvSpPr>
        <p:spPr>
          <a:xfrm rot="20632966">
            <a:off x="1065552" y="386448"/>
            <a:ext cx="7461259" cy="6239501"/>
          </a:xfrm>
          <a:prstGeom prst="irregularSeal1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dirty="0" err="1"/>
              <a:t>buon</a:t>
            </a:r>
            <a:r>
              <a:rPr lang="en-US" altLang="zh-TW" sz="5400" dirty="0"/>
              <a:t> </a:t>
            </a:r>
            <a:r>
              <a:rPr lang="en-US" altLang="zh-TW" sz="5400" dirty="0" err="1" smtClean="0"/>
              <a:t>compleanno</a:t>
            </a:r>
            <a:endParaRPr lang="en-US" altLang="zh-TW" sz="5400" dirty="0" smtClean="0"/>
          </a:p>
          <a:p>
            <a:pPr algn="ctr"/>
            <a:r>
              <a:rPr lang="en-US" altLang="zh-TW" sz="4000" dirty="0" smtClean="0"/>
              <a:t>(happy birthday) 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340177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14" y="2708920"/>
            <a:ext cx="5583838" cy="3954268"/>
          </a:xfrm>
        </p:spPr>
      </p:pic>
      <p:pic>
        <p:nvPicPr>
          <p:cNvPr id="19" name="圖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2" t="-28" r="2"/>
          <a:stretch/>
        </p:blipFill>
        <p:spPr>
          <a:xfrm>
            <a:off x="323528" y="2820629"/>
            <a:ext cx="4205004" cy="3658011"/>
          </a:xfrm>
          <a:prstGeom prst="rect">
            <a:avLst/>
          </a:prstGeom>
        </p:spPr>
      </p:pic>
      <p:pic>
        <p:nvPicPr>
          <p:cNvPr id="4098" name="Picture 2" descr="https://scontent-hkg3-1.xx.fbcdn.net/v/t34.0-12/13231253_1051137801645937_1990221538_n.jpg?oh=e3726afcf00c4e79730c33edbdbd7149&amp;oe=573F0F9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5" r="1"/>
          <a:stretch/>
        </p:blipFill>
        <p:spPr bwMode="auto">
          <a:xfrm>
            <a:off x="4657564" y="2848481"/>
            <a:ext cx="4149968" cy="365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187" y="2820629"/>
            <a:ext cx="5810750" cy="3991432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108" y="2762175"/>
            <a:ext cx="5400908" cy="3824723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64" y="2741761"/>
            <a:ext cx="6061445" cy="3996125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5200081" y="2825058"/>
            <a:ext cx="2221935" cy="923330"/>
          </a:xfrm>
          <a:prstGeom prst="rect">
            <a:avLst/>
          </a:prstGeom>
          <a:solidFill>
            <a:srgbClr val="F8F8F8">
              <a:alpha val="4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54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Pizza</a:t>
            </a:r>
            <a:endParaRPr lang="zh-TW" altLang="en-US" sz="5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428526" y="5445224"/>
            <a:ext cx="2775322" cy="923330"/>
          </a:xfrm>
          <a:prstGeom prst="rect">
            <a:avLst/>
          </a:prstGeom>
          <a:solidFill>
            <a:srgbClr val="F8F8F8">
              <a:alpha val="4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Gungsuh" panose="02030600000101010101" pitchFamily="18" charset="-127"/>
                <a:ea typeface="Gungsuh" panose="02030600000101010101" pitchFamily="18" charset="-127"/>
              </a:rPr>
              <a:t>Gelato</a:t>
            </a:r>
            <a:endParaRPr lang="zh-TW" altLang="en-US" sz="5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4055158" y="5906889"/>
            <a:ext cx="3416985" cy="830997"/>
          </a:xfrm>
          <a:prstGeom prst="rect">
            <a:avLst/>
          </a:prstGeom>
          <a:solidFill>
            <a:srgbClr val="F8F8F8">
              <a:alpha val="4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Parmesan</a:t>
            </a:r>
            <a:endParaRPr lang="zh-TW" altLang="en-US" sz="48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150656" y="2825058"/>
            <a:ext cx="2377875" cy="923330"/>
          </a:xfrm>
          <a:prstGeom prst="rect">
            <a:avLst/>
          </a:prstGeom>
          <a:solidFill>
            <a:srgbClr val="F8F8F8">
              <a:alpha val="4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Gungsuh" panose="02030600000101010101" pitchFamily="18" charset="-127"/>
                <a:ea typeface="Gungsuh" panose="02030600000101010101" pitchFamily="18" charset="-127"/>
              </a:rPr>
              <a:t>P</a:t>
            </a:r>
            <a:r>
              <a:rPr lang="en-US" altLang="zh-TW" sz="5400" dirty="0" smtClean="0">
                <a:latin typeface="Gungsuh" panose="02030600000101010101" pitchFamily="18" charset="-127"/>
                <a:ea typeface="Gungsuh" panose="02030600000101010101" pitchFamily="18" charset="-127"/>
              </a:rPr>
              <a:t>asta</a:t>
            </a:r>
            <a:endParaRPr lang="zh-TW" altLang="en-US" sz="5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1698982" y="5733256"/>
            <a:ext cx="3737113" cy="923330"/>
          </a:xfrm>
          <a:prstGeom prst="rect">
            <a:avLst/>
          </a:prstGeom>
          <a:solidFill>
            <a:srgbClr val="F8F8F8">
              <a:alpha val="4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Gungsuh" panose="02030600000101010101" pitchFamily="18" charset="-127"/>
                <a:ea typeface="Gungsuh" panose="02030600000101010101" pitchFamily="18" charset="-127"/>
              </a:rPr>
              <a:t>Tiramisu</a:t>
            </a:r>
            <a:endParaRPr lang="zh-TW" altLang="en-US" sz="5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37" y="2811399"/>
            <a:ext cx="5568053" cy="3824722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4534941" y="5626339"/>
            <a:ext cx="2775322" cy="923330"/>
          </a:xfrm>
          <a:prstGeom prst="rect">
            <a:avLst/>
          </a:prstGeom>
          <a:solidFill>
            <a:srgbClr val="F8F8F8">
              <a:alpha val="49804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TW" sz="5400" dirty="0">
                <a:latin typeface="Gungsuh" panose="02030600000101010101" pitchFamily="18" charset="-127"/>
                <a:ea typeface="Gungsuh" panose="02030600000101010101" pitchFamily="18" charset="-127"/>
              </a:rPr>
              <a:t>Coffee</a:t>
            </a:r>
            <a:endParaRPr lang="zh-TW" altLang="en-US" sz="5400" dirty="0"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036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1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2987824" y="1844824"/>
            <a:ext cx="475252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Currency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GDP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>
                <a:latin typeface="Britannic Bold" panose="020B0903060703020204" pitchFamily="34" charset="0"/>
              </a:rPr>
              <a:t>Automotive industry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Wine industry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>
                <a:latin typeface="Britannic Bold" panose="020B0903060703020204" pitchFamily="34" charset="0"/>
              </a:rPr>
              <a:t>Luxury </a:t>
            </a:r>
            <a:r>
              <a:rPr lang="en-US" altLang="zh-TW" dirty="0" smtClean="0">
                <a:latin typeface="Britannic Bold" panose="020B0903060703020204" pitchFamily="34" charset="0"/>
              </a:rPr>
              <a:t>industry</a:t>
            </a:r>
            <a:endParaRPr lang="en-US" altLang="zh-TW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64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本框 4"/>
          <p:cNvSpPr txBox="1"/>
          <p:nvPr/>
        </p:nvSpPr>
        <p:spPr>
          <a:xfrm>
            <a:off x="5796136" y="4005064"/>
            <a:ext cx="3168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000" dirty="0" smtClean="0">
                <a:latin typeface="Algerian" panose="04020705040A02060702" pitchFamily="82" charset="0"/>
              </a:rPr>
              <a:t>1EUR</a:t>
            </a:r>
          </a:p>
          <a:p>
            <a:r>
              <a:rPr lang="en-US" altLang="zh-TW" sz="4000" dirty="0" smtClean="0">
                <a:latin typeface="Algerian" panose="04020705040A02060702" pitchFamily="82" charset="0"/>
              </a:rPr>
              <a:t>=1.1426USD</a:t>
            </a:r>
          </a:p>
          <a:p>
            <a:r>
              <a:rPr lang="en-US" altLang="zh-TW" sz="4000" dirty="0" smtClean="0">
                <a:latin typeface="Algerian" panose="04020705040A02060702" pitchFamily="82" charset="0"/>
              </a:rPr>
              <a:t>=37.41TWD</a:t>
            </a:r>
            <a:endParaRPr lang="zh-TW" altLang="en-US" sz="4000" dirty="0">
              <a:latin typeface="Algerian" panose="04020705040A02060702" pitchFamily="82" charset="0"/>
            </a:endParaRPr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52" y="3212976"/>
            <a:ext cx="5608469" cy="322591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52" y="188640"/>
            <a:ext cx="4375398" cy="29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7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 descr="https://scontent-hkg3-1.xx.fbcdn.net/v/t34.0-12/13231027_1027517317325671_1452622969_n.jpg?oh=23951b0ec7f2bdddd2991f1595732781&amp;oe=573F2E80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32"/>
          <a:stretch/>
        </p:blipFill>
        <p:spPr bwMode="auto">
          <a:xfrm>
            <a:off x="971600" y="1812707"/>
            <a:ext cx="749974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4074951738"/>
              </p:ext>
            </p:extLst>
          </p:nvPr>
        </p:nvGraphicFramePr>
        <p:xfrm>
          <a:off x="1403648" y="1484784"/>
          <a:ext cx="6912768" cy="5045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11488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692" y="4410752"/>
            <a:ext cx="1716491" cy="1642296"/>
          </a:xfrm>
          <a:prstGeom prst="rect">
            <a:avLst/>
          </a:prstGeom>
        </p:spPr>
      </p:pic>
      <p:pic>
        <p:nvPicPr>
          <p:cNvPr id="29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7778" y="4977407"/>
            <a:ext cx="2088231" cy="1075641"/>
          </a:xfrm>
          <a:prstGeom prst="rect">
            <a:avLst/>
          </a:prstGeom>
        </p:spPr>
      </p:pic>
      <p:pic>
        <p:nvPicPr>
          <p:cNvPr id="30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8306" y="2564904"/>
            <a:ext cx="1865230" cy="1578678"/>
          </a:xfrm>
          <a:prstGeom prst="rect">
            <a:avLst/>
          </a:prstGeom>
        </p:spPr>
      </p:pic>
      <p:pic>
        <p:nvPicPr>
          <p:cNvPr id="31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905" y="4360663"/>
            <a:ext cx="1683175" cy="1692385"/>
          </a:xfrm>
          <a:prstGeom prst="rect">
            <a:avLst/>
          </a:prstGeom>
        </p:spPr>
      </p:pic>
      <p:pic>
        <p:nvPicPr>
          <p:cNvPr id="32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905" y="2564904"/>
            <a:ext cx="1683175" cy="1683175"/>
          </a:xfrm>
          <a:prstGeom prst="rect">
            <a:avLst/>
          </a:prstGeom>
        </p:spPr>
      </p:pic>
      <p:pic>
        <p:nvPicPr>
          <p:cNvPr id="34" name="图片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7048" y="4236560"/>
            <a:ext cx="1816488" cy="1816488"/>
          </a:xfrm>
          <a:prstGeom prst="rect">
            <a:avLst/>
          </a:prstGeom>
        </p:spPr>
      </p:pic>
      <p:pic>
        <p:nvPicPr>
          <p:cNvPr id="35" name="图片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7778" y="2564905"/>
            <a:ext cx="2088231" cy="2343180"/>
          </a:xfrm>
          <a:prstGeom prst="rect">
            <a:avLst/>
          </a:prstGeom>
        </p:spPr>
      </p:pic>
      <p:pic>
        <p:nvPicPr>
          <p:cNvPr id="1026" name="Picture 2" descr="https://sp.yimg.com/xj/th?id=OIP.M079d30e6fa303ea3daa86545497553c4o0&amp;pid=15.1&amp;P=0&amp;w=300&amp;h=30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241" y="2564904"/>
            <a:ext cx="1717943" cy="179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35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798498"/>
            <a:ext cx="5112568" cy="3708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2123728" y="5568255"/>
            <a:ext cx="4968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Gothic Pro H" pitchFamily="34" charset="-128"/>
                <a:ea typeface="Kozuka Gothic Pro H" pitchFamily="34" charset="-128"/>
              </a:rPr>
              <a:t>Italian grape wine</a:t>
            </a:r>
            <a:endParaRPr lang="zh-TW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806650"/>
            <a:ext cx="6080774" cy="370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987824" y="5568255"/>
            <a:ext cx="3815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zuka Gothic Pro H" pitchFamily="34" charset="-128"/>
                <a:ea typeface="Kozuka Gothic Pro H" pitchFamily="34" charset="-128"/>
              </a:rPr>
              <a:t>lemoncello</a:t>
            </a:r>
            <a:endParaRPr lang="zh-TW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ozuka Gothic Pro H" pitchFamily="34" charset="-128"/>
              <a:ea typeface="Kozuka Gothic Pro H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607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78438" y="274640"/>
            <a:ext cx="8229600" cy="1143000"/>
          </a:xfrm>
        </p:spPr>
        <p:txBody>
          <a:bodyPr/>
          <a:lstStyle/>
          <a:p>
            <a:endParaRPr lang="zh-TW" altLang="en-US"/>
          </a:p>
        </p:txBody>
      </p:sp>
      <p:pic>
        <p:nvPicPr>
          <p:cNvPr id="4" name="Content Placeholder 3" descr="veni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958" y="2060850"/>
            <a:ext cx="5456222" cy="3805883"/>
          </a:xfrm>
          <a:prstGeom prst="rect">
            <a:avLst/>
          </a:prstGeom>
        </p:spPr>
      </p:pic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18" y="1899424"/>
            <a:ext cx="5960278" cy="3967309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843840"/>
            <a:ext cx="6351905" cy="423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9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11696"/>
            <a:ext cx="5328557" cy="3550151"/>
          </a:xfrm>
          <a:prstGeom prst="rect">
            <a:avLst/>
          </a:prstGeom>
        </p:spPr>
      </p:pic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321701"/>
            <a:ext cx="5348527" cy="3916664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580" y="2269717"/>
            <a:ext cx="5924804" cy="3947400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31522" y="1717448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the largest and most famous amphitheater </a:t>
            </a:r>
          </a:p>
        </p:txBody>
      </p:sp>
    </p:spTree>
    <p:extLst>
      <p:ext uri="{BB962C8B-B14F-4D97-AF65-F5344CB8AC3E}">
        <p14:creationId xmlns:p14="http://schemas.microsoft.com/office/powerpoint/2010/main" val="200904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3274" y="3068960"/>
            <a:ext cx="4736979" cy="2841916"/>
          </a:xfrm>
        </p:spPr>
      </p:pic>
      <p:pic>
        <p:nvPicPr>
          <p:cNvPr id="1026" name="Picture 2" descr="http://www.mook.com.tw/images/upload/article/9211/A9211_1383132062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4" y="3068960"/>
            <a:ext cx="4252243" cy="284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1331640" y="1807369"/>
            <a:ext cx="69127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32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296 steps to the top</a:t>
            </a:r>
          </a:p>
          <a:p>
            <a:r>
              <a:rPr lang="en-US" altLang="zh-TW" sz="32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known worldwide for its special tilt </a:t>
            </a:r>
          </a:p>
        </p:txBody>
      </p:sp>
    </p:spTree>
    <p:extLst>
      <p:ext uri="{BB962C8B-B14F-4D97-AF65-F5344CB8AC3E}">
        <p14:creationId xmlns:p14="http://schemas.microsoft.com/office/powerpoint/2010/main" val="26002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ic.pimg.tw/drizzlyliu/48ca11565502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019" y="140972"/>
            <a:ext cx="3833575" cy="287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3"/>
          <p:cNvSpPr txBox="1"/>
          <p:nvPr/>
        </p:nvSpPr>
        <p:spPr>
          <a:xfrm>
            <a:off x="183590" y="3501008"/>
            <a:ext cx="1023639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the fashion capitals of the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world</a:t>
            </a:r>
          </a:p>
          <a:p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     (along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with New York City, Paris, and London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.)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famous Italian fashion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brands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Milan 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Adobe Gothic Std B" pitchFamily="34" charset="-128"/>
                <a:ea typeface="Adobe Gothic Std B" pitchFamily="34" charset="-128"/>
              </a:rPr>
              <a:t>Fashion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dobe Gothic Std B" pitchFamily="34" charset="-128"/>
              <a:ea typeface="Adobe Gothic Std B" pitchFamily="34" charset="-128"/>
            </a:endParaRPr>
          </a:p>
        </p:txBody>
      </p:sp>
      <p:pic>
        <p:nvPicPr>
          <p:cNvPr id="3074" name="Picture 2" descr="http://hk.anteprima.com/upload/img/news/121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0" r="7007"/>
          <a:stretch/>
        </p:blipFill>
        <p:spPr bwMode="auto">
          <a:xfrm>
            <a:off x="199792" y="3284984"/>
            <a:ext cx="3973333" cy="311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blogwww.s3.amazonaws.com/uploads/fgblogphoto/4404/e9894fec-35ad-495e-8938-6e1ada0fcb7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3912888" cy="314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447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49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Picture 6" descr="15642227810_086e19a6ce_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620" y="3933056"/>
            <a:ext cx="3581036" cy="2387357"/>
          </a:xfrm>
          <a:prstGeom prst="rect">
            <a:avLst/>
          </a:prstGeom>
        </p:spPr>
      </p:pic>
      <p:pic>
        <p:nvPicPr>
          <p:cNvPr id="5" name="Picture 7" descr="15641896287_f8ca36476a_b.jpg"/>
          <p:cNvPicPr>
            <a:picLocks noChangeAspect="1"/>
          </p:cNvPicPr>
          <p:nvPr/>
        </p:nvPicPr>
        <p:blipFill>
          <a:blip r:embed="rId4"/>
          <a:srcRect l="21732" r="25512"/>
          <a:stretch>
            <a:fillRect/>
          </a:stretch>
        </p:blipFill>
        <p:spPr>
          <a:xfrm>
            <a:off x="5594895" y="3003090"/>
            <a:ext cx="2938494" cy="3713273"/>
          </a:xfrm>
          <a:prstGeom prst="rect">
            <a:avLst/>
          </a:prstGeom>
        </p:spPr>
      </p:pic>
      <p:pic>
        <p:nvPicPr>
          <p:cNvPr id="6" name="Picture 8" descr="15641885637_018966191d_b.jpg"/>
          <p:cNvPicPr>
            <a:picLocks noChangeAspect="1"/>
          </p:cNvPicPr>
          <p:nvPr/>
        </p:nvPicPr>
        <p:blipFill>
          <a:blip r:embed="rId5"/>
          <a:srcRect l="5669" t="24094" r="6614" b="12756"/>
          <a:stretch>
            <a:fillRect/>
          </a:stretch>
        </p:blipFill>
        <p:spPr>
          <a:xfrm>
            <a:off x="539552" y="4009739"/>
            <a:ext cx="4654458" cy="2233989"/>
          </a:xfrm>
          <a:prstGeom prst="rect">
            <a:avLst/>
          </a:prstGeom>
        </p:spPr>
      </p:pic>
      <p:pic>
        <p:nvPicPr>
          <p:cNvPr id="7" name="Picture 9" descr="f823d4d0dd8b9d5839c507699f0d5fa0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1636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40760" y="450426"/>
            <a:ext cx="2465784" cy="245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1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TW" sz="60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The Adventures</a:t>
            </a:r>
            <a:br>
              <a:rPr lang="en-US" altLang="zh-TW" sz="6000" dirty="0" smtClean="0">
                <a:solidFill>
                  <a:srgbClr val="FF0000"/>
                </a:solidFill>
                <a:latin typeface="Algerian" panose="04020705040A02060702" pitchFamily="82" charset="0"/>
              </a:rPr>
            </a:br>
            <a:r>
              <a:rPr lang="en-US" altLang="zh-TW" sz="60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 of Pinocchio</a:t>
            </a:r>
            <a:endParaRPr lang="zh-TW" altLang="en-US" sz="6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" name="Picture 5" descr="Pinocchi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987" y="2132856"/>
            <a:ext cx="3291375" cy="4532069"/>
          </a:xfrm>
          <a:prstGeom prst="rect">
            <a:avLst/>
          </a:prstGeom>
        </p:spPr>
      </p:pic>
      <p:pic>
        <p:nvPicPr>
          <p:cNvPr id="5" name="Picture 6" descr="Pinocchio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685" y="2130946"/>
            <a:ext cx="2833737" cy="453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9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Picture 4" descr="201208141235009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1896190"/>
            <a:ext cx="3612777" cy="4814517"/>
          </a:xfrm>
          <a:prstGeom prst="rect">
            <a:avLst/>
          </a:prstGeom>
        </p:spPr>
      </p:pic>
      <p:pic>
        <p:nvPicPr>
          <p:cNvPr id="4" name="Content Placeholder 3" descr="14eb5709209b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276" y="1896190"/>
            <a:ext cx="4675478" cy="311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0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ADA_LOGO-300x2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3090371"/>
            <a:ext cx="2984376" cy="1872208"/>
          </a:xfrm>
          <a:prstGeom prst="rect">
            <a:avLst/>
          </a:prstGeom>
        </p:spPr>
      </p:pic>
      <p:pic>
        <p:nvPicPr>
          <p:cNvPr id="6" name="Picture 4" descr="Gucci_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3090371"/>
            <a:ext cx="2897033" cy="1872208"/>
          </a:xfrm>
          <a:prstGeom prst="rect">
            <a:avLst/>
          </a:prstGeom>
        </p:spPr>
      </p:pic>
      <p:pic>
        <p:nvPicPr>
          <p:cNvPr id="6146" name="Picture 2" descr="http://malldatabase.com/sites/default/files/brand/image/giorgio_armani_logo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99" r="29074"/>
          <a:stretch/>
        </p:blipFill>
        <p:spPr bwMode="auto">
          <a:xfrm>
            <a:off x="581751" y="3090371"/>
            <a:ext cx="216441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15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內容版面配置區 2"/>
          <p:cNvSpPr txBox="1">
            <a:spLocks/>
          </p:cNvSpPr>
          <p:nvPr/>
        </p:nvSpPr>
        <p:spPr>
          <a:xfrm>
            <a:off x="2987824" y="1844824"/>
            <a:ext cx="475252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Founded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Headquarter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Products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 smtClean="0">
                <a:latin typeface="Britannic Bold" panose="020B0903060703020204" pitchFamily="34" charset="0"/>
              </a:rPr>
              <a:t>Future </a:t>
            </a:r>
            <a:r>
              <a:rPr lang="en-US" altLang="zh-TW" dirty="0" err="1" smtClean="0">
                <a:latin typeface="Britannic Bold" panose="020B0903060703020204" pitchFamily="34" charset="0"/>
              </a:rPr>
              <a:t>pland</a:t>
            </a:r>
            <a:endParaRPr lang="en-US" altLang="zh-TW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43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493" y="3884678"/>
            <a:ext cx="2526478" cy="231316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93" y="2030886"/>
            <a:ext cx="2855978" cy="159287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122918"/>
            <a:ext cx="3384376" cy="4597111"/>
          </a:xfrm>
          <a:prstGeom prst="rect">
            <a:avLst/>
          </a:prstGeom>
        </p:spPr>
      </p:pic>
      <p:cxnSp>
        <p:nvCxnSpPr>
          <p:cNvPr id="9" name="直線接點 8"/>
          <p:cNvCxnSpPr/>
          <p:nvPr/>
        </p:nvCxnSpPr>
        <p:spPr>
          <a:xfrm>
            <a:off x="1115616" y="2122918"/>
            <a:ext cx="0" cy="4735082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>
            <a:off x="863588" y="2564904"/>
            <a:ext cx="50405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863588" y="3876748"/>
            <a:ext cx="50405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直線接點 12"/>
          <p:cNvCxnSpPr/>
          <p:nvPr/>
        </p:nvCxnSpPr>
        <p:spPr>
          <a:xfrm>
            <a:off x="888622" y="5041259"/>
            <a:ext cx="50405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105162" y="2353231"/>
            <a:ext cx="783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1913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05162" y="3645024"/>
            <a:ext cx="783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1958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05162" y="4841204"/>
            <a:ext cx="783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1978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590526" y="2291533"/>
            <a:ext cx="46094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smtClean="0"/>
              <a:t>Mario </a:t>
            </a:r>
            <a:r>
              <a:rPr lang="en-US" altLang="zh-TW" sz="2800" dirty="0"/>
              <a:t>Prada Founded in Milan</a:t>
            </a:r>
          </a:p>
          <a:p>
            <a:endParaRPr lang="zh-TW" altLang="en-US" sz="2800" dirty="0"/>
          </a:p>
        </p:txBody>
      </p:sp>
      <p:sp>
        <p:nvSpPr>
          <p:cNvPr id="18" name="矩形 17"/>
          <p:cNvSpPr/>
          <p:nvPr/>
        </p:nvSpPr>
        <p:spPr>
          <a:xfrm>
            <a:off x="1590526" y="3368025"/>
            <a:ext cx="400872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800" dirty="0"/>
              <a:t>Mario Prada death</a:t>
            </a:r>
          </a:p>
          <a:p>
            <a:r>
              <a:rPr lang="en-US" altLang="zh-TW" sz="2800" dirty="0" smtClean="0"/>
              <a:t>Prada </a:t>
            </a:r>
            <a:r>
              <a:rPr lang="en-US" altLang="zh-TW" sz="2800" dirty="0"/>
              <a:t>verge of bankruptcy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87018" y="4548816"/>
            <a:ext cx="50370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dirty="0" err="1"/>
              <a:t>Miuccia</a:t>
            </a:r>
            <a:r>
              <a:rPr lang="en-US" altLang="zh-TW" sz="2800" dirty="0"/>
              <a:t> Prada took over </a:t>
            </a:r>
            <a:r>
              <a:rPr lang="en-US" altLang="zh-TW" sz="2800" dirty="0" err="1"/>
              <a:t>prada</a:t>
            </a:r>
            <a:endParaRPr lang="en-US" altLang="zh-TW" sz="2800" dirty="0"/>
          </a:p>
          <a:p>
            <a:r>
              <a:rPr lang="en-US" altLang="zh-TW" sz="2800" dirty="0" smtClean="0"/>
              <a:t>Prada </a:t>
            </a:r>
            <a:r>
              <a:rPr lang="en-US" altLang="zh-TW" sz="2800" dirty="0"/>
              <a:t>joined the costume design.</a:t>
            </a:r>
          </a:p>
          <a:p>
            <a:endParaRPr lang="zh-TW" altLang="en-US" sz="2800" dirty="0"/>
          </a:p>
        </p:txBody>
      </p:sp>
      <p:cxnSp>
        <p:nvCxnSpPr>
          <p:cNvPr id="20" name="直線接點 19"/>
          <p:cNvCxnSpPr/>
          <p:nvPr/>
        </p:nvCxnSpPr>
        <p:spPr>
          <a:xfrm>
            <a:off x="888622" y="6129737"/>
            <a:ext cx="504056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105162" y="5893763"/>
            <a:ext cx="783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>
                <a:solidFill>
                  <a:srgbClr val="FF0000"/>
                </a:solidFill>
              </a:rPr>
              <a:t>1980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587018" y="5765922"/>
            <a:ext cx="3449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 smtClean="0"/>
              <a:t> </a:t>
            </a:r>
            <a:r>
              <a:rPr lang="en-US" altLang="zh-TW" sz="2800" dirty="0" smtClean="0"/>
              <a:t>The handbag material</a:t>
            </a:r>
          </a:p>
          <a:p>
            <a:r>
              <a:rPr lang="en-US" altLang="zh-TW" sz="2800" dirty="0" smtClean="0"/>
              <a:t>(</a:t>
            </a:r>
            <a:r>
              <a:rPr lang="en-US" altLang="zh-TW" sz="2800" dirty="0" err="1" smtClean="0"/>
              <a:t>leather→nylon</a:t>
            </a:r>
            <a:r>
              <a:rPr lang="en-US" altLang="zh-TW" sz="2800" dirty="0" smtClean="0"/>
              <a:t>)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6107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865" y="1668541"/>
            <a:ext cx="2498637" cy="219692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82" y="1682076"/>
            <a:ext cx="2730452" cy="2183390"/>
          </a:xfrm>
          <a:prstGeom prst="rect">
            <a:avLst/>
          </a:prstGeom>
        </p:spPr>
      </p:pic>
      <p:pic>
        <p:nvPicPr>
          <p:cNvPr id="19" name="內容版面配置區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9" t="5076" r="5376"/>
          <a:stretch/>
        </p:blipFill>
        <p:spPr>
          <a:xfrm>
            <a:off x="5709363" y="3922329"/>
            <a:ext cx="2549139" cy="2289408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386" y="1668541"/>
            <a:ext cx="2688977" cy="2196925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38218"/>
            <a:ext cx="2686204" cy="2294637"/>
          </a:xfrm>
          <a:prstGeom prst="rect">
            <a:avLst/>
          </a:prstGeom>
        </p:spPr>
      </p:pic>
      <p:pic>
        <p:nvPicPr>
          <p:cNvPr id="14" name="內容版面配置區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962" y="3906442"/>
            <a:ext cx="2016224" cy="23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2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91680" y="1670074"/>
            <a:ext cx="6480720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ritannic Bold" panose="020B0903060703020204" pitchFamily="34" charset="0"/>
              </a:rPr>
              <a:t>popular tourist attractions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ritannic Bold" panose="020B0903060703020204" pitchFamily="34" charset="0"/>
              </a:rPr>
              <a:t>-trendy fashion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ritannic Bold" panose="020B0903060703020204" pitchFamily="34" charset="0"/>
              </a:rPr>
              <a:t>-amazing landscapes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ritannic Bold" panose="020B0903060703020204" pitchFamily="34" charset="0"/>
              </a:rPr>
              <a:t>-traditional food</a:t>
            </a:r>
            <a:r>
              <a:rPr lang="zh-TW" altLang="en-US" dirty="0">
                <a:latin typeface="Britannic Bold" panose="020B0903060703020204" pitchFamily="34" charset="0"/>
              </a:rPr>
              <a:t> </a:t>
            </a:r>
            <a:r>
              <a:rPr lang="en-US" dirty="0">
                <a:latin typeface="Britannic Bold" panose="020B0903060703020204" pitchFamily="34" charset="0"/>
              </a:rPr>
              <a:t> </a:t>
            </a:r>
          </a:p>
          <a:p>
            <a:endParaRPr lang="zh-TW" altLang="en-US" dirty="0"/>
          </a:p>
        </p:txBody>
      </p:sp>
      <p:pic>
        <p:nvPicPr>
          <p:cNvPr id="4" name="Picture 6" descr="Burano-Italy-620x4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528131"/>
            <a:ext cx="4156538" cy="2997213"/>
          </a:xfrm>
          <a:prstGeom prst="rect">
            <a:avLst/>
          </a:prstGeom>
        </p:spPr>
      </p:pic>
      <p:pic>
        <p:nvPicPr>
          <p:cNvPr id="5" name="Picture 7" descr="Faraglioni-Capri-Italy-620x42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692696"/>
            <a:ext cx="4156538" cy="2835437"/>
          </a:xfrm>
          <a:prstGeom prst="rect">
            <a:avLst/>
          </a:prstGeom>
        </p:spPr>
      </p:pic>
      <p:pic>
        <p:nvPicPr>
          <p:cNvPr id="6" name="Picture 8" descr="Italy-620x41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259" y="692695"/>
            <a:ext cx="3982948" cy="2835437"/>
          </a:xfrm>
          <a:prstGeom prst="rect">
            <a:avLst/>
          </a:prstGeom>
        </p:spPr>
      </p:pic>
      <p:pic>
        <p:nvPicPr>
          <p:cNvPr id="8" name="Picture 9" descr="Italy-Series-Italian-Coastal-Town-620x43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259" y="3528132"/>
            <a:ext cx="3982948" cy="299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0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488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941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 xmlns:mv="urn:schemas-microsoft-com:mac:vml">
      <mp:transition xmlns:mp="http://schemas.microsoft.com/office/mac/powerpoint/2008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190</Words>
  <Application>Microsoft Office PowerPoint</Application>
  <PresentationFormat>如螢幕大小 (4:3)</PresentationFormat>
  <Paragraphs>79</Paragraphs>
  <Slides>31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2" baseType="lpstr">
      <vt:lpstr>Office 佈景主題</vt:lpstr>
      <vt:lpstr>May.25.2016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The Adventures  of Pinocchio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55</cp:revision>
  <dcterms:created xsi:type="dcterms:W3CDTF">2016-05-22T10:01:25Z</dcterms:created>
  <dcterms:modified xsi:type="dcterms:W3CDTF">2016-05-25T04:31:23Z</dcterms:modified>
</cp:coreProperties>
</file>