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theme/theme9.xml" ContentType="application/vnd.openxmlformats-officedocument.theme+xml"/>
  <Override PartName="/ppt/slideLayouts/slideLayout12.xml" ContentType="application/vnd.openxmlformats-officedocument.presentationml.slideLayout+xml"/>
  <Override PartName="/ppt/theme/theme10.xml" ContentType="application/vnd.openxmlformats-officedocument.theme+xml"/>
  <Override PartName="/ppt/slideLayouts/slideLayout13.xml" ContentType="application/vnd.openxmlformats-officedocument.presentationml.slideLayout+xml"/>
  <Override PartName="/ppt/theme/theme11.xml" ContentType="application/vnd.openxmlformats-officedocument.theme+xml"/>
  <Override PartName="/ppt/slideLayouts/slideLayout14.xml" ContentType="application/vnd.openxmlformats-officedocument.presentationml.slideLayout+xml"/>
  <Override PartName="/ppt/theme/theme12.xml" ContentType="application/vnd.openxmlformats-officedocument.theme+xml"/>
  <Override PartName="/ppt/slideLayouts/slideLayout15.xml" ContentType="application/vnd.openxmlformats-officedocument.presentationml.slideLayout+xml"/>
  <Override PartName="/ppt/theme/theme13.xml" ContentType="application/vnd.openxmlformats-officedocument.theme+xml"/>
  <Override PartName="/ppt/slideLayouts/slideLayout16.xml" ContentType="application/vnd.openxmlformats-officedocument.presentationml.slideLayout+xml"/>
  <Override PartName="/ppt/theme/theme14.xml" ContentType="application/vnd.openxmlformats-officedocument.theme+xml"/>
  <Override PartName="/ppt/slideLayouts/slideLayout17.xml" ContentType="application/vnd.openxmlformats-officedocument.presentationml.slideLayout+xml"/>
  <Override PartName="/ppt/theme/theme15.xml" ContentType="application/vnd.openxmlformats-officedocument.theme+xml"/>
  <Override PartName="/ppt/slideLayouts/slideLayout18.xml" ContentType="application/vnd.openxmlformats-officedocument.presentationml.slideLayout+xml"/>
  <Override PartName="/ppt/theme/theme1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66" r:id="rId2"/>
    <p:sldMasterId id="2147483667" r:id="rId3"/>
    <p:sldMasterId id="2147483668" r:id="rId4"/>
    <p:sldMasterId id="2147483669" r:id="rId5"/>
    <p:sldMasterId id="2147483670" r:id="rId6"/>
    <p:sldMasterId id="2147483671" r:id="rId7"/>
    <p:sldMasterId id="2147483672" r:id="rId8"/>
    <p:sldMasterId id="2147483673" r:id="rId9"/>
    <p:sldMasterId id="2147483674" r:id="rId10"/>
    <p:sldMasterId id="2147483675" r:id="rId11"/>
    <p:sldMasterId id="2147483676" r:id="rId12"/>
    <p:sldMasterId id="2147483677" r:id="rId13"/>
    <p:sldMasterId id="2147483678" r:id="rId14"/>
    <p:sldMasterId id="2147483679" r:id="rId15"/>
    <p:sldMasterId id="2147483680" r:id="rId16"/>
    <p:sldMasterId id="2147483683" r:id="rId17"/>
    <p:sldMasterId id="2147483687" r:id="rId18"/>
  </p:sldMasterIdLst>
  <p:notesMasterIdLst>
    <p:notesMasterId r:id="rId49"/>
  </p:notesMasterIdLst>
  <p:sldIdLst>
    <p:sldId id="291" r:id="rId19"/>
    <p:sldId id="305" r:id="rId20"/>
    <p:sldId id="292" r:id="rId21"/>
    <p:sldId id="294" r:id="rId22"/>
    <p:sldId id="295" r:id="rId23"/>
    <p:sldId id="296" r:id="rId24"/>
    <p:sldId id="297" r:id="rId25"/>
    <p:sldId id="299" r:id="rId26"/>
    <p:sldId id="300" r:id="rId27"/>
    <p:sldId id="301" r:id="rId28"/>
    <p:sldId id="303" r:id="rId29"/>
    <p:sldId id="304" r:id="rId30"/>
    <p:sldId id="269" r:id="rId31"/>
    <p:sldId id="268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89" r:id="rId40"/>
    <p:sldId id="290" r:id="rId41"/>
    <p:sldId id="277" r:id="rId42"/>
    <p:sldId id="283" r:id="rId43"/>
    <p:sldId id="278" r:id="rId44"/>
    <p:sldId id="285" r:id="rId45"/>
    <p:sldId id="280" r:id="rId46"/>
    <p:sldId id="281" r:id="rId47"/>
    <p:sldId id="286" r:id="rId48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50"/>
      <p:bold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Garamond" panose="02020404030301010803" pitchFamily="18" charset="0"/>
      <p:regular r:id="rId56"/>
      <p:bold r:id="rId57"/>
      <p:italic r:id="rId58"/>
    </p:embeddedFont>
    <p:embeddedFont>
      <p:font typeface="Cambria Math" panose="02040503050406030204" pitchFamily="18" charset="0"/>
      <p:regular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BCB8"/>
    <a:srgbClr val="00928F"/>
    <a:srgbClr val="00DAD5"/>
    <a:srgbClr val="00C0BB"/>
    <a:srgbClr val="00A8A4"/>
    <a:srgbClr val="00B8B4"/>
    <a:srgbClr val="00C4BF"/>
    <a:srgbClr val="FBFBFB"/>
    <a:srgbClr val="00CC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DE7C9E1-DD5A-4740-B909-93F83371A0E7}">
  <a:tblStyle styleId="{5DE7C9E1-DD5A-4740-B909-93F83371A0E7}" styleName="Table_0"/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40" autoAdjust="0"/>
  </p:normalViewPr>
  <p:slideViewPr>
    <p:cSldViewPr showGuides="1">
      <p:cViewPr>
        <p:scale>
          <a:sx n="60" d="100"/>
          <a:sy n="60" d="100"/>
        </p:scale>
        <p:origin x="-228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font" Target="fonts/font5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61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font" Target="fonts/font3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font" Target="fonts/font7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TW" dirty="0" smtClean="0"/>
              <a:t>Population</a:t>
            </a:r>
            <a:endParaRPr lang="zh-TW" altLang="en-US" dirty="0"/>
          </a:p>
        </c:rich>
      </c:tx>
      <c:layout>
        <c:manualLayout>
          <c:xMode val="edge"/>
          <c:yMode val="edge"/>
          <c:x val="0.50054928026036327"/>
          <c:y val="3.5927078061285374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009999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00C0BB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00E3DE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FFFFCC"/>
              </a:solidFill>
              <a:ln>
                <a:noFill/>
              </a:ln>
            </c:spPr>
          </c:dPt>
          <c:dPt>
            <c:idx val="5"/>
            <c:bubble3D val="0"/>
            <c:spPr>
              <a:solidFill>
                <a:srgbClr val="FFFA00"/>
              </a:solidFill>
              <a:ln>
                <a:noFill/>
              </a:ln>
            </c:spPr>
          </c:dPt>
          <c:dPt>
            <c:idx val="6"/>
            <c:bubble3D val="0"/>
            <c:spPr>
              <a:solidFill>
                <a:srgbClr val="FFCC00"/>
              </a:solidFill>
              <a:ln>
                <a:noFill/>
              </a:ln>
            </c:spPr>
          </c:dPt>
          <c:dLbls>
            <c:dLbl>
              <c:idx val="2"/>
              <c:layout>
                <c:manualLayout>
                  <c:x val="-4.9284709106395583E-2"/>
                  <c:y val="3.90020414114902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0113505906751102"/>
                  <c:y val="-2.036278798483522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3999833351849794E-2"/>
                  <c:y val="-7.32601341498979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0066566677776544"/>
                  <c:y val="2.64596092155147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工作表1!$A$2:$A$8</c:f>
              <c:strCache>
                <c:ptCount val="7"/>
                <c:pt idx="0">
                  <c:v>Germans </c:v>
                </c:pt>
                <c:pt idx="1">
                  <c:v>other Europeans</c:v>
                </c:pt>
                <c:pt idx="2">
                  <c:v>Turks</c:v>
                </c:pt>
                <c:pt idx="3">
                  <c:v>Asians</c:v>
                </c:pt>
                <c:pt idx="4">
                  <c:v>Africans</c:v>
                </c:pt>
                <c:pt idx="5">
                  <c:v>Americans</c:v>
                </c:pt>
                <c:pt idx="6">
                  <c:v>Others/unspecified</c:v>
                </c:pt>
              </c:strCache>
            </c:strRef>
          </c:cat>
          <c:val>
            <c:numRef>
              <c:f>工作表1!$B$2:$B$8</c:f>
              <c:numCache>
                <c:formatCode>0.00%</c:formatCode>
                <c:ptCount val="7"/>
                <c:pt idx="0">
                  <c:v>0.8</c:v>
                </c:pt>
                <c:pt idx="1">
                  <c:v>0.11600000000000001</c:v>
                </c:pt>
                <c:pt idx="2">
                  <c:v>3.6999999999999998E-2</c:v>
                </c:pt>
                <c:pt idx="3">
                  <c:v>1.7000000000000001E-2</c:v>
                </c:pt>
                <c:pt idx="4">
                  <c:v>7.0000000000000001E-3</c:v>
                </c:pt>
                <c:pt idx="5">
                  <c:v>5.0000000000000001E-3</c:v>
                </c:pt>
                <c:pt idx="6">
                  <c:v>1.7999999999999999E-2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671258749027888"/>
          <c:y val="0.22326625838436862"/>
          <c:w val="0.39917786912565273"/>
          <c:h val="0.67878215223097116"/>
        </c:manualLayout>
      </c:layout>
      <c:overlay val="0"/>
    </c:legend>
    <c:plotVisOnly val="1"/>
    <c:dispBlanksAs val="gap"/>
    <c:showDLblsOverMax val="0"/>
  </c:chart>
  <c:spPr>
    <a:solidFill>
      <a:srgbClr val="FFFFFF">
        <a:alpha val="0"/>
      </a:srgbClr>
    </a:solidFill>
  </c:spPr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045445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hape 241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48131" name="Shape 242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55422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hape 248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49155" name="Shape 24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22521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hape 259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51203" name="Shape 260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0230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hape 266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52227" name="Shape 267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15239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hape 27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53251" name="Shape 27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61318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hape 278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54275" name="Shape 279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95956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hape 290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56323" name="Shape 29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51289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hape 290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57347" name="Shape 29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96030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hape 30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zh-TW" dirty="0" smtClean="0"/>
          </a:p>
        </p:txBody>
      </p:sp>
      <p:sp>
        <p:nvSpPr>
          <p:cNvPr id="58371" name="Shape 30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noFill/>
          <a:ln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551442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5984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0" name="Shape 33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1103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5" name="Shape 34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860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0387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71754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6" name="Shape 36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7903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376" name="Shape 37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775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5" name="Shape 38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4094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0871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53971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9205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8906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9" name="Shape 40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7096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4239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hape 43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4" name="Shape 43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25760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Shape 43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0" name="Shape 44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8803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名片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176869" y="3308580"/>
            <a:ext cx="6798728" cy="146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32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1176867" y="4777380"/>
            <a:ext cx="6798729" cy="86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含標題的全景圖片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1176866" y="4815414"/>
            <a:ext cx="6798733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pic" idx="2"/>
          </p:nvPr>
        </p:nvSpPr>
        <p:spPr>
          <a:xfrm>
            <a:off x="1026259" y="1032933"/>
            <a:ext cx="7091481" cy="3361268"/>
          </a:xfrm>
          <a:prstGeom prst="roundRect">
            <a:avLst>
              <a:gd name="adj" fmla="val 0"/>
            </a:avLst>
          </a:prstGeom>
          <a:noFill/>
          <a:ln w="57150" cap="flat" cmpd="thickThin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1176866" y="5382153"/>
            <a:ext cx="6798733" cy="493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ctrTitle"/>
          </p:nvPr>
        </p:nvSpPr>
        <p:spPr>
          <a:xfrm>
            <a:off x="1921933" y="1811863"/>
            <a:ext cx="5308865" cy="15155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ubTitle" idx="1"/>
          </p:nvPr>
        </p:nvSpPr>
        <p:spPr>
          <a:xfrm>
            <a:off x="1921933" y="3598326"/>
            <a:ext cx="5308865" cy="13776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ctr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ctr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ctr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ctr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ctr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ctr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ctr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6065837" y="5054600"/>
            <a:ext cx="6730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1922461" y="5054600"/>
            <a:ext cx="4064000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816725" y="5054600"/>
            <a:ext cx="41433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區段標頭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278465" y="1641413"/>
            <a:ext cx="6595534" cy="18225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1278465" y="3734858"/>
            <a:ext cx="6595534" cy="109001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兩項物件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1179575" y="2487167"/>
            <a:ext cx="3337559" cy="3447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2"/>
          </p:nvPr>
        </p:nvSpPr>
        <p:spPr>
          <a:xfrm>
            <a:off x="4645151" y="2487167"/>
            <a:ext cx="3337559" cy="3447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較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1176867" y="2658533"/>
            <a:ext cx="3337559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1176867" y="3243261"/>
            <a:ext cx="3337559" cy="27066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3"/>
          </p:nvPr>
        </p:nvSpPr>
        <p:spPr>
          <a:xfrm>
            <a:off x="4641832" y="2658533"/>
            <a:ext cx="3337559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accen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1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4"/>
          </p:nvPr>
        </p:nvSpPr>
        <p:spPr>
          <a:xfrm>
            <a:off x="4641832" y="3243261"/>
            <a:ext cx="3337559" cy="270662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1176865" y="915337"/>
            <a:ext cx="6798734" cy="13038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含標題的內容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1176865" y="1388533"/>
            <a:ext cx="2536798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4120062" y="982132"/>
            <a:ext cx="3855538" cy="4893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2"/>
          </p:nvPr>
        </p:nvSpPr>
        <p:spPr>
          <a:xfrm>
            <a:off x="1176865" y="3031065"/>
            <a:ext cx="2536798" cy="24384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含標題的圖片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1176865" y="1883832"/>
            <a:ext cx="3632202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pic" idx="2"/>
          </p:nvPr>
        </p:nvSpPr>
        <p:spPr>
          <a:xfrm>
            <a:off x="5218221" y="1032933"/>
            <a:ext cx="2929463" cy="4792135"/>
          </a:xfrm>
          <a:prstGeom prst="roundRect">
            <a:avLst>
              <a:gd name="adj" fmla="val 0"/>
            </a:avLst>
          </a:prstGeom>
          <a:noFill/>
          <a:ln w="57150" cap="flat" cmpd="thickThin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1176865" y="3255432"/>
            <a:ext cx="3632200" cy="182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標題和說明文字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1176866" y="906873"/>
            <a:ext cx="6798733" cy="30978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32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具有說明文字的引述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1334333" y="982132"/>
            <a:ext cx="6400249" cy="23706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 sz="3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1600200" y="3352798"/>
            <a:ext cx="5892797" cy="6519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body" idx="2"/>
          </p:nvPr>
        </p:nvSpPr>
        <p:spPr>
          <a:xfrm>
            <a:off x="1176862" y="4343400"/>
            <a:ext cx="6798738" cy="15324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名片引言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Garamond"/>
              <a:buNone/>
              <a:defRPr sz="3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1176867" y="3639312"/>
            <a:ext cx="6798729" cy="8869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body" idx="2"/>
          </p:nvPr>
        </p:nvSpPr>
        <p:spPr>
          <a:xfrm>
            <a:off x="1176865" y="4529667"/>
            <a:ext cx="6798736" cy="1346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94" name="Shape 194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5" name="Shape 195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或 False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1176865" y="982130"/>
            <a:ext cx="6798733" cy="22944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32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1176867" y="3566160"/>
            <a:ext cx="6798729" cy="9052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08" name="Shape 208"/>
          <p:cNvSpPr txBox="1">
            <a:spLocks noGrp="1"/>
          </p:cNvSpPr>
          <p:nvPr>
            <p:ph type="body" idx="2"/>
          </p:nvPr>
        </p:nvSpPr>
        <p:spPr>
          <a:xfrm>
            <a:off x="1176866" y="4470400"/>
            <a:ext cx="6798733" cy="14054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09" name="Shape 209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Shape 211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標題及直排文字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 rot="5400000">
            <a:off x="2883366" y="783633"/>
            <a:ext cx="3385733" cy="67987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23" name="Shape 223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Shape 224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Shape 225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直排標題及文字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 rot="5400000">
            <a:off x="4681634" y="2581905"/>
            <a:ext cx="4968994" cy="161893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 rot="5400000">
            <a:off x="1150125" y="933615"/>
            <a:ext cx="4968992" cy="49155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37" name="Shape 237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Shape 238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" name="Shape 14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Shape 15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hape 16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AC2F40-CD0E-4F3A-92E6-1FA826E2C6E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8292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3" name="Shape 2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4" name="Shape 2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90F274-DB23-4528-B8CA-C43E16C30BC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60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名片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176869" y="3308580"/>
            <a:ext cx="6798728" cy="14688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32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1176867" y="4777380"/>
            <a:ext cx="6798729" cy="8603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" name="Shape 2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Shape 2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hape 2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5FD54D-35BE-4CE3-A2CB-35173F3C57C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49745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含標題的全景圖片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1176866" y="4815414"/>
            <a:ext cx="6798733" cy="566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pic" idx="2"/>
          </p:nvPr>
        </p:nvSpPr>
        <p:spPr>
          <a:xfrm>
            <a:off x="1026259" y="1032933"/>
            <a:ext cx="7091481" cy="3361268"/>
          </a:xfrm>
          <a:prstGeom prst="roundRect">
            <a:avLst>
              <a:gd name="adj" fmla="val 0"/>
            </a:avLst>
          </a:prstGeom>
          <a:noFill/>
          <a:ln w="57150" cap="flat" cmpd="thickThin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0" marR="0" lvl="0" indent="0" algn="ctr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lvl="0"/>
            <a:endParaRPr noProof="0">
              <a:sym typeface="Garamond"/>
            </a:endParaRP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1176866" y="5382153"/>
            <a:ext cx="6798733" cy="49371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" name="Shape 2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hape 2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hape 2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D24D1-274D-4D1D-B552-0806F0D3A07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03622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1309981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764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68837666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7759195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59639599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60293102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71658185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0794789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634974336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232338087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57336394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Shape 11"/>
          <p:cNvCxnSpPr/>
          <p:nvPr/>
        </p:nvCxnSpPr>
        <p:spPr>
          <a:xfrm>
            <a:off x="1277937" y="2354261"/>
            <a:ext cx="6596061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Shape 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" name="Shape 49"/>
          <p:cNvCxnSpPr/>
          <p:nvPr/>
        </p:nvCxnSpPr>
        <p:spPr>
          <a:xfrm>
            <a:off x="2019300" y="3471862"/>
            <a:ext cx="5113337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6065837" y="5054600"/>
            <a:ext cx="6730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1922461" y="5054600"/>
            <a:ext cx="4064000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6816725" y="5054600"/>
            <a:ext cx="41433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Shape 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" name="Shape 63"/>
          <p:cNvCxnSpPr/>
          <p:nvPr/>
        </p:nvCxnSpPr>
        <p:spPr>
          <a:xfrm>
            <a:off x="1277937" y="3598862"/>
            <a:ext cx="6596061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Shape 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" name="Shape 77"/>
          <p:cNvCxnSpPr/>
          <p:nvPr/>
        </p:nvCxnSpPr>
        <p:spPr>
          <a:xfrm>
            <a:off x="1277937" y="2355850"/>
            <a:ext cx="6596061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hape 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Shape 92"/>
          <p:cNvCxnSpPr/>
          <p:nvPr/>
        </p:nvCxnSpPr>
        <p:spPr>
          <a:xfrm>
            <a:off x="1277937" y="2354261"/>
            <a:ext cx="6596061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Shape 1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Shape 109"/>
          <p:cNvCxnSpPr/>
          <p:nvPr/>
        </p:nvCxnSpPr>
        <p:spPr>
          <a:xfrm>
            <a:off x="1277937" y="2354261"/>
            <a:ext cx="6596061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hape 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Shape 122"/>
          <p:cNvCxnSpPr/>
          <p:nvPr/>
        </p:nvCxnSpPr>
        <p:spPr>
          <a:xfrm>
            <a:off x="1277937" y="2913061"/>
            <a:ext cx="2333625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Shape 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Shape 1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Shape 151"/>
          <p:cNvCxnSpPr/>
          <p:nvPr/>
        </p:nvCxnSpPr>
        <p:spPr>
          <a:xfrm>
            <a:off x="1277937" y="4140200"/>
            <a:ext cx="6607174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ape 1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 txBox="1"/>
          <p:nvPr/>
        </p:nvSpPr>
        <p:spPr>
          <a:xfrm>
            <a:off x="849312" y="904875"/>
            <a:ext cx="457200" cy="585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7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7634286" y="2827336"/>
            <a:ext cx="457200" cy="585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7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</a:p>
        </p:txBody>
      </p:sp>
      <p:cxnSp>
        <p:nvCxnSpPr>
          <p:cNvPr id="167" name="Shape 167"/>
          <p:cNvCxnSpPr/>
          <p:nvPr/>
        </p:nvCxnSpPr>
        <p:spPr>
          <a:xfrm>
            <a:off x="1277937" y="4140200"/>
            <a:ext cx="6596061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Shape 182"/>
          <p:cNvSpPr txBox="1"/>
          <p:nvPr/>
        </p:nvSpPr>
        <p:spPr>
          <a:xfrm>
            <a:off x="877887" y="896937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8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</a:p>
        </p:txBody>
      </p:sp>
      <p:sp>
        <p:nvSpPr>
          <p:cNvPr id="183" name="Shape 183"/>
          <p:cNvSpPr txBox="1"/>
          <p:nvPr/>
        </p:nvSpPr>
        <p:spPr>
          <a:xfrm>
            <a:off x="7650161" y="2608261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8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</a:p>
        </p:txBody>
      </p:sp>
      <p:cxnSp>
        <p:nvCxnSpPr>
          <p:cNvPr id="184" name="Shape 184"/>
          <p:cNvCxnSpPr/>
          <p:nvPr/>
        </p:nvCxnSpPr>
        <p:spPr>
          <a:xfrm>
            <a:off x="1277937" y="3429000"/>
            <a:ext cx="6596061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Shape 188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Shape 1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9" name="Shape 199"/>
          <p:cNvCxnSpPr/>
          <p:nvPr/>
        </p:nvCxnSpPr>
        <p:spPr>
          <a:xfrm>
            <a:off x="1277937" y="3429000"/>
            <a:ext cx="6607174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Shape 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Shape 214"/>
          <p:cNvCxnSpPr/>
          <p:nvPr/>
        </p:nvCxnSpPr>
        <p:spPr>
          <a:xfrm>
            <a:off x="1277937" y="2354261"/>
            <a:ext cx="6607174" cy="0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17" name="Shape 217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Shape 218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Shape 219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Shape 2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Shape 228"/>
          <p:cNvCxnSpPr/>
          <p:nvPr/>
        </p:nvCxnSpPr>
        <p:spPr>
          <a:xfrm>
            <a:off x="6245225" y="906462"/>
            <a:ext cx="0" cy="4968875"/>
          </a:xfrm>
          <a:prstGeom prst="straightConnector1">
            <a:avLst/>
          </a:prstGeom>
          <a:noFill/>
          <a:ln w="15875" cap="rnd" cmpd="sng">
            <a:solidFill>
              <a:srgbClr val="E8D19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262626"/>
              </a:buClr>
              <a:buFont typeface="Garamond"/>
              <a:buNone/>
              <a:defRPr sz="4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1176337" y="2490786"/>
            <a:ext cx="6799261" cy="34448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marR="0" lvl="0" indent="-110490" algn="l" rtl="0"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31" name="Shape 231"/>
          <p:cNvSpPr txBox="1">
            <a:spLocks noGrp="1"/>
          </p:cNvSpPr>
          <p:nvPr>
            <p:ph type="dt" idx="10"/>
          </p:nvPr>
        </p:nvSpPr>
        <p:spPr>
          <a:xfrm>
            <a:off x="6356350" y="5961062"/>
            <a:ext cx="114934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Shape 232"/>
          <p:cNvSpPr txBox="1">
            <a:spLocks noGrp="1"/>
          </p:cNvSpPr>
          <p:nvPr>
            <p:ph type="ftr" idx="11"/>
          </p:nvPr>
        </p:nvSpPr>
        <p:spPr>
          <a:xfrm>
            <a:off x="1176337" y="5961062"/>
            <a:ext cx="5105399" cy="2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Shape 233"/>
          <p:cNvSpPr txBox="1">
            <a:spLocks noGrp="1"/>
          </p:cNvSpPr>
          <p:nvPr>
            <p:ph type="sldNum" idx="12"/>
          </p:nvPr>
        </p:nvSpPr>
        <p:spPr>
          <a:xfrm>
            <a:off x="7580311" y="5961062"/>
            <a:ext cx="395287" cy="279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Shape 10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7" name="Shape 11"/>
          <p:cNvCxnSpPr>
            <a:cxnSpLocks noChangeShapeType="1"/>
          </p:cNvCxnSpPr>
          <p:nvPr/>
        </p:nvCxnSpPr>
        <p:spPr bwMode="auto">
          <a:xfrm>
            <a:off x="1277938" y="2354263"/>
            <a:ext cx="6596062" cy="0"/>
          </a:xfrm>
          <a:prstGeom prst="straightConnector1">
            <a:avLst/>
          </a:prstGeom>
          <a:noFill/>
          <a:ln w="15875" cap="rnd">
            <a:solidFill>
              <a:srgbClr val="E8D19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8" name="Shape 12"/>
          <p:cNvSpPr txBox="1">
            <a:spLocks noGrp="1"/>
          </p:cNvSpPr>
          <p:nvPr>
            <p:ph type="title"/>
          </p:nvPr>
        </p:nvSpPr>
        <p:spPr bwMode="auto">
          <a:xfrm>
            <a:off x="1176338" y="915988"/>
            <a:ext cx="679926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smtClean="0">
              <a:sym typeface="Arial" panose="020B0604020202020204" pitchFamily="34" charset="0"/>
            </a:endParaRPr>
          </a:p>
        </p:txBody>
      </p:sp>
      <p:sp>
        <p:nvSpPr>
          <p:cNvPr id="1029" name="Shape 13"/>
          <p:cNvSpPr txBox="1">
            <a:spLocks noGrp="1"/>
          </p:cNvSpPr>
          <p:nvPr>
            <p:ph type="body" idx="1"/>
          </p:nvPr>
        </p:nvSpPr>
        <p:spPr bwMode="auto">
          <a:xfrm>
            <a:off x="1176338" y="2490788"/>
            <a:ext cx="6799262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TW" altLang="zh-TW" smtClean="0">
              <a:sym typeface="Arial" panose="020B0604020202020204" pitchFamily="34" charset="0"/>
            </a:endParaRPr>
          </a:p>
        </p:txBody>
      </p:sp>
      <p:sp>
        <p:nvSpPr>
          <p:cNvPr id="1030" name="Shape 14"/>
          <p:cNvSpPr txBox="1">
            <a:spLocks noGrp="1"/>
          </p:cNvSpPr>
          <p:nvPr>
            <p:ph type="dt" idx="10"/>
          </p:nvPr>
        </p:nvSpPr>
        <p:spPr bwMode="auto">
          <a:xfrm>
            <a:off x="6356350" y="5961063"/>
            <a:ext cx="1149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000000"/>
                </a:solidFill>
                <a:latin typeface="Garamond" pitchFamily="18" charset="0"/>
                <a:ea typeface="+mn-ea"/>
                <a:cs typeface="Arial" charset="0"/>
                <a:sym typeface="Garamond" pitchFamily="18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zh-TW" kern="1200"/>
          </a:p>
        </p:txBody>
      </p:sp>
      <p:sp>
        <p:nvSpPr>
          <p:cNvPr id="1031" name="Shape 15"/>
          <p:cNvSpPr txBox="1">
            <a:spLocks noGrp="1"/>
          </p:cNvSpPr>
          <p:nvPr>
            <p:ph type="ftr" idx="11"/>
          </p:nvPr>
        </p:nvSpPr>
        <p:spPr bwMode="auto">
          <a:xfrm>
            <a:off x="1176338" y="5961063"/>
            <a:ext cx="5105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800" smtClean="0">
                <a:solidFill>
                  <a:srgbClr val="000000"/>
                </a:solidFill>
                <a:latin typeface="Calibri" pitchFamily="34" charset="0"/>
                <a:ea typeface="+mn-ea"/>
                <a:cs typeface="Arial" charset="0"/>
                <a:sym typeface="Calibri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zh-TW" kern="1200"/>
          </a:p>
        </p:txBody>
      </p:sp>
      <p:sp>
        <p:nvSpPr>
          <p:cNvPr id="1032" name="Shape 16"/>
          <p:cNvSpPr txBox="1">
            <a:spLocks noGrp="1"/>
          </p:cNvSpPr>
          <p:nvPr>
            <p:ph type="sldNum" idx="12"/>
          </p:nvPr>
        </p:nvSpPr>
        <p:spPr bwMode="auto">
          <a:xfrm>
            <a:off x="7580313" y="5961063"/>
            <a:ext cx="3952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25000"/>
              <a:buFont typeface="Garamond" panose="02020404030301010803" pitchFamily="18" charset="0"/>
              <a:buNone/>
              <a:defRPr sz="1000">
                <a:latin typeface="Garamond" panose="02020404030301010803" pitchFamily="18" charset="0"/>
                <a:sym typeface="Garamond" panose="02020404030301010803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B87ADB-09ED-4BF0-8221-6E2986744441}" type="slidenum">
              <a:rPr lang="en-US" altLang="zh-TW" kern="1200" smtClean="0"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kern="1200" smtClean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3000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Shape 24"/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Shape 25"/>
          <p:cNvSpPr txBox="1">
            <a:spLocks noGrp="1"/>
          </p:cNvSpPr>
          <p:nvPr>
            <p:ph type="title"/>
          </p:nvPr>
        </p:nvSpPr>
        <p:spPr bwMode="auto">
          <a:xfrm>
            <a:off x="1176338" y="915988"/>
            <a:ext cx="679926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zh-TW" altLang="zh-TW" smtClean="0">
              <a:sym typeface="Arial" panose="020B0604020202020204" pitchFamily="34" charset="0"/>
            </a:endParaRPr>
          </a:p>
        </p:txBody>
      </p:sp>
      <p:sp>
        <p:nvSpPr>
          <p:cNvPr id="2052" name="Shape 26"/>
          <p:cNvSpPr txBox="1">
            <a:spLocks noGrp="1"/>
          </p:cNvSpPr>
          <p:nvPr>
            <p:ph type="body" idx="1"/>
          </p:nvPr>
        </p:nvSpPr>
        <p:spPr bwMode="auto">
          <a:xfrm>
            <a:off x="1176338" y="2490788"/>
            <a:ext cx="6799262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TW" altLang="zh-TW" smtClean="0">
              <a:sym typeface="Arial" panose="020B0604020202020204" pitchFamily="34" charset="0"/>
            </a:endParaRPr>
          </a:p>
        </p:txBody>
      </p:sp>
      <p:sp>
        <p:nvSpPr>
          <p:cNvPr id="2053" name="Shape 27"/>
          <p:cNvSpPr txBox="1">
            <a:spLocks noGrp="1"/>
          </p:cNvSpPr>
          <p:nvPr>
            <p:ph type="dt" idx="10"/>
          </p:nvPr>
        </p:nvSpPr>
        <p:spPr bwMode="auto">
          <a:xfrm>
            <a:off x="6356350" y="5961063"/>
            <a:ext cx="1149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000000"/>
                </a:solidFill>
                <a:latin typeface="Garamond" pitchFamily="18" charset="0"/>
                <a:ea typeface="+mn-ea"/>
                <a:cs typeface="Arial" charset="0"/>
                <a:sym typeface="Garamond" pitchFamily="18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zh-TW" kern="1200"/>
          </a:p>
        </p:txBody>
      </p:sp>
      <p:sp>
        <p:nvSpPr>
          <p:cNvPr id="2054" name="Shape 28"/>
          <p:cNvSpPr txBox="1">
            <a:spLocks noGrp="1"/>
          </p:cNvSpPr>
          <p:nvPr>
            <p:ph type="ftr" idx="11"/>
          </p:nvPr>
        </p:nvSpPr>
        <p:spPr bwMode="auto">
          <a:xfrm>
            <a:off x="1176338" y="5961063"/>
            <a:ext cx="5105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800" smtClean="0">
                <a:solidFill>
                  <a:srgbClr val="000000"/>
                </a:solidFill>
                <a:latin typeface="Calibri" pitchFamily="34" charset="0"/>
                <a:ea typeface="+mn-ea"/>
                <a:cs typeface="Arial" charset="0"/>
                <a:sym typeface="Calibri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zh-TW" kern="1200"/>
          </a:p>
        </p:txBody>
      </p:sp>
      <p:sp>
        <p:nvSpPr>
          <p:cNvPr id="2055" name="Shape 29"/>
          <p:cNvSpPr txBox="1">
            <a:spLocks noGrp="1"/>
          </p:cNvSpPr>
          <p:nvPr>
            <p:ph type="sldNum" idx="12"/>
          </p:nvPr>
        </p:nvSpPr>
        <p:spPr bwMode="auto">
          <a:xfrm>
            <a:off x="7580313" y="5961063"/>
            <a:ext cx="3952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25000"/>
              <a:buFont typeface="Garamond" panose="02020404030301010803" pitchFamily="18" charset="0"/>
              <a:buNone/>
              <a:defRPr sz="1000">
                <a:latin typeface="Garamond" panose="02020404030301010803" pitchFamily="18" charset="0"/>
                <a:sym typeface="Garamond" panose="02020404030301010803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800257-8B51-4778-A07B-C13D7974796C}" type="slidenum">
              <a:rPr lang="en-US" altLang="zh-TW" kern="1200" smtClean="0">
                <a:ea typeface="新細明體" panose="02020500000000000000" pitchFamily="18" charset="-12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kern="1200" smtClean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32112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fld id="{00000000-1234-1234-1234-123412341234}" type="slidenum">
              <a:rPr lang="en-US" sz="1000" b="0" i="0" u="none" strike="noStrike" cap="none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lang="en-US" sz="1000" b="0" i="0" u="none" strike="noStrike" cap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61310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2.png"/><Relationship Id="rId7" Type="http://schemas.microsoft.com/office/2007/relationships/hdphoto" Target="../media/hdphoto5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microsoft.com/office/2007/relationships/hdphoto" Target="../media/hdphoto4.wdp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244"/>
          <p:cNvSpPr txBox="1">
            <a:spLocks noGrp="1"/>
          </p:cNvSpPr>
          <p:nvPr>
            <p:ph type="title"/>
          </p:nvPr>
        </p:nvSpPr>
        <p:spPr>
          <a:xfrm>
            <a:off x="1176338" y="915988"/>
            <a:ext cx="6799262" cy="1303337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Tx/>
              <a:buNone/>
            </a:pPr>
            <a:r>
              <a:rPr lang="en-US" altLang="zh-TW" sz="4800" b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GERMANY</a:t>
            </a:r>
          </a:p>
        </p:txBody>
      </p:sp>
      <p:sp>
        <p:nvSpPr>
          <p:cNvPr id="17412" name="Shape 246"/>
          <p:cNvSpPr txBox="1">
            <a:spLocks noChangeArrowheads="1"/>
          </p:cNvSpPr>
          <p:nvPr/>
        </p:nvSpPr>
        <p:spPr bwMode="auto">
          <a:xfrm>
            <a:off x="3276600" y="2482850"/>
            <a:ext cx="302359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en-US" altLang="zh-TW" sz="2400" kern="1200" dirty="0" err="1" smtClean="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Teacher</a:t>
            </a:r>
            <a:r>
              <a:rPr lang="en-US" sz="2400" kern="1200" dirty="0" err="1" smtClean="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：</a:t>
            </a:r>
            <a:r>
              <a:rPr lang="en-US" altLang="zh-TW" sz="2400" kern="1200" dirty="0" err="1" smtClean="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Shu-li</a:t>
            </a:r>
            <a:r>
              <a:rPr lang="en-US" altLang="zh-TW" sz="2400" kern="1200" dirty="0" smtClean="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Lai</a:t>
            </a:r>
          </a:p>
        </p:txBody>
      </p:sp>
      <p:sp>
        <p:nvSpPr>
          <p:cNvPr id="17413" name="文字方塊 1"/>
          <p:cNvSpPr txBox="1">
            <a:spLocks noChangeArrowheads="1"/>
          </p:cNvSpPr>
          <p:nvPr/>
        </p:nvSpPr>
        <p:spPr bwMode="auto">
          <a:xfrm>
            <a:off x="3714750" y="1971675"/>
            <a:ext cx="1727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kern="1200" dirty="0" smtClean="0"/>
              <a:t>JUN 01.2016</a:t>
            </a:r>
            <a:endParaRPr lang="zh-TW" altLang="en-US" kern="1200" dirty="0" smtClean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727626"/>
              </p:ext>
            </p:extLst>
          </p:nvPr>
        </p:nvGraphicFramePr>
        <p:xfrm>
          <a:off x="1265982" y="3068960"/>
          <a:ext cx="6624736" cy="310896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312368"/>
                <a:gridCol w="3312368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Student ID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Member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49205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Soso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49205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Joanne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49205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49205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Jocelyn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49205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Alice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6225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43608" y="2492896"/>
            <a:ext cx="7212087" cy="3602510"/>
          </a:xfrm>
        </p:spPr>
        <p:txBody>
          <a:bodyPr/>
          <a:lstStyle/>
          <a:p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</a:p>
          <a:p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Economy and industry</a:t>
            </a:r>
          </a:p>
          <a:p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Representative company—</a:t>
            </a:r>
          </a:p>
          <a:p>
            <a:pPr marL="175260" indent="0">
              <a:buNone/>
            </a:pPr>
            <a:r>
              <a:rPr lang="en-US" altLang="zh-TW" sz="3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	Volkswagen Group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Shape 251"/>
          <p:cNvSpPr txBox="1">
            <a:spLocks noGrp="1"/>
          </p:cNvSpPr>
          <p:nvPr>
            <p:ph type="title"/>
          </p:nvPr>
        </p:nvSpPr>
        <p:spPr/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Tx/>
              <a:buNone/>
            </a:pPr>
            <a:r>
              <a:rPr lang="en-US" altLang="zh-TW" sz="54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06313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4860032" y="3140968"/>
                <a:ext cx="6978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3200" i="1">
                              <a:latin typeface="Cambria Math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altLang="zh-TW" sz="3200" i="1">
                              <a:solidFill>
                                <a:schemeClr val="bg1"/>
                              </a:solidFill>
                              <a:latin typeface="Cambria Math"/>
                              <a:cs typeface="Calibri" panose="020F0502020204030204" pitchFamily="34" charset="0"/>
                            </a:rPr>
                            <m:t>𝑐</m:t>
                          </m:r>
                        </m:e>
                        <m:sup>
                          <m:r>
                            <a:rPr lang="en-US" altLang="zh-TW" sz="3200" i="1">
                              <a:latin typeface="Cambria Math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TW" altLang="en-US" sz="3200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140968"/>
                <a:ext cx="697820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4" name="Shape 251"/>
          <p:cNvSpPr txBox="1">
            <a:spLocks noGrp="1"/>
          </p:cNvSpPr>
          <p:nvPr>
            <p:ph type="title"/>
          </p:nvPr>
        </p:nvSpPr>
        <p:spPr>
          <a:xfrm>
            <a:off x="2700338" y="1174750"/>
            <a:ext cx="3959225" cy="95567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Tx/>
              <a:buNone/>
            </a:pPr>
            <a:r>
              <a:rPr lang="en-US" altLang="zh-TW" sz="54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Geography 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403648" y="2636912"/>
            <a:ext cx="4727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 west-central Europe</a:t>
            </a:r>
            <a:endParaRPr lang="en-US" altLang="zh-TW" sz="3600" dirty="0"/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>
                <a:latin typeface="Calibri" panose="020F0502020204030204" pitchFamily="34" charset="0"/>
                <a:cs typeface="Calibri" panose="020F0502020204030204" pitchFamily="34" charset="0"/>
              </a:rPr>
              <a:t>Covers </a:t>
            </a: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357,021km</a:t>
            </a:r>
          </a:p>
        </p:txBody>
      </p:sp>
      <p:pic>
        <p:nvPicPr>
          <p:cNvPr id="4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356" y="3399153"/>
            <a:ext cx="3586148" cy="343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556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30833 -0.2479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-1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262"/>
          <p:cNvSpPr txBox="1">
            <a:spLocks noGrp="1"/>
          </p:cNvSpPr>
          <p:nvPr>
            <p:ph type="title"/>
          </p:nvPr>
        </p:nvSpPr>
        <p:spPr>
          <a:xfrm>
            <a:off x="2933700" y="1174750"/>
            <a:ext cx="3286125" cy="95567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Tx/>
              <a:buNone/>
            </a:pPr>
            <a:r>
              <a:rPr lang="en-US" altLang="zh-TW" sz="54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Capital</a:t>
            </a:r>
            <a:r>
              <a:rPr lang="en-US" altLang="zh-TW" sz="54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</p:txBody>
      </p:sp>
      <p:pic>
        <p:nvPicPr>
          <p:cNvPr id="20483" name="Shape 26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368" y="3023644"/>
            <a:ext cx="4607263" cy="3069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文字方塊 1"/>
          <p:cNvSpPr txBox="1">
            <a:spLocks noChangeArrowheads="1"/>
          </p:cNvSpPr>
          <p:nvPr/>
        </p:nvSpPr>
        <p:spPr bwMode="auto">
          <a:xfrm>
            <a:off x="3564074" y="2468920"/>
            <a:ext cx="20158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360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Berlin</a:t>
            </a:r>
            <a:r>
              <a:rPr lang="en-US" altLang="zh-TW" sz="3600" kern="1200" dirty="0" smtClean="0">
                <a:latin typeface="Comic Sans MS" panose="030F0702030302020204" pitchFamily="66" charset="0"/>
              </a:rPr>
              <a:t>  </a:t>
            </a:r>
            <a:endParaRPr lang="zh-TW" altLang="en-US" sz="3600" kern="12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8803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269"/>
          <p:cNvSpPr txBox="1">
            <a:spLocks noGrp="1"/>
          </p:cNvSpPr>
          <p:nvPr>
            <p:ph type="title"/>
          </p:nvPr>
        </p:nvSpPr>
        <p:spPr>
          <a:xfrm>
            <a:off x="2555875" y="1124744"/>
            <a:ext cx="4032250" cy="95567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Tx/>
              <a:buNone/>
            </a:pPr>
            <a:r>
              <a:rPr lang="en-US" altLang="zh-TW" sz="54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Population </a:t>
            </a:r>
          </a:p>
        </p:txBody>
      </p:sp>
      <p:graphicFrame>
        <p:nvGraphicFramePr>
          <p:cNvPr id="5" name="圖表 4"/>
          <p:cNvGraphicFramePr/>
          <p:nvPr>
            <p:extLst>
              <p:ext uri="{D42A27DB-BD31-4B8C-83A1-F6EECF244321}">
                <p14:modId xmlns:p14="http://schemas.microsoft.com/office/powerpoint/2010/main" val="984000219"/>
              </p:ext>
            </p:extLst>
          </p:nvPr>
        </p:nvGraphicFramePr>
        <p:xfrm>
          <a:off x="2843808" y="3284984"/>
          <a:ext cx="5400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755576" y="2420888"/>
            <a:ext cx="55446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80 million on </a:t>
            </a:r>
            <a:r>
              <a:rPr lang="en-US" alt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zh-TW" alt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9,</a:t>
            </a:r>
            <a:r>
              <a:rPr lang="zh-TW" alt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2011</a:t>
            </a:r>
            <a:endParaRPr lang="zh-TW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zh-TW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16th most populous country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zh-TW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58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hape 276"/>
          <p:cNvSpPr txBox="1">
            <a:spLocks noGrp="1"/>
          </p:cNvSpPr>
          <p:nvPr>
            <p:ph type="title"/>
          </p:nvPr>
        </p:nvSpPr>
        <p:spPr>
          <a:xfrm>
            <a:off x="2933700" y="1174750"/>
            <a:ext cx="3438525" cy="95567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Tx/>
              <a:buNone/>
            </a:pPr>
            <a:r>
              <a:rPr lang="en-US" altLang="zh-TW" sz="5400" b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Language</a:t>
            </a:r>
            <a:r>
              <a:rPr lang="en-US" altLang="zh-TW" sz="54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</p:txBody>
      </p:sp>
      <p:pic>
        <p:nvPicPr>
          <p:cNvPr id="7170" name="Picture 2" descr="在舌-的德国旗子-语言通信概念-59021116.jpg (1300×1390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6538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869" b="16155"/>
          <a:stretch/>
        </p:blipFill>
        <p:spPr bwMode="auto">
          <a:xfrm>
            <a:off x="4355976" y="3428999"/>
            <a:ext cx="4383641" cy="318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187624" y="2636912"/>
            <a:ext cx="489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German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Other German dialects</a:t>
            </a:r>
            <a:endParaRPr lang="zh-TW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7950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282"/>
          <p:cNvSpPr txBox="1">
            <a:spLocks noGrp="1"/>
          </p:cNvSpPr>
          <p:nvPr>
            <p:ph type="title"/>
          </p:nvPr>
        </p:nvSpPr>
        <p:spPr>
          <a:xfrm>
            <a:off x="2933700" y="1174750"/>
            <a:ext cx="3286125" cy="95567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Tx/>
              <a:buNone/>
            </a:pPr>
            <a:r>
              <a:rPr lang="en-US" altLang="zh-TW" sz="5400" b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Weather</a:t>
            </a:r>
            <a:r>
              <a:rPr lang="en-US" altLang="zh-TW" sz="54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</p:txBody>
      </p:sp>
      <p:pic>
        <p:nvPicPr>
          <p:cNvPr id="4" name="Shape 288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03" y="3717032"/>
            <a:ext cx="784679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1"/>
          <p:cNvSpPr txBox="1">
            <a:spLocks noChangeArrowheads="1"/>
          </p:cNvSpPr>
          <p:nvPr/>
        </p:nvSpPr>
        <p:spPr bwMode="auto">
          <a:xfrm>
            <a:off x="3095624" y="3717032"/>
            <a:ext cx="2952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z="2000" kern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Temperature</a:t>
            </a:r>
            <a:endParaRPr lang="zh-TW" altLang="en-US" sz="2000" kern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115616" y="2351782"/>
            <a:ext cx="5904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Comfortable in summer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Very cold in winter</a:t>
            </a:r>
            <a:endParaRPr lang="zh-TW" alt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644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hape 294"/>
          <p:cNvSpPr txBox="1">
            <a:spLocks noGrp="1"/>
          </p:cNvSpPr>
          <p:nvPr>
            <p:ph type="title"/>
          </p:nvPr>
        </p:nvSpPr>
        <p:spPr>
          <a:xfrm>
            <a:off x="2933700" y="549275"/>
            <a:ext cx="3286125" cy="7921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Tx/>
              <a:buNone/>
            </a:pPr>
            <a:r>
              <a:rPr lang="en-US" altLang="zh-TW" sz="54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Festival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88" y="1628800"/>
            <a:ext cx="6588224" cy="438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86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upteingang_Oktoberfest_2012.JPG (3455×2132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17032"/>
            <a:ext cx="4176464" cy="257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Shape 294"/>
          <p:cNvSpPr txBox="1">
            <a:spLocks noGrp="1"/>
          </p:cNvSpPr>
          <p:nvPr>
            <p:ph type="title"/>
          </p:nvPr>
        </p:nvSpPr>
        <p:spPr>
          <a:xfrm>
            <a:off x="2933700" y="1174750"/>
            <a:ext cx="3286125" cy="95567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Tx/>
              <a:buNone/>
            </a:pPr>
            <a:r>
              <a:rPr lang="en-US" altLang="zh-TW" sz="5400" b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Festival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475656" y="2348880"/>
            <a:ext cx="5040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>
                <a:latin typeface="Calibri" panose="020F0502020204030204" pitchFamily="34" charset="0"/>
                <a:cs typeface="Calibri" panose="020F0502020204030204" pitchFamily="34" charset="0"/>
              </a:rPr>
              <a:t>Oktoberfest</a:t>
            </a:r>
          </a:p>
          <a:p>
            <a:pPr marL="285750" lvl="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>
                <a:latin typeface="Calibri" panose="020F0502020204030204" pitchFamily="34" charset="0"/>
                <a:cs typeface="Calibri" panose="020F0502020204030204" pitchFamily="34" charset="0"/>
              </a:rPr>
              <a:t>200 years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>
                <a:latin typeface="Calibri" panose="020F0502020204030204" pitchFamily="34" charset="0"/>
                <a:cs typeface="Calibri" panose="020F0502020204030204" pitchFamily="34" charset="0"/>
              </a:rPr>
              <a:t>The largest Volk </a:t>
            </a: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fest</a:t>
            </a:r>
            <a:endParaRPr lang="zh-TW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594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hape 305"/>
          <p:cNvSpPr txBox="1">
            <a:spLocks noGrp="1"/>
          </p:cNvSpPr>
          <p:nvPr>
            <p:ph type="ctrTitle" idx="4294967295"/>
          </p:nvPr>
        </p:nvSpPr>
        <p:spPr>
          <a:xfrm>
            <a:off x="650081" y="2866231"/>
            <a:ext cx="7772400" cy="1470025"/>
          </a:xfrm>
        </p:spPr>
        <p:txBody>
          <a:bodyPr tIns="45700" bIns="45700"/>
          <a:lstStyle/>
          <a:p>
            <a:pPr algn="ctr" eaLnBrk="1" hangingPunct="1">
              <a:buClr>
                <a:srgbClr val="262626"/>
              </a:buClr>
              <a:buSzPct val="25000"/>
              <a:buFont typeface="Garamond" panose="02020404030301010803" pitchFamily="18" charset="0"/>
              <a:buNone/>
            </a:pPr>
            <a:r>
              <a:rPr lang="en-US" altLang="zh-TW" sz="5400" b="1" dirty="0" smtClean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Garamond" panose="02020404030301010803" pitchFamily="18" charset="0"/>
              </a:rPr>
              <a:t>Currency</a:t>
            </a:r>
          </a:p>
        </p:txBody>
      </p:sp>
      <p:sp>
        <p:nvSpPr>
          <p:cNvPr id="309" name="Shape 309"/>
          <p:cNvSpPr txBox="1">
            <a:spLocks noChangeArrowheads="1"/>
          </p:cNvSpPr>
          <p:nvPr/>
        </p:nvSpPr>
        <p:spPr bwMode="auto">
          <a:xfrm>
            <a:off x="2463378" y="3274266"/>
            <a:ext cx="654472" cy="369888"/>
          </a:xfrm>
          <a:prstGeom prst="rect">
            <a:avLst/>
          </a:prstGeom>
          <a:gradFill flip="none" rotWithShape="1">
            <a:gsLst>
              <a:gs pos="0">
                <a:srgbClr val="00C0BB">
                  <a:tint val="66000"/>
                  <a:satMod val="160000"/>
                </a:srgbClr>
              </a:gs>
              <a:gs pos="50000">
                <a:srgbClr val="00C0BB">
                  <a:tint val="44500"/>
                  <a:satMod val="160000"/>
                </a:srgbClr>
              </a:gs>
              <a:gs pos="100000">
                <a:srgbClr val="00C0BB">
                  <a:tint val="23500"/>
                  <a:satMod val="160000"/>
                </a:srgbClr>
              </a:gs>
            </a:gsLst>
            <a:lin ang="13500000" scaled="1"/>
            <a:tileRect/>
          </a:gradFill>
          <a:ln w="15875" cap="rnd">
            <a:noFill/>
            <a:miter lim="800000"/>
            <a:headEnd/>
            <a:tailEnd/>
          </a:ln>
        </p:spPr>
        <p:txBody>
          <a:bodyPr lIns="91425" tIns="45700" rIns="91425" bIns="45700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Garamond" panose="02020404030301010803" pitchFamily="18" charset="0"/>
              <a:buNone/>
            </a:pPr>
            <a:r>
              <a:rPr lang="en-US" altLang="zh-TW" sz="1800" kern="1200" dirty="0" smtClean="0">
                <a:latin typeface="Garamond" panose="02020404030301010803" pitchFamily="18" charset="0"/>
                <a:sym typeface="Garamond" panose="02020404030301010803" pitchFamily="18" charset="0"/>
              </a:rPr>
              <a:t>1999</a:t>
            </a:r>
            <a:endParaRPr lang="en-US" sz="1800" kern="1200" dirty="0" smtClean="0">
              <a:latin typeface="Garamond" panose="02020404030301010803" pitchFamily="18" charset="0"/>
              <a:sym typeface="Garamond" panose="02020404030301010803" pitchFamily="18" charset="0"/>
            </a:endParaRPr>
          </a:p>
        </p:txBody>
      </p:sp>
      <p:sp>
        <p:nvSpPr>
          <p:cNvPr id="310" name="Shape 310"/>
          <p:cNvSpPr txBox="1">
            <a:spLocks noChangeArrowheads="1"/>
          </p:cNvSpPr>
          <p:nvPr/>
        </p:nvSpPr>
        <p:spPr bwMode="auto">
          <a:xfrm>
            <a:off x="5971783" y="3229732"/>
            <a:ext cx="654472" cy="369888"/>
          </a:xfrm>
          <a:prstGeom prst="rect">
            <a:avLst/>
          </a:prstGeom>
          <a:gradFill flip="none" rotWithShape="1">
            <a:gsLst>
              <a:gs pos="0">
                <a:srgbClr val="00C0BB">
                  <a:tint val="66000"/>
                  <a:satMod val="160000"/>
                </a:srgbClr>
              </a:gs>
              <a:gs pos="50000">
                <a:srgbClr val="00C0BB">
                  <a:tint val="44500"/>
                  <a:satMod val="160000"/>
                </a:srgbClr>
              </a:gs>
              <a:gs pos="100000">
                <a:srgbClr val="00C0BB">
                  <a:tint val="23500"/>
                  <a:satMod val="160000"/>
                </a:srgbClr>
              </a:gs>
            </a:gsLst>
            <a:lin ang="13500000" scaled="1"/>
            <a:tileRect/>
          </a:gradFill>
          <a:ln w="15875" cap="rnd">
            <a:noFill/>
            <a:miter lim="800000"/>
            <a:headEnd/>
            <a:tailEnd/>
          </a:ln>
        </p:spPr>
        <p:txBody>
          <a:bodyPr lIns="91425" tIns="45700" rIns="91425" bIns="45700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Garamond" panose="02020404030301010803" pitchFamily="18" charset="0"/>
              <a:buNone/>
            </a:pPr>
            <a:r>
              <a:rPr lang="en-US" altLang="zh-TW" sz="1800" kern="1200" dirty="0" smtClean="0">
                <a:latin typeface="Garamond" panose="02020404030301010803" pitchFamily="18" charset="0"/>
                <a:sym typeface="Garamond" panose="02020404030301010803" pitchFamily="18" charset="0"/>
              </a:rPr>
              <a:t>2002</a:t>
            </a:r>
            <a:endParaRPr lang="en-US" sz="1800" kern="1200" dirty="0" smtClean="0">
              <a:latin typeface="Garamond" panose="02020404030301010803" pitchFamily="18" charset="0"/>
              <a:sym typeface="Garamond" panose="02020404030301010803" pitchFamily="18" charset="0"/>
            </a:endParaRPr>
          </a:p>
        </p:txBody>
      </p:sp>
      <p:sp>
        <p:nvSpPr>
          <p:cNvPr id="27657" name="Shape 312"/>
          <p:cNvSpPr txBox="1"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zh-TW" sz="1800" kern="1200" smtClean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658" name="Shape 313"/>
          <p:cNvSpPr txBox="1"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sym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zh-TW" sz="1800" kern="1200" smtClean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028" name="Picture 4" descr="german-deutsche-mark-currency-18370682.jpg (1300×1146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7"/>
          <a:stretch/>
        </p:blipFill>
        <p:spPr bwMode="auto">
          <a:xfrm>
            <a:off x="299751" y="3025240"/>
            <a:ext cx="2024552" cy="162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ney-european-union-euro-currency-11122107.jpg (1300×957)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2"/>
          <a:stretch/>
        </p:blipFill>
        <p:spPr bwMode="auto">
          <a:xfrm>
            <a:off x="3198122" y="4015384"/>
            <a:ext cx="2821265" cy="186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german-deutsche-mark-currency-18370682.jpg (1300×1146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7"/>
          <a:stretch/>
        </p:blipFill>
        <p:spPr bwMode="auto">
          <a:xfrm>
            <a:off x="3591605" y="1844824"/>
            <a:ext cx="2106672" cy="168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加號 3"/>
          <p:cNvSpPr/>
          <p:nvPr/>
        </p:nvSpPr>
        <p:spPr>
          <a:xfrm>
            <a:off x="4374872" y="3583812"/>
            <a:ext cx="467767" cy="475829"/>
          </a:xfrm>
          <a:prstGeom prst="mathPlus">
            <a:avLst/>
          </a:prstGeom>
          <a:solidFill>
            <a:srgbClr val="00C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22" name="Picture 6" descr="money-european-union-euro-currency-11122107.jpg (1300×957)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72"/>
          <a:stretch/>
        </p:blipFill>
        <p:spPr bwMode="auto">
          <a:xfrm rot="5400000">
            <a:off x="6461173" y="2869901"/>
            <a:ext cx="2928342" cy="193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向右箭號 4"/>
          <p:cNvSpPr/>
          <p:nvPr/>
        </p:nvSpPr>
        <p:spPr>
          <a:xfrm>
            <a:off x="2358788" y="3531707"/>
            <a:ext cx="1134510" cy="587272"/>
          </a:xfrm>
          <a:prstGeom prst="stripedRightArrow">
            <a:avLst/>
          </a:prstGeom>
          <a:solidFill>
            <a:srgbClr val="00C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向右箭號 24"/>
          <p:cNvSpPr/>
          <p:nvPr/>
        </p:nvSpPr>
        <p:spPr>
          <a:xfrm>
            <a:off x="5863918" y="3515986"/>
            <a:ext cx="1163736" cy="598832"/>
          </a:xfrm>
          <a:prstGeom prst="stripedRightArrow">
            <a:avLst/>
          </a:prstGeom>
          <a:solidFill>
            <a:srgbClr val="00C0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622" y="1843025"/>
            <a:ext cx="2664183" cy="4035902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</p:pic>
      <p:sp>
        <p:nvSpPr>
          <p:cNvPr id="16" name="Shape 318"/>
          <p:cNvSpPr>
            <a:spLocks/>
          </p:cNvSpPr>
          <p:nvPr/>
        </p:nvSpPr>
        <p:spPr bwMode="auto">
          <a:xfrm>
            <a:off x="2346048" y="2173360"/>
            <a:ext cx="4451904" cy="3252476"/>
          </a:xfrm>
          <a:custGeom>
            <a:avLst/>
            <a:gdLst>
              <a:gd name="T0" fmla="*/ 840402 w 120000"/>
              <a:gd name="T1" fmla="*/ 1264420 h 120000"/>
              <a:gd name="T2" fmla="*/ 1407573 w 120000"/>
              <a:gd name="T3" fmla="*/ 568732 h 120000"/>
              <a:gd name="T4" fmla="*/ 2339975 w 120000"/>
              <a:gd name="T5" fmla="*/ 1329076 h 120000"/>
              <a:gd name="T6" fmla="*/ 3272338 w 120000"/>
              <a:gd name="T7" fmla="*/ 568732 h 120000"/>
              <a:gd name="T8" fmla="*/ 3839509 w 120000"/>
              <a:gd name="T9" fmla="*/ 1264420 h 120000"/>
              <a:gd name="T10" fmla="*/ 3050079 w 120000"/>
              <a:gd name="T11" fmla="*/ 1908143 h 120000"/>
              <a:gd name="T12" fmla="*/ 3839509 w 120000"/>
              <a:gd name="T13" fmla="*/ 2551898 h 120000"/>
              <a:gd name="T14" fmla="*/ 3272338 w 120000"/>
              <a:gd name="T15" fmla="*/ 3247587 h 120000"/>
              <a:gd name="T16" fmla="*/ 2339975 w 120000"/>
              <a:gd name="T17" fmla="*/ 2487243 h 120000"/>
              <a:gd name="T18" fmla="*/ 1407573 w 120000"/>
              <a:gd name="T19" fmla="*/ 3247587 h 120000"/>
              <a:gd name="T20" fmla="*/ 840402 w 120000"/>
              <a:gd name="T21" fmla="*/ 2551898 h 120000"/>
              <a:gd name="T22" fmla="*/ 1629832 w 120000"/>
              <a:gd name="T23" fmla="*/ 1908143 h 120000"/>
              <a:gd name="T24" fmla="*/ 840402 w 120000"/>
              <a:gd name="T25" fmla="*/ 1264420 h 12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0000"/>
              <a:gd name="T40" fmla="*/ 0 h 120000"/>
              <a:gd name="T41" fmla="*/ 120000 w 120000"/>
              <a:gd name="T42" fmla="*/ 120000 h 12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0000" h="120000" extrusionOk="0">
                <a:moveTo>
                  <a:pt x="21549" y="39758"/>
                </a:moveTo>
                <a:lnTo>
                  <a:pt x="36092" y="17883"/>
                </a:lnTo>
                <a:lnTo>
                  <a:pt x="60000" y="41791"/>
                </a:lnTo>
                <a:lnTo>
                  <a:pt x="83907" y="17883"/>
                </a:lnTo>
                <a:lnTo>
                  <a:pt x="98450" y="39758"/>
                </a:lnTo>
                <a:lnTo>
                  <a:pt x="78208" y="59999"/>
                </a:lnTo>
                <a:lnTo>
                  <a:pt x="98450" y="80241"/>
                </a:lnTo>
                <a:lnTo>
                  <a:pt x="83907" y="102116"/>
                </a:lnTo>
                <a:lnTo>
                  <a:pt x="60000" y="78208"/>
                </a:lnTo>
                <a:lnTo>
                  <a:pt x="36092" y="102116"/>
                </a:lnTo>
                <a:lnTo>
                  <a:pt x="21549" y="80241"/>
                </a:lnTo>
                <a:lnTo>
                  <a:pt x="41791" y="59999"/>
                </a:lnTo>
                <a:lnTo>
                  <a:pt x="21549" y="39758"/>
                </a:lnTo>
                <a:close/>
              </a:path>
            </a:pathLst>
          </a:custGeom>
          <a:solidFill>
            <a:srgbClr val="FF0000"/>
          </a:solidFill>
          <a:ln w="15875" cap="rnd" cmpd="sng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25" tIns="45700" rIns="91425" bIns="457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kern="1200" smtClean="0">
              <a:latin typeface="Arial" panose="020B0604020202020204" pitchFamily="34" charset="0"/>
              <a:ea typeface="新細明體" panose="02020500000000000000" pitchFamily="18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77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85185E-6 L 0.00017 -0.31921 " pathEditMode="relative" rAng="0" ptsTypes="AA">
                                      <p:cBhvr>
                                        <p:cTn id="6" dur="4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0" grpId="1"/>
      <p:bldP spid="4" grpId="0" animBg="1"/>
      <p:bldP spid="5" grpId="0" animBg="1"/>
      <p:bldP spid="25" grpId="0" animBg="1"/>
      <p:bldP spid="16" grpId="0" animBg="1"/>
      <p:bldP spid="1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標題 1"/>
          <p:cNvSpPr txBox="1">
            <a:spLocks noGrp="1"/>
          </p:cNvSpPr>
          <p:nvPr>
            <p:ph type="title"/>
          </p:nvPr>
        </p:nvSpPr>
        <p:spPr>
          <a:xfrm>
            <a:off x="1259632" y="1052736"/>
            <a:ext cx="6799262" cy="1303338"/>
          </a:xfrm>
        </p:spPr>
        <p:txBody>
          <a:bodyPr/>
          <a:lstStyle/>
          <a:p>
            <a:pPr eaLnBrk="1" hangingPunct="1">
              <a:spcBef>
                <a:spcPct val="0"/>
              </a:spcBef>
              <a:buSzPct val="25000"/>
              <a:buFont typeface="Garamond" panose="02020404030301010803" pitchFamily="18" charset="0"/>
              <a:buNone/>
            </a:pPr>
            <a:r>
              <a:rPr lang="en-US" altLang="zh-TW" sz="54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Politics</a:t>
            </a:r>
            <a:endParaRPr lang="zh-TW" altLang="en-US" sz="5400" b="1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內容版面配置區 2"/>
          <p:cNvSpPr txBox="1">
            <a:spLocks noGrp="1"/>
          </p:cNvSpPr>
          <p:nvPr>
            <p:ph idx="1"/>
          </p:nvPr>
        </p:nvSpPr>
        <p:spPr>
          <a:xfrm>
            <a:off x="611560" y="2276872"/>
            <a:ext cx="8532440" cy="3588891"/>
          </a:xfrm>
        </p:spPr>
        <p:txBody>
          <a:bodyPr/>
          <a:lstStyle/>
          <a:p>
            <a:pPr marL="633412" indent="-457200">
              <a:spcBef>
                <a:spcPts val="475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altLang="zh-TW" sz="3200" dirty="0"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Garamond" panose="02020404030301010803" pitchFamily="18" charset="0"/>
              </a:rPr>
              <a:t>Federal Parliamentary Democracy Republic</a:t>
            </a:r>
          </a:p>
          <a:p>
            <a:pPr marL="633412" indent="-457200">
              <a:spcBef>
                <a:spcPts val="475"/>
              </a:spcBef>
            </a:pPr>
            <a:r>
              <a:rPr lang="en-US" altLang="zh-TW" sz="3200" dirty="0"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Garamond" panose="02020404030301010803" pitchFamily="18" charset="0"/>
              </a:rPr>
              <a:t>Christian Democratic Union of Germany</a:t>
            </a:r>
          </a:p>
          <a:p>
            <a:pPr marL="633412" indent="-457200">
              <a:spcBef>
                <a:spcPts val="475"/>
              </a:spcBef>
            </a:pPr>
            <a:r>
              <a:rPr lang="en-US" altLang="zh-TW" sz="3200" dirty="0"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Garamond" panose="02020404030301010803" pitchFamily="18" charset="0"/>
              </a:rPr>
              <a:t>Social Democratic Party of Germany</a:t>
            </a:r>
          </a:p>
          <a:p>
            <a:pPr indent="-109538">
              <a:spcBef>
                <a:spcPts val="475"/>
              </a:spcBef>
              <a:buFont typeface="Wingdings" panose="05000000000000000000" pitchFamily="2" charset="2"/>
              <a:buChar char="l"/>
            </a:pPr>
            <a:endParaRPr lang="en-US" altLang="zh-TW" b="1" dirty="0" smtClean="0">
              <a:solidFill>
                <a:schemeClr val="tx2"/>
              </a:solidFill>
              <a:latin typeface="Garamond" panose="02020404030301010803" pitchFamily="18" charset="0"/>
              <a:ea typeface="新細明體" panose="02020500000000000000" pitchFamily="18" charset="-120"/>
              <a:cs typeface="Arial" panose="020B0604020202020204" pitchFamily="34" charset="0"/>
              <a:sym typeface="Garamond" panose="02020404030301010803" pitchFamily="18" charset="0"/>
            </a:endParaRPr>
          </a:p>
          <a:p>
            <a:pPr indent="-109538">
              <a:spcBef>
                <a:spcPts val="475"/>
              </a:spcBef>
              <a:buFont typeface="Wingdings" panose="05000000000000000000" pitchFamily="2" charset="2"/>
              <a:buChar char="l"/>
            </a:pPr>
            <a:endParaRPr lang="en-US" altLang="zh-TW" b="1" dirty="0" smtClean="0">
              <a:solidFill>
                <a:schemeClr val="tx2"/>
              </a:solidFill>
              <a:latin typeface="Garamond" panose="02020404030301010803" pitchFamily="18" charset="0"/>
              <a:ea typeface="新細明體" panose="02020500000000000000" pitchFamily="18" charset="-120"/>
              <a:cs typeface="Arial" panose="020B0604020202020204" pitchFamily="34" charset="0"/>
              <a:sym typeface="Garamond" panose="02020404030301010803" pitchFamily="18" charset="0"/>
            </a:endParaRPr>
          </a:p>
          <a:p>
            <a:pPr indent="-109538">
              <a:spcBef>
                <a:spcPts val="475"/>
              </a:spcBef>
              <a:buFontTx/>
              <a:buNone/>
            </a:pPr>
            <a:endParaRPr lang="zh-TW" altLang="en-US" b="1" dirty="0" smtClean="0">
              <a:solidFill>
                <a:schemeClr val="tx2"/>
              </a:solidFill>
              <a:latin typeface="Garamond" panose="02020404030301010803" pitchFamily="18" charset="0"/>
              <a:ea typeface="新細明體" panose="02020500000000000000" pitchFamily="18" charset="-120"/>
              <a:cs typeface="Arial" panose="020B0604020202020204" pitchFamily="34" charset="0"/>
              <a:sym typeface="Garamond" panose="02020404030301010803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21088"/>
            <a:ext cx="3384376" cy="215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59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thumb/2/2d/Angela_Merkel_Juli_2010_-_3zu4.jpg/250px-Angela_Merkel_Juli_2010_-_3zu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6240">
            <a:off x="5550254" y="2661839"/>
            <a:ext cx="2973388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標題 1"/>
          <p:cNvSpPr txBox="1">
            <a:spLocks noGrp="1"/>
          </p:cNvSpPr>
          <p:nvPr>
            <p:ph type="title"/>
          </p:nvPr>
        </p:nvSpPr>
        <p:spPr>
          <a:xfrm>
            <a:off x="1176338" y="915988"/>
            <a:ext cx="6799262" cy="1303337"/>
          </a:xfrm>
        </p:spPr>
        <p:txBody>
          <a:bodyPr/>
          <a:lstStyle/>
          <a:p>
            <a:pPr eaLnBrk="1" hangingPunct="1">
              <a:spcBef>
                <a:spcPct val="0"/>
              </a:spcBef>
              <a:buSzPct val="25000"/>
              <a:buFont typeface="Garamond" panose="02020404030301010803" pitchFamily="18" charset="0"/>
              <a:buNone/>
            </a:pPr>
            <a:r>
              <a:rPr lang="en-US" altLang="zh-TW" sz="5400" b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Garamond" panose="02020404030301010803" pitchFamily="18" charset="0"/>
              </a:rPr>
              <a:t>Prime Minister</a:t>
            </a:r>
            <a:endParaRPr lang="zh-TW" altLang="en-US" sz="5400" b="1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Garamond" panose="02020404030301010803" pitchFamily="18" charset="0"/>
            </a:endParaRPr>
          </a:p>
        </p:txBody>
      </p:sp>
      <p:sp>
        <p:nvSpPr>
          <p:cNvPr id="30723" name="內容版面配置區 2"/>
          <p:cNvSpPr txBox="1">
            <a:spLocks noGrp="1"/>
          </p:cNvSpPr>
          <p:nvPr>
            <p:ph idx="1"/>
          </p:nvPr>
        </p:nvSpPr>
        <p:spPr>
          <a:xfrm>
            <a:off x="971600" y="2425724"/>
            <a:ext cx="6799262" cy="3444875"/>
          </a:xfrm>
        </p:spPr>
        <p:txBody>
          <a:bodyPr/>
          <a:lstStyle/>
          <a:p>
            <a:pPr indent="-109538">
              <a:spcBef>
                <a:spcPts val="475"/>
              </a:spcBef>
              <a:buFontTx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Garamond" panose="02020404030301010803" pitchFamily="18" charset="0"/>
              </a:rPr>
              <a:t>Angela Dorothea Merkel</a:t>
            </a:r>
            <a:endParaRPr lang="en-US" altLang="zh-TW" sz="3600" dirty="0"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Garamond" panose="02020404030301010803" pitchFamily="18" charset="0"/>
            </a:endParaRPr>
          </a:p>
          <a:p>
            <a:pPr indent="-109538">
              <a:spcBef>
                <a:spcPts val="475"/>
              </a:spcBef>
              <a:buFontTx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Garamond" panose="02020404030301010803" pitchFamily="18" charset="0"/>
              </a:rPr>
              <a:t>Graduated from Chemistry</a:t>
            </a:r>
          </a:p>
          <a:p>
            <a:pPr indent="-109538">
              <a:spcBef>
                <a:spcPts val="475"/>
              </a:spcBef>
              <a:buFontTx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Garamond" panose="02020404030301010803" pitchFamily="18" charset="0"/>
              </a:rPr>
              <a:t>Iron Lady</a:t>
            </a:r>
          </a:p>
          <a:p>
            <a:pPr indent="-109538">
              <a:spcBef>
                <a:spcPts val="475"/>
              </a:spcBef>
              <a:buFontTx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Garamond" panose="02020404030301010803" pitchFamily="18" charset="0"/>
              </a:rPr>
              <a:t>Triangle of Power</a:t>
            </a:r>
            <a:endParaRPr lang="zh-TW" altLang="en-US" sz="3600" dirty="0" smtClean="0"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Garamond" panose="02020404030301010803" pitchFamily="18" charset="0"/>
            </a:endParaRPr>
          </a:p>
        </p:txBody>
      </p:sp>
      <p:sp>
        <p:nvSpPr>
          <p:cNvPr id="5" name="橢圓 4"/>
          <p:cNvSpPr/>
          <p:nvPr/>
        </p:nvSpPr>
        <p:spPr>
          <a:xfrm rot="979201">
            <a:off x="5885834" y="4894216"/>
            <a:ext cx="1727200" cy="1398588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kern="1200">
              <a:solidFill>
                <a:srgbClr val="FFFFFF"/>
              </a:solidFill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79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/>
          <p:nvPr/>
        </p:nvSpPr>
        <p:spPr>
          <a:xfrm>
            <a:off x="1413240" y="939800"/>
            <a:ext cx="6251352" cy="905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262626"/>
              </a:buClr>
              <a:buSzPct val="25000"/>
            </a:pPr>
            <a:r>
              <a:rPr lang="en-US" sz="5400" b="1" dirty="0">
                <a:solidFill>
                  <a:srgbClr val="262626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Education</a:t>
            </a:r>
          </a:p>
          <a:p>
            <a:pPr algn="ctr">
              <a:buClr>
                <a:schemeClr val="dk1"/>
              </a:buClr>
              <a:buSzPct val="25000"/>
            </a:pPr>
            <a:r>
              <a:rPr lang="en-US" sz="3600" b="1" dirty="0">
                <a:solidFill>
                  <a:schemeClr val="dk1"/>
                </a:solidFill>
              </a:rPr>
              <a:t>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40" y="2924944"/>
            <a:ext cx="7122952" cy="2995414"/>
          </a:xfrm>
          <a:prstGeom prst="rect">
            <a:avLst/>
          </a:prstGeom>
        </p:spPr>
      </p:pic>
      <p:pic>
        <p:nvPicPr>
          <p:cNvPr id="5" name="Shape 332"/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00" b="97200" l="0" r="99010"/>
                    </a14:imgEffect>
                  </a14:imgLayer>
                </a14:imgProps>
              </a:ext>
            </a:extLst>
          </a:blip>
          <a:srcRect t="10392" b="11479"/>
          <a:stretch/>
        </p:blipFill>
        <p:spPr>
          <a:xfrm>
            <a:off x="6588224" y="842525"/>
            <a:ext cx="1512168" cy="15384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/>
          <p:nvPr/>
        </p:nvSpPr>
        <p:spPr>
          <a:xfrm>
            <a:off x="903287" y="1185862"/>
            <a:ext cx="7558087" cy="7810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0" algn="ctr">
              <a:buClr>
                <a:schemeClr val="dk1"/>
              </a:buClr>
              <a:buSzPct val="25000"/>
            </a:pPr>
            <a:r>
              <a:rPr lang="en-US" sz="5400" b="1" dirty="0" smtClean="0">
                <a:solidFill>
                  <a:schemeClr val="dk1"/>
                </a:solidFill>
              </a:rPr>
              <a:t>Economy </a:t>
            </a:r>
            <a:r>
              <a:rPr lang="en-US" sz="5400" b="1" dirty="0">
                <a:solidFill>
                  <a:schemeClr val="dk1"/>
                </a:solidFill>
              </a:rPr>
              <a:t>of Germany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903287" y="2708920"/>
            <a:ext cx="6804120" cy="22322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110490" algn="l" rtl="0">
              <a:lnSpc>
                <a:spcPct val="100000"/>
              </a:lnSpc>
              <a:spcBef>
                <a:spcPts val="4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742950" marR="0" lvl="1" indent="-139700" algn="l" rtl="0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200150" marR="0" lvl="2" indent="-154305" algn="l" rtl="0">
              <a:lnSpc>
                <a:spcPct val="100000"/>
              </a:lnSpc>
              <a:spcBef>
                <a:spcPts val="36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543050" marR="0" lvl="3" indent="-54610" algn="l" rtl="0">
              <a:lnSpc>
                <a:spcPct val="100000"/>
              </a:lnSpc>
              <a:spcBef>
                <a:spcPts val="32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000250" marR="0" lvl="4" indent="-69214" algn="l" rtl="0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514600" marR="0" lvl="5" indent="-126364" algn="l" rtl="0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2971800" marR="0" lvl="6" indent="-126364" algn="l" rtl="0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429000" marR="0" lvl="7" indent="-126365" algn="l" rtl="0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3886200" marR="0" lvl="8" indent="-126365" algn="l" rtl="0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862012" indent="-685800">
              <a:spcBef>
                <a:spcPts val="475"/>
              </a:spcBef>
              <a:buClr>
                <a:srgbClr val="00C0BB"/>
              </a:buClr>
              <a:buFont typeface="Arial" panose="020B0604020202020204" pitchFamily="34" charset="0"/>
              <a:buChar char="•"/>
            </a:pPr>
            <a:r>
              <a:rPr lang="en-US" altLang="zh-TW" sz="4800" dirty="0" smtClean="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Garamond" panose="02020404030301010803" pitchFamily="18" charset="0"/>
              </a:rPr>
              <a:t>Social structure</a:t>
            </a:r>
          </a:p>
          <a:p>
            <a:pPr marL="862012" indent="-685800">
              <a:spcBef>
                <a:spcPts val="475"/>
              </a:spcBef>
              <a:buClr>
                <a:srgbClr val="00C0BB"/>
              </a:buClr>
              <a:buFont typeface="Arial" panose="020B0604020202020204" pitchFamily="34" charset="0"/>
              <a:buChar char="•"/>
            </a:pPr>
            <a:r>
              <a:rPr lang="en-US" altLang="zh-TW" sz="4800" dirty="0" smtClean="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Garamond" panose="02020404030301010803" pitchFamily="18" charset="0"/>
              </a:rPr>
              <a:t>Economic construction</a:t>
            </a:r>
            <a:endParaRPr lang="zh-TW" altLang="en-US" sz="4800" dirty="0" smtClean="0">
              <a:solidFill>
                <a:schemeClr val="tx1"/>
              </a:solidFill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Garamond" panose="02020404030301010803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/>
          <p:nvPr/>
        </p:nvSpPr>
        <p:spPr>
          <a:xfrm>
            <a:off x="1468462" y="1207554"/>
            <a:ext cx="6423099" cy="114132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Arial"/>
              <a:buNone/>
            </a:pPr>
            <a:r>
              <a:rPr lang="en-US" sz="5400" b="1" dirty="0">
                <a:solidFill>
                  <a:schemeClr val="dk1"/>
                </a:solidFill>
              </a:rPr>
              <a:t>Social </a:t>
            </a:r>
            <a:r>
              <a:rPr lang="en-US" sz="5400" b="1" dirty="0" smtClean="0">
                <a:solidFill>
                  <a:schemeClr val="dk1"/>
                </a:solidFill>
              </a:rPr>
              <a:t>Structure</a:t>
            </a:r>
            <a:endParaRPr lang="en-US" sz="5400" b="1" dirty="0">
              <a:solidFill>
                <a:schemeClr val="dk1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763688" y="2636912"/>
            <a:ext cx="5832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Low corruption record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High innovation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Large automotive</a:t>
            </a:r>
            <a:r>
              <a:rPr lang="zh-TW" alt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industry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third largest export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Low unemployment  rate</a:t>
            </a: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/>
          <p:nvPr/>
        </p:nvSpPr>
        <p:spPr>
          <a:xfrm>
            <a:off x="756962" y="692218"/>
            <a:ext cx="7831412" cy="151216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5400" b="1" dirty="0">
                <a:solidFill>
                  <a:schemeClr val="dk1"/>
                </a:solidFill>
              </a:rPr>
              <a:t>Economic </a:t>
            </a:r>
            <a:r>
              <a:rPr lang="en-US" sz="5400" b="1" dirty="0" smtClean="0">
                <a:solidFill>
                  <a:schemeClr val="dk1"/>
                </a:solidFill>
              </a:rPr>
              <a:t>Construction </a:t>
            </a:r>
            <a:endParaRPr lang="en-US" sz="5400" b="1" dirty="0">
              <a:solidFill>
                <a:schemeClr val="dk1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331639" y="2547838"/>
            <a:ext cx="66820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Road  network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altLang="zh-TW" sz="3600" dirty="0">
                <a:latin typeface="Calibri" panose="020F0502020204030204" pitchFamily="34" charset="0"/>
                <a:cs typeface="Calibri" panose="020F0502020204030204" pitchFamily="34" charset="0"/>
              </a:rPr>
              <a:t>Port of Hamburg---the country’s 		</a:t>
            </a:r>
            <a:r>
              <a:rPr lang="en-US" altLang="zh-TW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	“</a:t>
            </a:r>
            <a:r>
              <a:rPr lang="en-US" altLang="zh-TW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Gatewat</a:t>
            </a:r>
            <a:r>
              <a:rPr lang="en-US" altLang="zh-TW" sz="3600" dirty="0">
                <a:latin typeface="Calibri" panose="020F0502020204030204" pitchFamily="34" charset="0"/>
                <a:cs typeface="Calibri" panose="020F0502020204030204" pitchFamily="34" charset="0"/>
              </a:rPr>
              <a:t>  to the World”</a:t>
            </a:r>
            <a:endParaRPr lang="zh-TW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031" y="4302164"/>
            <a:ext cx="3150795" cy="2129174"/>
          </a:xfrm>
          <a:prstGeom prst="rect">
            <a:avLst/>
          </a:prstGeom>
        </p:spPr>
      </p:pic>
      <p:pic>
        <p:nvPicPr>
          <p:cNvPr id="10" name="Picture 2" descr="20120726163425179.jpg (4358×235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63" y="4302164"/>
            <a:ext cx="3696522" cy="212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>
            <a:spLocks noGrp="1"/>
          </p:cNvSpPr>
          <p:nvPr>
            <p:ph type="title"/>
          </p:nvPr>
        </p:nvSpPr>
        <p:spPr>
          <a:xfrm>
            <a:off x="644525" y="630237"/>
            <a:ext cx="7854949" cy="6127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largest German companies by revenue</a:t>
            </a:r>
          </a:p>
        </p:txBody>
      </p:sp>
      <p:graphicFrame>
        <p:nvGraphicFramePr>
          <p:cNvPr id="361" name="Shape 361"/>
          <p:cNvGraphicFramePr/>
          <p:nvPr>
            <p:extLst>
              <p:ext uri="{D42A27DB-BD31-4B8C-83A1-F6EECF244321}">
                <p14:modId xmlns:p14="http://schemas.microsoft.com/office/powerpoint/2010/main" val="3013977744"/>
              </p:ext>
            </p:extLst>
          </p:nvPr>
        </p:nvGraphicFramePr>
        <p:xfrm>
          <a:off x="815975" y="1549400"/>
          <a:ext cx="7512000" cy="4618675"/>
        </p:xfrm>
        <a:graphic>
          <a:graphicData uri="http://schemas.openxmlformats.org/drawingml/2006/table">
            <a:tbl>
              <a:tblPr>
                <a:noFill/>
                <a:tableStyleId>{5DE7C9E1-DD5A-4740-B909-93F83371A0E7}</a:tableStyleId>
              </a:tblPr>
              <a:tblGrid>
                <a:gridCol w="1011225"/>
                <a:gridCol w="1192200"/>
                <a:gridCol w="1589075"/>
                <a:gridCol w="1157275"/>
                <a:gridCol w="1038225"/>
                <a:gridCol w="1524000"/>
              </a:tblGrid>
              <a:tr h="512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Rank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Name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Headquarters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Revenue</a:t>
                      </a:r>
                      <a:b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</a:b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(bil. $)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Profit</a:t>
                      </a:r>
                      <a:b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</a:b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(bil. $)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Employees</a:t>
                      </a:r>
                      <a:b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</a:b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(World)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Volkswagen AG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Wolfsburg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168,041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9,053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399,381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2.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E.ON SE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Düsseldorf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129,481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5,957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260,100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3.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Daimler AG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Stuttgart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127,379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6,693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151,338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4.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Siemens AG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Berlin, </a:t>
                      </a:r>
                      <a:r>
                        <a:rPr lang="en-US" sz="1600" b="0" i="0" u="none" strike="noStrike" cap="none" dirty="0" err="1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München</a:t>
                      </a:r>
                      <a:endParaRPr lang="en-US" sz="1600" b="0" i="0" u="none" strike="noStrike" cap="none" dirty="0">
                        <a:solidFill>
                          <a:srgbClr val="262626"/>
                        </a:solidFill>
                        <a:latin typeface="Calibri" panose="020F0502020204030204" pitchFamily="34" charset="0"/>
                        <a:ea typeface="Comic Sans MS"/>
                        <a:cs typeface="Calibri" panose="020F0502020204030204" pitchFamily="34" charset="0"/>
                        <a:sym typeface="Comic Sans MS"/>
                      </a:endParaRP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125,064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7,752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85,105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5.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BASF SE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Ludwigshafen am Rhein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102,657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5,268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402,700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6.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BMW AG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München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89,081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1,126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252,258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7.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Metro AG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Düsseldorf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84,597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6,036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109,140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8.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Schwarz</a:t>
                      </a:r>
                    </a:p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Gruppe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Neckarsulm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82,674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2,245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246,777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9.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Deutsche Telekom AG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Bonn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80,099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4,262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95,453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10.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Deutsche Post AG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Bonn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76,220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3,208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omic Sans M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262626"/>
                          </a:solidFill>
                          <a:latin typeface="Calibri" panose="020F0502020204030204" pitchFamily="34" charset="0"/>
                          <a:ea typeface="Comic Sans MS"/>
                          <a:cs typeface="Calibri" panose="020F0502020204030204" pitchFamily="34" charset="0"/>
                          <a:sym typeface="Comic Sans MS"/>
                        </a:rPr>
                        <a:t>46,915</a:t>
                      </a:r>
                    </a:p>
                  </a:txBody>
                  <a:tcPr marL="9525" marR="9525" marT="9525" marB="9525" anchor="ctr">
                    <a:lnL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362" name="Shape 362"/>
          <p:cNvSpPr txBox="1"/>
          <p:nvPr/>
        </p:nvSpPr>
        <p:spPr>
          <a:xfrm>
            <a:off x="784225" y="2033586"/>
            <a:ext cx="7575550" cy="538161"/>
          </a:xfrm>
          <a:prstGeom prst="rect">
            <a:avLst/>
          </a:prstGeom>
          <a:noFill/>
          <a:ln w="76200" cap="rnd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Shape 363"/>
          <p:cNvSpPr txBox="1"/>
          <p:nvPr/>
        </p:nvSpPr>
        <p:spPr>
          <a:xfrm>
            <a:off x="7594600" y="1198562"/>
            <a:ext cx="765175" cy="3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mic Sans MS"/>
              <a:buNone/>
            </a:pPr>
            <a:r>
              <a:rPr lang="en-US" sz="1800" dirty="0" smtClean="0">
                <a:solidFill>
                  <a:schemeClr val="dk1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2011</a:t>
            </a:r>
            <a:endParaRPr lang="en-US" sz="1800" b="0" i="0" u="none" dirty="0">
              <a:solidFill>
                <a:schemeClr val="dk1"/>
              </a:solidFill>
              <a:latin typeface="Calibri" panose="020F0502020204030204" pitchFamily="34" charset="0"/>
              <a:ea typeface="Comic Sans MS"/>
              <a:cs typeface="Calibri" panose="020F0502020204030204" pitchFamily="34" charset="0"/>
              <a:sym typeface="Comic Sans M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Shape 368"/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16" b="96524" l="2750" r="9825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741862" y="4238625"/>
            <a:ext cx="3095625" cy="16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Shape 36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928687" y="4132262"/>
            <a:ext cx="3444875" cy="1716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Shape 3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33500" y="2643186"/>
            <a:ext cx="2632074" cy="124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Shape 37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92675" y="2581275"/>
            <a:ext cx="2794000" cy="1368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Shape 373"/>
          <p:cNvSpPr txBox="1"/>
          <p:nvPr/>
        </p:nvSpPr>
        <p:spPr>
          <a:xfrm>
            <a:off x="3241675" y="764704"/>
            <a:ext cx="2660649" cy="1323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5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Brands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Shape 378"/>
          <p:cNvPicPr preferRelativeResize="0"/>
          <p:nvPr/>
        </p:nvPicPr>
        <p:blipFill rotWithShape="1">
          <a:blip r:embed="rId3">
            <a:alphaModFix/>
          </a:blip>
          <a:srcRect t="21653" b="21775"/>
          <a:stretch/>
        </p:blipFill>
        <p:spPr>
          <a:xfrm>
            <a:off x="755576" y="4063575"/>
            <a:ext cx="3816424" cy="1870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Shape 379"/>
          <p:cNvPicPr preferRelativeResize="0"/>
          <p:nvPr/>
        </p:nvPicPr>
        <p:blipFill rotWithShape="1">
          <a:blip r:embed="rId4">
            <a:alphaModFix/>
          </a:blip>
          <a:srcRect l="6201" t="18144" b="17492"/>
          <a:stretch/>
        </p:blipFill>
        <p:spPr>
          <a:xfrm>
            <a:off x="5076056" y="4046928"/>
            <a:ext cx="3228479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Shape 38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476375" y="2459036"/>
            <a:ext cx="2500311" cy="140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Shape 38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53062" y="2520950"/>
            <a:ext cx="2106611" cy="11239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Shape 382"/>
          <p:cNvSpPr txBox="1"/>
          <p:nvPr/>
        </p:nvSpPr>
        <p:spPr>
          <a:xfrm>
            <a:off x="3241675" y="764704"/>
            <a:ext cx="2660649" cy="1323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5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Brands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Shape 38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6025" y="3501008"/>
            <a:ext cx="4085975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Shape 3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1350" y="2479675"/>
            <a:ext cx="1841499" cy="1227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Shape 3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57850" y="2428875"/>
            <a:ext cx="1803400" cy="1328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Shape 390"/>
          <p:cNvPicPr preferRelativeResize="0"/>
          <p:nvPr/>
        </p:nvPicPr>
        <p:blipFill rotWithShape="1">
          <a:blip r:embed="rId6">
            <a:alphaModFix/>
          </a:blip>
          <a:srcRect l="11187" r="12796"/>
          <a:stretch/>
        </p:blipFill>
        <p:spPr>
          <a:xfrm>
            <a:off x="4716016" y="3645024"/>
            <a:ext cx="3588740" cy="2333054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Shape 391"/>
          <p:cNvSpPr txBox="1"/>
          <p:nvPr/>
        </p:nvSpPr>
        <p:spPr>
          <a:xfrm>
            <a:off x="3241675" y="764704"/>
            <a:ext cx="2660649" cy="1323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5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Brands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Shape 3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20072" y="2420888"/>
            <a:ext cx="1833190" cy="1729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Shape 39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691680" y="2564904"/>
            <a:ext cx="1462805" cy="1287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Shape 398"/>
          <p:cNvPicPr preferRelativeResize="0"/>
          <p:nvPr/>
        </p:nvPicPr>
        <p:blipFill rotWithShape="1">
          <a:blip r:embed="rId5">
            <a:alphaModFix/>
          </a:blip>
          <a:srcRect l="2010" r="3573"/>
          <a:stretch/>
        </p:blipFill>
        <p:spPr>
          <a:xfrm>
            <a:off x="4487862" y="4219574"/>
            <a:ext cx="3756546" cy="2045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Shape 399"/>
          <p:cNvPicPr preferRelativeResize="0"/>
          <p:nvPr/>
        </p:nvPicPr>
        <p:blipFill rotWithShape="1">
          <a:blip r:embed="rId6">
            <a:alphaModFix/>
          </a:blip>
          <a:srcRect t="2624" r="5852" b="6370"/>
          <a:stretch/>
        </p:blipFill>
        <p:spPr>
          <a:xfrm>
            <a:off x="1187624" y="3971404"/>
            <a:ext cx="2198066" cy="2293938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Shape 400"/>
          <p:cNvSpPr txBox="1"/>
          <p:nvPr/>
        </p:nvSpPr>
        <p:spPr>
          <a:xfrm>
            <a:off x="3241675" y="764704"/>
            <a:ext cx="2660649" cy="1323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5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Brands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 txBox="1"/>
          <p:nvPr/>
        </p:nvSpPr>
        <p:spPr>
          <a:xfrm>
            <a:off x="3241675" y="764704"/>
            <a:ext cx="2660649" cy="1323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5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Brands</a:t>
            </a:r>
          </a:p>
        </p:txBody>
      </p:sp>
      <p:pic>
        <p:nvPicPr>
          <p:cNvPr id="1026" name="Picture 2" descr="1280px-MAN_logo.svg.png (1280×717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2570692"/>
            <a:ext cx="1800000" cy="100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2508875"/>
            <a:ext cx="2160000" cy="1237639"/>
          </a:xfrm>
          <a:prstGeom prst="rect">
            <a:avLst/>
          </a:prstGeom>
        </p:spPr>
      </p:pic>
      <p:pic>
        <p:nvPicPr>
          <p:cNvPr id="1028" name="Picture 4" descr="VW-Scania-buyout-1024x768.jpg (1024×768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38802"/>
            <a:ext cx="382199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otoroids.com/wp-content/uploads/2014/02/VW-MAN-buyout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23" r="42056" b="11770"/>
          <a:stretch/>
        </p:blipFill>
        <p:spPr bwMode="auto">
          <a:xfrm>
            <a:off x="899592" y="3746514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9313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 txBox="1"/>
          <p:nvPr/>
        </p:nvSpPr>
        <p:spPr>
          <a:xfrm>
            <a:off x="3241675" y="764704"/>
            <a:ext cx="2660649" cy="1323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5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Brands</a:t>
            </a:r>
          </a:p>
        </p:txBody>
      </p:sp>
      <p:pic>
        <p:nvPicPr>
          <p:cNvPr id="2050" name="Picture 2" descr="soloneoplanlogo.png (1276×700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0" b="27078"/>
          <a:stretch/>
        </p:blipFill>
        <p:spPr bwMode="auto">
          <a:xfrm>
            <a:off x="1475656" y="2564904"/>
            <a:ext cx="288000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neoplan-group.com/cms/media/content/bilder/cityliner_1/P_Bus_EOT_Cityliner-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2" b="92212" l="2995" r="84505">
                        <a14:foregroundMark x1="52734" y1="21947" x2="38411" y2="30796"/>
                        <a14:foregroundMark x1="54167" y1="35044" x2="39974" y2="43894"/>
                        <a14:foregroundMark x1="42708" y1="71327" x2="29948" y2="74159"/>
                        <a14:foregroundMark x1="5729" y1="62301" x2="6510" y2="72389"/>
                        <a14:foregroundMark x1="45573" y1="23540" x2="7422" y2="47611"/>
                        <a14:foregroundMark x1="5339" y1="51327" x2="4688" y2="52389"/>
                        <a14:foregroundMark x1="47396" y1="21593" x2="47396" y2="22124"/>
                        <a14:foregroundMark x1="53646" y1="20177" x2="60547" y2="21947"/>
                        <a14:backgroundMark x1="67318" y1="15398" x2="53646" y2="15575"/>
                        <a14:backgroundMark x1="79818" y1="14867" x2="66276" y2="20708"/>
                        <a14:backgroundMark x1="52344" y1="18230" x2="24479" y2="34513"/>
                        <a14:backgroundMark x1="4167" y1="48850" x2="3516" y2="69027"/>
                        <a14:backgroundMark x1="72786" y1="80531" x2="53776" y2="828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6" t="17589" r="15173" b="14011"/>
          <a:stretch/>
        </p:blipFill>
        <p:spPr bwMode="auto">
          <a:xfrm>
            <a:off x="611561" y="3356992"/>
            <a:ext cx="4176463" cy="265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046127-volkswagen-commercial-vehicles-introduces-runner-special-edition-models-to-caddy.1-lg.jpg (1024×812)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03" b="95567" l="2441" r="97559">
                        <a14:foregroundMark x1="26074" y1="19212" x2="71777" y2="16626"/>
                        <a14:foregroundMark x1="73047" y1="16256" x2="93262" y2="20813"/>
                        <a14:foregroundMark x1="91992" y1="25000" x2="97168" y2="49261"/>
                        <a14:foregroundMark x1="96094" y1="50862" x2="96094" y2="79680"/>
                        <a14:foregroundMark x1="90234" y1="85222" x2="61523" y2="91379"/>
                        <a14:foregroundMark x1="53027" y1="93966" x2="11719" y2="94581"/>
                        <a14:foregroundMark x1="8105" y1="87808" x2="2441" y2="39286"/>
                        <a14:foregroundMark x1="7617" y1="45690" x2="21484" y2="32143"/>
                        <a14:foregroundMark x1="27051" y1="20813" x2="11426" y2="36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84984"/>
            <a:ext cx="3600000" cy="285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Shape 39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80112" y="2088679"/>
            <a:ext cx="1833190" cy="17299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2028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title"/>
          </p:nvPr>
        </p:nvSpPr>
        <p:spPr>
          <a:xfrm>
            <a:off x="755576" y="980728"/>
            <a:ext cx="7848871" cy="13033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54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Company Introduction</a:t>
            </a:r>
            <a:endParaRPr lang="en-US" sz="5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Shape 406"/>
          <p:cNvSpPr txBox="1">
            <a:spLocks noGrp="1"/>
          </p:cNvSpPr>
          <p:nvPr>
            <p:ph type="body" idx="1"/>
          </p:nvPr>
        </p:nvSpPr>
        <p:spPr>
          <a:xfrm>
            <a:off x="1176337" y="2667000"/>
            <a:ext cx="7428111" cy="34448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Volkswagen Group</a:t>
            </a:r>
            <a:b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</a:b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=</a:t>
            </a:r>
            <a:r>
              <a:rPr lang="en-US" sz="3500" dirty="0" smtClean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Volkswagen </a:t>
            </a:r>
            <a:r>
              <a:rPr lang="en-US" sz="3500" dirty="0" err="1" smtClean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Aktiengesellschaft</a:t>
            </a: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/>
            </a:r>
            <a:b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</a:b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= VW AG</a:t>
            </a:r>
          </a:p>
          <a:p>
            <a:pPr marL="285750" marR="0" lvl="0" indent="-285750" algn="l" rtl="0">
              <a:lnSpc>
                <a:spcPct val="90000"/>
              </a:lnSpc>
              <a:spcBef>
                <a:spcPts val="1080"/>
              </a:spcBef>
              <a:spcAft>
                <a:spcPts val="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Headquarters : </a:t>
            </a:r>
            <a:b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</a:b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Wolfsburg, Lover Saxony, Germany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8127368" cy="1303337"/>
          </a:xfr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Clr>
                <a:schemeClr val="dk1"/>
              </a:buClr>
              <a:buSzPct val="25000"/>
              <a:buFont typeface="Arial"/>
            </a:pPr>
            <a:r>
              <a:rPr lang="en-US" altLang="zh-TW" sz="3800" b="1" dirty="0" smtClean="0">
                <a:solidFill>
                  <a:schemeClr val="dk1"/>
                </a:solidFill>
                <a:latin typeface="Arial"/>
                <a:ea typeface="Arial"/>
                <a:cs typeface="Arial"/>
              </a:rPr>
              <a:t>Designs/Manufactures/Transports</a:t>
            </a:r>
            <a:endParaRPr lang="zh-TW" altLang="en-US" sz="3800" b="1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176337" y="2490786"/>
            <a:ext cx="7068071" cy="3444875"/>
          </a:xfrm>
        </p:spPr>
        <p:txBody>
          <a:bodyPr/>
          <a:lstStyle/>
          <a:p>
            <a:pPr indent="-285750">
              <a:lnSpc>
                <a:spcPct val="90000"/>
              </a:lnSpc>
              <a:spcAft>
                <a:spcPts val="0"/>
              </a:spcAft>
            </a:pPr>
            <a:r>
              <a:rPr lang="en-US" altLang="zh-TW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Passenger and Commercial vehicles</a:t>
            </a:r>
          </a:p>
          <a:p>
            <a:pPr indent="-285750">
              <a:lnSpc>
                <a:spcPct val="90000"/>
              </a:lnSpc>
              <a:spcAft>
                <a:spcPts val="0"/>
              </a:spcAft>
            </a:pPr>
            <a:r>
              <a:rPr lang="en-US" altLang="zh-TW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Motorcycles</a:t>
            </a:r>
          </a:p>
          <a:p>
            <a:pPr indent="-285750">
              <a:lnSpc>
                <a:spcPct val="90000"/>
              </a:lnSpc>
              <a:spcAft>
                <a:spcPts val="0"/>
              </a:spcAft>
            </a:pPr>
            <a:r>
              <a:rPr lang="en-US" altLang="zh-TW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Engines</a:t>
            </a:r>
          </a:p>
          <a:p>
            <a:pPr indent="-285750">
              <a:lnSpc>
                <a:spcPct val="90000"/>
              </a:lnSpc>
              <a:spcAft>
                <a:spcPts val="0"/>
              </a:spcAft>
            </a:pPr>
            <a:r>
              <a:rPr lang="en-US" altLang="zh-TW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</a:rPr>
              <a:t>Turbo machinery</a:t>
            </a:r>
          </a:p>
        </p:txBody>
      </p:sp>
      <p:pic>
        <p:nvPicPr>
          <p:cNvPr id="4" name="Shape 333"/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155" l="0" r="100000">
                        <a14:foregroundMark x1="92720" y1="66839" x2="92720" y2="66839"/>
                        <a14:foregroundMark x1="85441" y1="68912" x2="85441" y2="68912"/>
                        <a14:foregroundMark x1="73946" y1="68912" x2="73946" y2="68912"/>
                        <a14:foregroundMark x1="62835" y1="67876" x2="62835" y2="67876"/>
                        <a14:foregroundMark x1="52874" y1="64249" x2="52874" y2="64249"/>
                        <a14:foregroundMark x1="65517" y1="52332" x2="65517" y2="52332"/>
                        <a14:foregroundMark x1="72031" y1="50259" x2="72031" y2="50259"/>
                        <a14:foregroundMark x1="78927" y1="52332" x2="78927" y2="52332"/>
                        <a14:foregroundMark x1="90805" y1="54404" x2="90805" y2="54404"/>
                        <a14:foregroundMark x1="90805" y1="44041" x2="90805" y2="44041"/>
                        <a14:foregroundMark x1="55556" y1="24352" x2="55556" y2="24352"/>
                        <a14:foregroundMark x1="64368" y1="20725" x2="64368" y2="20725"/>
                        <a14:foregroundMark x1="68966" y1="20207" x2="68966" y2="20207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5364088" y="4005064"/>
            <a:ext cx="2592288" cy="1872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549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>
            <a:spLocks noGrp="1"/>
          </p:cNvSpPr>
          <p:nvPr>
            <p:ph type="title" idx="4294967295"/>
          </p:nvPr>
        </p:nvSpPr>
        <p:spPr>
          <a:xfrm>
            <a:off x="1050925" y="620712"/>
            <a:ext cx="7042149" cy="8175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4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Factories of the </a:t>
            </a:r>
            <a:r>
              <a:rPr lang="en-US" sz="48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World</a:t>
            </a:r>
            <a:endParaRPr lang="en-US" sz="4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Shape 412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2331" t="1449" r="5236"/>
          <a:stretch/>
        </p:blipFill>
        <p:spPr>
          <a:xfrm>
            <a:off x="614362" y="1438275"/>
            <a:ext cx="7915275" cy="4492624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Shape 413"/>
          <p:cNvSpPr txBox="1"/>
          <p:nvPr/>
        </p:nvSpPr>
        <p:spPr>
          <a:xfrm>
            <a:off x="755576" y="4293096"/>
            <a:ext cx="6480720" cy="15081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smtClean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alibri"/>
              </a:rPr>
              <a:t>61 production factories</a:t>
            </a:r>
            <a:r>
              <a:rPr lang="en-US" sz="2400" dirty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alibri"/>
              </a:rPr>
              <a:t>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alibri"/>
              </a:rPr>
              <a:t>370,000 employs.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alibri"/>
              </a:rPr>
              <a:t>26,600 </a:t>
            </a:r>
            <a:r>
              <a:rPr lang="en-US" sz="2400" dirty="0" smtClean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alibri"/>
              </a:rPr>
              <a:t>cars</a:t>
            </a:r>
            <a:r>
              <a:rPr lang="en-US" sz="2400" dirty="0" smtClean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alibri"/>
              </a:rPr>
              <a:t> </a:t>
            </a:r>
            <a:r>
              <a:rPr lang="en-US" sz="2400" dirty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alibri"/>
              </a:rPr>
              <a:t>daily output.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alibri"/>
              </a:rPr>
              <a:t>sale in 150 countries.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title"/>
          </p:nvPr>
        </p:nvSpPr>
        <p:spPr>
          <a:xfrm>
            <a:off x="539552" y="1052736"/>
            <a:ext cx="7848871" cy="13033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Clr>
                <a:schemeClr val="dk1"/>
              </a:buClr>
              <a:buSzPct val="25000"/>
            </a:pPr>
            <a:r>
              <a:rPr lang="en-US" altLang="zh-TW" sz="4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Factories of the </a:t>
            </a:r>
            <a:r>
              <a:rPr lang="en-US" altLang="zh-TW" sz="4800" b="1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World</a:t>
            </a:r>
            <a:endParaRPr lang="en-US" sz="4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419"/>
          <p:cNvSpPr/>
          <p:nvPr/>
        </p:nvSpPr>
        <p:spPr>
          <a:xfrm>
            <a:off x="755650" y="2564904"/>
            <a:ext cx="7621587" cy="719136"/>
          </a:xfrm>
          <a:prstGeom prst="rightArrow">
            <a:avLst>
              <a:gd name="adj1" fmla="val 20580"/>
              <a:gd name="adj2" fmla="val 50000"/>
            </a:avLst>
          </a:prstGeom>
          <a:solidFill>
            <a:srgbClr val="00C0BB"/>
          </a:solidFill>
          <a:ln w="15875" cap="rnd" cmpd="sng">
            <a:solidFill>
              <a:srgbClr val="00A8A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5" name="Shape 4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0337" y="2769690"/>
            <a:ext cx="298450" cy="2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4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0137" y="2769690"/>
            <a:ext cx="298450" cy="2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hape 4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6762" y="2769690"/>
            <a:ext cx="298450" cy="29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4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3711" y="2769690"/>
            <a:ext cx="298450" cy="2984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425"/>
          <p:cNvSpPr txBox="1"/>
          <p:nvPr/>
        </p:nvSpPr>
        <p:spPr>
          <a:xfrm>
            <a:off x="1392237" y="2289572"/>
            <a:ext cx="1141411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2012</a:t>
            </a:r>
          </a:p>
        </p:txBody>
      </p:sp>
      <p:sp>
        <p:nvSpPr>
          <p:cNvPr id="10" name="Shape 426"/>
          <p:cNvSpPr txBox="1"/>
          <p:nvPr/>
        </p:nvSpPr>
        <p:spPr>
          <a:xfrm>
            <a:off x="2960686" y="2276872"/>
            <a:ext cx="1143000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2013</a:t>
            </a:r>
          </a:p>
        </p:txBody>
      </p:sp>
      <p:sp>
        <p:nvSpPr>
          <p:cNvPr id="11" name="Shape 427"/>
          <p:cNvSpPr txBox="1"/>
          <p:nvPr/>
        </p:nvSpPr>
        <p:spPr>
          <a:xfrm>
            <a:off x="4570412" y="2276872"/>
            <a:ext cx="1143000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2014</a:t>
            </a:r>
          </a:p>
        </p:txBody>
      </p:sp>
      <p:sp>
        <p:nvSpPr>
          <p:cNvPr id="12" name="Shape 428"/>
          <p:cNvSpPr txBox="1"/>
          <p:nvPr/>
        </p:nvSpPr>
        <p:spPr>
          <a:xfrm>
            <a:off x="6175375" y="2276872"/>
            <a:ext cx="1143000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2800" b="0" i="0" u="none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2015</a:t>
            </a: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35667"/>
              </p:ext>
            </p:extLst>
          </p:nvPr>
        </p:nvGraphicFramePr>
        <p:xfrm>
          <a:off x="1518443" y="3856285"/>
          <a:ext cx="6096000" cy="207264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048000"/>
                <a:gridCol w="3048000"/>
              </a:tblGrid>
              <a:tr h="13481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Group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CCC7">
                        <a:alpha val="4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Units</a:t>
                      </a:r>
                      <a:r>
                        <a:rPr lang="en-US" altLang="zh-TW" sz="2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CCC7">
                        <a:alpha val="43137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Toyota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CCC7">
                        <a:alpha val="4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10,104,424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CCC7">
                        <a:alpha val="43137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G.M.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CCC7">
                        <a:alpha val="4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9,285,425</a:t>
                      </a:r>
                      <a:endParaRPr lang="zh-TW" alt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CCC7">
                        <a:alpha val="43137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Volkswagen</a:t>
                      </a:r>
                      <a:endParaRPr lang="zh-TW" altLang="en-US" sz="28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CCC7">
                        <a:alpha val="4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9,254,742</a:t>
                      </a:r>
                      <a:endParaRPr lang="zh-TW" altLang="en-US" sz="28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CCC7">
                        <a:alpha val="43137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5796136" y="6021288"/>
            <a:ext cx="190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altLang="zh-TW" dirty="0" smtClean="0">
                <a:latin typeface="Calibri" panose="020F0502020204030204" pitchFamily="34" charset="0"/>
                <a:cs typeface="Calibri" panose="020F0502020204030204" pitchFamily="34" charset="0"/>
              </a:rPr>
              <a:t>ased on OICA data</a:t>
            </a:r>
            <a:endParaRPr lang="en-US" altLang="zh-TW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6454" y="3272926"/>
            <a:ext cx="6293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>
                <a:latin typeface="Calibri" panose="020F0502020204030204" pitchFamily="34" charset="0"/>
                <a:cs typeface="Calibri" panose="020F0502020204030204" pitchFamily="34" charset="0"/>
              </a:rPr>
              <a:t>Top 3 automakers 2012 by global </a:t>
            </a:r>
            <a:r>
              <a:rPr lang="en-US" altLang="zh-TW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volume</a:t>
            </a:r>
            <a:r>
              <a:rPr lang="en-US" altLang="zh-TW" sz="2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altLang="zh-TW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146539" y="3560365"/>
            <a:ext cx="6850921" cy="1754326"/>
          </a:xfrm>
          <a:prstGeom prst="rect">
            <a:avLst/>
          </a:prstGeom>
          <a:solidFill>
            <a:srgbClr val="00C4BF">
              <a:alpha val="50196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TW" sz="36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The Fortune Global 500 list of the world's largest companies</a:t>
            </a:r>
            <a:r>
              <a:rPr lang="en-US" altLang="zh-TW" sz="3600" dirty="0" smtClean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.</a:t>
            </a:r>
            <a:endParaRPr lang="en-US" altLang="zh-TW" sz="3600" dirty="0">
              <a:latin typeface="Calibri" panose="020F0502020204030204" pitchFamily="34" charset="0"/>
              <a:ea typeface="Comic Sans MS"/>
              <a:cs typeface="Calibri" panose="020F0502020204030204" pitchFamily="34" charset="0"/>
              <a:sym typeface="Comic Sans M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479109" y="3559993"/>
            <a:ext cx="6174668" cy="1754326"/>
          </a:xfrm>
          <a:prstGeom prst="rect">
            <a:avLst/>
          </a:prstGeom>
          <a:solidFill>
            <a:srgbClr val="00B8B4">
              <a:alpha val="50196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36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Reached production output of 10.14 million vehicles.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1996150" y="3592909"/>
            <a:ext cx="5151700" cy="1754326"/>
          </a:xfrm>
          <a:prstGeom prst="rect">
            <a:avLst/>
          </a:prstGeom>
          <a:solidFill>
            <a:srgbClr val="00A8A4">
              <a:alpha val="50196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buSzPct val="25000"/>
            </a:pPr>
            <a:r>
              <a:rPr lang="en-US" altLang="zh-TW" sz="36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The largest </a:t>
            </a:r>
            <a:r>
              <a:rPr lang="en-US" altLang="zh-TW" sz="3600" dirty="0" smtClean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automaker</a:t>
            </a:r>
            <a:br>
              <a:rPr lang="en-US" altLang="zh-TW" sz="3600" dirty="0" smtClean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</a:br>
            <a:r>
              <a:rPr lang="en-US" altLang="zh-TW" sz="3600" dirty="0" smtClean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in </a:t>
            </a:r>
            <a:r>
              <a:rPr lang="en-US" altLang="zh-TW" sz="36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the world.</a:t>
            </a:r>
          </a:p>
        </p:txBody>
      </p:sp>
    </p:spTree>
    <p:extLst>
      <p:ext uri="{BB962C8B-B14F-4D97-AF65-F5344CB8AC3E}">
        <p14:creationId xmlns:p14="http://schemas.microsoft.com/office/powerpoint/2010/main" val="37395268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" grpId="0"/>
      <p:bldP spid="2" grpId="1"/>
      <p:bldP spid="3" grpId="0" animBg="1"/>
      <p:bldP spid="3" grpId="1" animBg="1"/>
      <p:bldP spid="19" grpId="0" animBg="1"/>
      <p:bldP spid="19" grpId="1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5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Future </a:t>
            </a:r>
            <a:r>
              <a:rPr lang="en-US" sz="54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Plans</a:t>
            </a:r>
            <a:endParaRPr lang="en-US" sz="5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971600" y="2492896"/>
            <a:ext cx="7416824" cy="3444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742950" marR="0" lvl="0" indent="-7429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5000"/>
              <a:buFont typeface="Garamond"/>
              <a:buAutoNum type="arabicPeriod"/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D</a:t>
            </a:r>
            <a:r>
              <a:rPr lang="en-US" sz="3500" b="0" i="0" u="none" strike="noStrike" cap="none" dirty="0" smtClean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igitalization </a:t>
            </a:r>
            <a:endParaRPr lang="en-US" sz="3500" b="0" i="0" u="none" strike="noStrike" cap="none" dirty="0">
              <a:solidFill>
                <a:srgbClr val="262626"/>
              </a:solidFill>
              <a:latin typeface="Calibri" panose="020F0502020204030204" pitchFamily="34" charset="0"/>
              <a:ea typeface="Comic Sans MS"/>
              <a:cs typeface="Calibri" panose="020F0502020204030204" pitchFamily="34" charset="0"/>
              <a:sym typeface="Comic Sans MS"/>
            </a:endParaRPr>
          </a:p>
          <a:p>
            <a:pPr marL="742950" marR="0" lvl="0" indent="-742950" algn="l" rtl="0">
              <a:lnSpc>
                <a:spcPct val="80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ct val="115000"/>
              <a:buFont typeface="Garamond"/>
              <a:buAutoNum type="arabicPeriod"/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D</a:t>
            </a:r>
            <a:r>
              <a:rPr lang="en-US" sz="3500" b="0" i="0" u="none" strike="noStrike" cap="none" dirty="0" smtClean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esign </a:t>
            </a:r>
            <a:r>
              <a:rPr lang="en-US" sz="35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activities</a:t>
            </a:r>
          </a:p>
          <a:p>
            <a:pPr marL="742950" marR="0" lvl="0" indent="-742950" algn="l" rtl="0">
              <a:lnSpc>
                <a:spcPct val="80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ct val="115000"/>
              <a:buFont typeface="Garamond"/>
              <a:buAutoNum type="arabicPeriod"/>
            </a:pPr>
            <a:r>
              <a:rPr lang="en-US" sz="3500" b="0" i="0" u="none" strike="noStrike" cap="none" dirty="0" smtClean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Setting</a:t>
            </a: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 </a:t>
            </a:r>
            <a:r>
              <a:rPr lang="en-US" sz="3500" b="0" i="0" u="none" strike="noStrike" cap="none" dirty="0" smtClean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“Volkswagen </a:t>
            </a:r>
            <a:r>
              <a:rPr lang="en-US" sz="35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Group Future Centers”</a:t>
            </a:r>
          </a:p>
          <a:p>
            <a:pPr marL="742950" marR="0" lvl="0" indent="-742950" algn="l" rtl="0">
              <a:lnSpc>
                <a:spcPct val="80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ct val="115000"/>
              <a:buFont typeface="Garamond"/>
              <a:buAutoNum type="arabicPeriod"/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F</a:t>
            </a:r>
            <a:r>
              <a:rPr lang="en-US" sz="3500" b="0" i="0" u="none" strike="noStrike" cap="none" dirty="0" smtClean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orging </a:t>
            </a:r>
            <a:r>
              <a:rPr lang="en-US" sz="3500" b="0" i="0" u="none" strike="noStrike" cap="none" dirty="0">
                <a:solidFill>
                  <a:srgbClr val="262626"/>
                </a:solidFill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ahead with electro mobility</a:t>
            </a:r>
          </a:p>
          <a:p>
            <a:pPr marL="285750" marR="0" lvl="0" indent="-285750" algn="l" rtl="0"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ct val="115000"/>
              <a:buFont typeface="Arial"/>
              <a:buNone/>
            </a:pPr>
            <a:endParaRPr sz="3500" b="0" i="0" u="none" cap="none" dirty="0">
              <a:solidFill>
                <a:srgbClr val="262626"/>
              </a:solidFill>
              <a:latin typeface="Calibri" panose="020F0502020204030204" pitchFamily="34" charset="0"/>
              <a:ea typeface="Comic Sans MS"/>
              <a:cs typeface="Calibri" panose="020F0502020204030204" pitchFamily="34" charset="0"/>
              <a:sym typeface="Comic Sans M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 txBox="1">
            <a:spLocks noGrp="1"/>
          </p:cNvSpPr>
          <p:nvPr>
            <p:ph type="title"/>
          </p:nvPr>
        </p:nvSpPr>
        <p:spPr>
          <a:xfrm>
            <a:off x="1176337" y="915987"/>
            <a:ext cx="6799261" cy="13033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Garamond"/>
              <a:buNone/>
            </a:pPr>
            <a:r>
              <a:rPr lang="en-US" sz="5400" b="1" i="0" u="none" strike="noStrike" cap="none" dirty="0" smtClean="0">
                <a:solidFill>
                  <a:schemeClr val="dk1"/>
                </a:solidFill>
                <a:latin typeface="+mj-lt"/>
                <a:ea typeface="Garamond"/>
                <a:cs typeface="Garamond"/>
                <a:sym typeface="Garamond"/>
              </a:rPr>
              <a:t>Mission</a:t>
            </a:r>
            <a:endParaRPr lang="en-US" sz="5400" b="1" i="0" u="none" strike="noStrike" cap="none" dirty="0">
              <a:solidFill>
                <a:schemeClr val="dk1"/>
              </a:solidFill>
              <a:latin typeface="+mj-lt"/>
              <a:ea typeface="Garamond"/>
              <a:cs typeface="Garamond"/>
              <a:sym typeface="Garamond"/>
            </a:endParaRPr>
          </a:p>
        </p:txBody>
      </p:sp>
      <p:sp>
        <p:nvSpPr>
          <p:cNvPr id="443" name="Shape 443"/>
          <p:cNvSpPr txBox="1">
            <a:spLocks noGrp="1"/>
          </p:cNvSpPr>
          <p:nvPr>
            <p:ph type="body" idx="1"/>
          </p:nvPr>
        </p:nvSpPr>
        <p:spPr>
          <a:xfrm>
            <a:off x="683568" y="2348880"/>
            <a:ext cx="8085822" cy="31797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0">
              <a:lnSpc>
                <a:spcPct val="80000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To make best in class in terms of customer</a:t>
            </a:r>
          </a:p>
          <a:p>
            <a:pPr marL="742950" indent="-742950">
              <a:lnSpc>
                <a:spcPct val="80000"/>
              </a:lnSpc>
              <a:spcBef>
                <a:spcPts val="1300"/>
              </a:spcBef>
              <a:spcAft>
                <a:spcPts val="0"/>
              </a:spcAft>
              <a:buFont typeface="Garamond"/>
              <a:buAutoNum type="arabicPeriod"/>
            </a:pPr>
            <a:r>
              <a:rPr lang="en-US" sz="2800" dirty="0" smtClean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Experience</a:t>
            </a:r>
          </a:p>
          <a:p>
            <a:pPr marL="742950" indent="-742950">
              <a:lnSpc>
                <a:spcPct val="80000"/>
              </a:lnSpc>
              <a:spcBef>
                <a:spcPts val="1300"/>
              </a:spcBef>
              <a:spcAft>
                <a:spcPts val="0"/>
              </a:spcAft>
              <a:buFont typeface="Garamond"/>
              <a:buAutoNum type="arabicPeriod"/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 Interface design</a:t>
            </a:r>
          </a:p>
          <a:p>
            <a:pPr marL="742950" indent="-742950">
              <a:lnSpc>
                <a:spcPct val="80000"/>
              </a:lnSpc>
              <a:spcBef>
                <a:spcPts val="1300"/>
              </a:spcBef>
              <a:spcAft>
                <a:spcPts val="0"/>
              </a:spcAft>
              <a:buFont typeface="Garamond"/>
              <a:buAutoNum type="arabicPeriod"/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 Operating logic</a:t>
            </a:r>
          </a:p>
          <a:p>
            <a:pPr marL="742950" indent="-742950">
              <a:lnSpc>
                <a:spcPct val="80000"/>
              </a:lnSpc>
              <a:spcBef>
                <a:spcPts val="1300"/>
              </a:spcBef>
              <a:spcAft>
                <a:spcPts val="0"/>
              </a:spcAft>
              <a:buFont typeface="Garamond"/>
              <a:buAutoNum type="arabicPeriod"/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 New interior concepts</a:t>
            </a:r>
          </a:p>
          <a:p>
            <a:pPr marL="742950" indent="-742950">
              <a:lnSpc>
                <a:spcPct val="80000"/>
              </a:lnSpc>
              <a:spcBef>
                <a:spcPts val="1300"/>
              </a:spcBef>
              <a:spcAft>
                <a:spcPts val="0"/>
              </a:spcAft>
              <a:buFont typeface="Garamond"/>
              <a:buAutoNum type="arabicPeriod"/>
            </a:pPr>
            <a:r>
              <a:rPr lang="en-US" sz="3500" dirty="0">
                <a:latin typeface="Calibri" panose="020F0502020204030204" pitchFamily="34" charset="0"/>
                <a:ea typeface="Comic Sans MS"/>
                <a:cs typeface="Calibri" panose="020F0502020204030204" pitchFamily="34" charset="0"/>
                <a:sym typeface="Comic Sans MS"/>
              </a:rPr>
              <a:t> Infotainment.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827584" y="1844824"/>
            <a:ext cx="7488832" cy="936104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172369" y="1916832"/>
            <a:ext cx="6799261" cy="3444875"/>
          </a:xfrm>
        </p:spPr>
        <p:txBody>
          <a:bodyPr/>
          <a:lstStyle/>
          <a:p>
            <a:pPr marL="175260" indent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None/>
            </a:pPr>
            <a:r>
              <a:rPr lang="en-US" altLang="zh-TW" sz="6000" dirty="0">
                <a:solidFill>
                  <a:srgbClr val="00DAD5"/>
                </a:solidFill>
                <a:latin typeface="Comic Sans MS"/>
                <a:ea typeface="Comic Sans MS"/>
                <a:cs typeface="Comic Sans MS"/>
                <a:sym typeface="Arial"/>
              </a:rPr>
              <a:t>Thanks</a:t>
            </a:r>
            <a:r>
              <a:rPr lang="en-US" altLang="zh-TW" sz="6000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/>
                <a:ea typeface="Comic Sans MS"/>
                <a:cs typeface="Comic Sans MS"/>
                <a:sym typeface="Arial"/>
              </a:rPr>
              <a:t> </a:t>
            </a:r>
            <a:r>
              <a:rPr lang="en-US" altLang="zh-TW" sz="60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Arial"/>
              </a:rPr>
              <a:t/>
            </a:r>
            <a:br>
              <a:rPr lang="en-US" altLang="zh-TW" sz="60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Arial"/>
              </a:rPr>
            </a:br>
            <a:r>
              <a:rPr lang="en-US" altLang="zh-TW" sz="6000" dirty="0" smtClean="0">
                <a:solidFill>
                  <a:srgbClr val="00BCB8"/>
                </a:solidFill>
                <a:latin typeface="Comic Sans MS"/>
                <a:ea typeface="Comic Sans MS"/>
                <a:cs typeface="Comic Sans MS"/>
                <a:sym typeface="Arial"/>
              </a:rPr>
              <a:t>for </a:t>
            </a:r>
            <a:r>
              <a:rPr lang="en-US" altLang="zh-TW" sz="60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Arial"/>
              </a:rPr>
              <a:t/>
            </a:r>
            <a:br>
              <a:rPr lang="en-US" altLang="zh-TW" sz="60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Arial"/>
              </a:rPr>
            </a:br>
            <a:r>
              <a:rPr lang="en-US" altLang="zh-TW" sz="6000" dirty="0" smtClean="0">
                <a:solidFill>
                  <a:srgbClr val="00928F"/>
                </a:solidFill>
                <a:latin typeface="Comic Sans MS"/>
                <a:ea typeface="Comic Sans MS"/>
                <a:cs typeface="Comic Sans MS"/>
                <a:sym typeface="Arial"/>
              </a:rPr>
              <a:t>Listening</a:t>
            </a:r>
            <a:endParaRPr lang="zh-TW" altLang="en-US" sz="6000" dirty="0">
              <a:solidFill>
                <a:srgbClr val="00928F"/>
              </a:solidFill>
              <a:latin typeface="Comic Sans MS"/>
              <a:ea typeface="Comic Sans MS"/>
              <a:cs typeface="Comic Sans M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040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有機">
  <a:themeElements>
    <a:clrScheme name="有機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有機">
    <a:dk1>
      <a:srgbClr val="000000"/>
    </a:dk1>
    <a:lt1>
      <a:srgbClr val="FFFFFF"/>
    </a:lt1>
    <a:dk2>
      <a:srgbClr val="212121"/>
    </a:dk2>
    <a:lt2>
      <a:srgbClr val="DADADA"/>
    </a:lt2>
    <a:accent1>
      <a:srgbClr val="D9B247"/>
    </a:accent1>
    <a:accent2>
      <a:srgbClr val="CC702D"/>
    </a:accent2>
    <a:accent3>
      <a:srgbClr val="B53A31"/>
    </a:accent3>
    <a:accent4>
      <a:srgbClr val="815F56"/>
    </a:accent4>
    <a:accent5>
      <a:srgbClr val="AE9E7C"/>
    </a:accent5>
    <a:accent6>
      <a:srgbClr val="7B8864"/>
    </a:accent6>
    <a:hlink>
      <a:srgbClr val="BB7826"/>
    </a:hlink>
    <a:folHlink>
      <a:srgbClr val="CF9C5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389</Words>
  <Application>Microsoft Office PowerPoint</Application>
  <PresentationFormat>如螢幕大小 (4:3)</PresentationFormat>
  <Paragraphs>192</Paragraphs>
  <Slides>30</Slides>
  <Notes>25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18</vt:i4>
      </vt:variant>
      <vt:variant>
        <vt:lpstr>投影片標題</vt:lpstr>
      </vt:variant>
      <vt:variant>
        <vt:i4>30</vt:i4>
      </vt:variant>
    </vt:vector>
  </HeadingPairs>
  <TitlesOfParts>
    <vt:vector size="55" baseType="lpstr">
      <vt:lpstr>Arial</vt:lpstr>
      <vt:lpstr>新細明體</vt:lpstr>
      <vt:lpstr>Comic Sans MS</vt:lpstr>
      <vt:lpstr>Calibri</vt:lpstr>
      <vt:lpstr>Garamond</vt:lpstr>
      <vt:lpstr>Cambria Math</vt:lpstr>
      <vt:lpstr>Wingdings</vt:lpstr>
      <vt:lpstr>2_有機</vt:lpstr>
      <vt:lpstr>有機</vt:lpstr>
      <vt:lpstr>1_有機</vt:lpstr>
      <vt:lpstr>3_有機</vt:lpstr>
      <vt:lpstr>4_有機</vt:lpstr>
      <vt:lpstr>5_有機</vt:lpstr>
      <vt:lpstr>6_有機</vt:lpstr>
      <vt:lpstr>7_有機</vt:lpstr>
      <vt:lpstr>8_有機</vt:lpstr>
      <vt:lpstr>9_有機</vt:lpstr>
      <vt:lpstr>10_有機</vt:lpstr>
      <vt:lpstr>11_有機</vt:lpstr>
      <vt:lpstr>12_有機</vt:lpstr>
      <vt:lpstr>13_有機</vt:lpstr>
      <vt:lpstr>14_有機</vt:lpstr>
      <vt:lpstr>15_有機</vt:lpstr>
      <vt:lpstr>16_有機</vt:lpstr>
      <vt:lpstr>Office 佈景主題</vt:lpstr>
      <vt:lpstr>GERMANY</vt:lpstr>
      <vt:lpstr>Outline</vt:lpstr>
      <vt:lpstr>Geography </vt:lpstr>
      <vt:lpstr>Capital </vt:lpstr>
      <vt:lpstr>Population </vt:lpstr>
      <vt:lpstr>Language </vt:lpstr>
      <vt:lpstr>Weather </vt:lpstr>
      <vt:lpstr>Festival</vt:lpstr>
      <vt:lpstr>Festival</vt:lpstr>
      <vt:lpstr>Currency</vt:lpstr>
      <vt:lpstr>Politics</vt:lpstr>
      <vt:lpstr>Prime Minister</vt:lpstr>
      <vt:lpstr>PowerPoint 簡報</vt:lpstr>
      <vt:lpstr>PowerPoint 簡報</vt:lpstr>
      <vt:lpstr>PowerPoint 簡報</vt:lpstr>
      <vt:lpstr>PowerPoint 簡報</vt:lpstr>
      <vt:lpstr>The largest German companies by revenue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Company Introduction</vt:lpstr>
      <vt:lpstr>Designs/Manufactures/Transports</vt:lpstr>
      <vt:lpstr>Factories of the World</vt:lpstr>
      <vt:lpstr>Factories of the World</vt:lpstr>
      <vt:lpstr>Future Plans</vt:lpstr>
      <vt:lpstr>Mission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GERMANY</dc:title>
  <dc:creator>user</dc:creator>
  <cp:lastModifiedBy>class1</cp:lastModifiedBy>
  <cp:revision>61</cp:revision>
  <dcterms:modified xsi:type="dcterms:W3CDTF">2016-06-01T05:30:05Z</dcterms:modified>
</cp:coreProperties>
</file>