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51"/>
  </p:notesMasterIdLst>
  <p:sldIdLst>
    <p:sldId id="256" r:id="rId2"/>
    <p:sldId id="258" r:id="rId3"/>
    <p:sldId id="292" r:id="rId4"/>
    <p:sldId id="281" r:id="rId5"/>
    <p:sldId id="316" r:id="rId6"/>
    <p:sldId id="317" r:id="rId7"/>
    <p:sldId id="319" r:id="rId8"/>
    <p:sldId id="294" r:id="rId9"/>
    <p:sldId id="318" r:id="rId10"/>
    <p:sldId id="320" r:id="rId11"/>
    <p:sldId id="295" r:id="rId12"/>
    <p:sldId id="282" r:id="rId13"/>
    <p:sldId id="283" r:id="rId14"/>
    <p:sldId id="284" r:id="rId15"/>
    <p:sldId id="285" r:id="rId16"/>
    <p:sldId id="286" r:id="rId17"/>
    <p:sldId id="311" r:id="rId18"/>
    <p:sldId id="31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271" r:id="rId27"/>
    <p:sldId id="301" r:id="rId28"/>
    <p:sldId id="302" r:id="rId29"/>
    <p:sldId id="267" r:id="rId30"/>
    <p:sldId id="300" r:id="rId31"/>
    <p:sldId id="268" r:id="rId32"/>
    <p:sldId id="269" r:id="rId33"/>
    <p:sldId id="270" r:id="rId34"/>
    <p:sldId id="272" r:id="rId35"/>
    <p:sldId id="273" r:id="rId36"/>
    <p:sldId id="274" r:id="rId37"/>
    <p:sldId id="275" r:id="rId38"/>
    <p:sldId id="322" r:id="rId39"/>
    <p:sldId id="321" r:id="rId40"/>
    <p:sldId id="299" r:id="rId41"/>
    <p:sldId id="278" r:id="rId42"/>
    <p:sldId id="277" r:id="rId43"/>
    <p:sldId id="279" r:id="rId44"/>
    <p:sldId id="260" r:id="rId45"/>
    <p:sldId id="280" r:id="rId46"/>
    <p:sldId id="296" r:id="rId47"/>
    <p:sldId id="297" r:id="rId48"/>
    <p:sldId id="261" r:id="rId49"/>
    <p:sldId id="298" r:id="rId5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44" autoAdjust="0"/>
    <p:restoredTop sz="94727" autoAdjust="0"/>
  </p:normalViewPr>
  <p:slideViewPr>
    <p:cSldViewPr>
      <p:cViewPr varScale="1">
        <p:scale>
          <a:sx n="68" d="100"/>
          <a:sy n="68" d="100"/>
        </p:scale>
        <p:origin x="-12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7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Main foreign language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English</c:v>
                </c:pt>
                <c:pt idx="1">
                  <c:v>German</c:v>
                </c:pt>
                <c:pt idx="2">
                  <c:v>Swedish</c:v>
                </c:pt>
              </c:strCache>
            </c:strRef>
          </c:cat>
          <c:val>
            <c:numRef>
              <c:f>工作表1!$B$2:$B$4</c:f>
              <c:numCache>
                <c:formatCode>0%</c:formatCode>
                <c:ptCount val="3"/>
                <c:pt idx="0">
                  <c:v>0.86</c:v>
                </c:pt>
                <c:pt idx="1">
                  <c:v>0.47</c:v>
                </c:pt>
                <c:pt idx="2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4400" dirty="0"/>
              <a:t>Export</a:t>
            </a:r>
            <a:endParaRPr lang="zh-TW" sz="4400" dirty="0"/>
          </a:p>
        </c:rich>
      </c:tx>
      <c:layout>
        <c:manualLayout>
          <c:xMode val="edge"/>
          <c:yMode val="edge"/>
          <c:x val="0.30473558493500724"/>
          <c:y val="8.622629124179746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Export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Agriculture</c:v>
                </c:pt>
                <c:pt idx="1">
                  <c:v>Others</c:v>
                </c:pt>
              </c:strCache>
            </c:strRef>
          </c:cat>
          <c:val>
            <c:numRef>
              <c:f>工作表1!$B$2:$B$3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en-US" sz="4400" dirty="0"/>
              <a:t>G</a:t>
            </a:r>
            <a:r>
              <a:rPr lang="en-US" altLang="en-US" sz="4400" dirty="0" smtClean="0"/>
              <a:t>lobal</a:t>
            </a:r>
            <a:endParaRPr lang="en-US" altLang="en-US" sz="4400" dirty="0"/>
          </a:p>
        </c:rich>
      </c:tx>
      <c:layout>
        <c:manualLayout>
          <c:xMode val="edge"/>
          <c:yMode val="edge"/>
          <c:x val="0.58405675231487697"/>
          <c:y val="0.24865178914546834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global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40%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60%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2"/>
                <c:pt idx="0">
                  <c:v>Danmark</c:v>
                </c:pt>
                <c:pt idx="1">
                  <c:v>others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>
            <a:defRPr sz="20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4400"/>
            </a:pPr>
            <a:r>
              <a:rPr lang="en-US" altLang="en-US" sz="4400" dirty="0" smtClean="0"/>
              <a:t>In Nation</a:t>
            </a:r>
            <a:endParaRPr lang="en-US" altLang="en-US" sz="4400" dirty="0"/>
          </a:p>
        </c:rich>
      </c:tx>
      <c:layout>
        <c:manualLayout>
          <c:xMode val="edge"/>
          <c:yMode val="edge"/>
          <c:x val="0.43113999900955779"/>
          <c:y val="0.13252623684141404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IN NATION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工作表1!$A$2:$A$5</c:f>
              <c:strCache>
                <c:ptCount val="2"/>
                <c:pt idx="0">
                  <c:v>V.+S.</c:v>
                </c:pt>
                <c:pt idx="1">
                  <c:v>Others</c:v>
                </c:pt>
              </c:strCache>
            </c:strRef>
          </c:cat>
          <c:val>
            <c:numRef>
              <c:f>工作表1!$B$2:$B$5</c:f>
              <c:numCache>
                <c:formatCode>0%</c:formatCode>
                <c:ptCount val="4"/>
                <c:pt idx="0">
                  <c:v>0.1</c:v>
                </c:pt>
                <c:pt idx="1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txPr>
        <a:bodyPr/>
        <a:lstStyle/>
        <a:p>
          <a:pPr>
            <a:defRPr sz="24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工作表1!$A$2:$A$6</c:f>
              <c:strCache>
                <c:ptCount val="5"/>
                <c:pt idx="0">
                  <c:v>Others</c:v>
                </c:pt>
                <c:pt idx="1">
                  <c:v>Chemical</c:v>
                </c:pt>
                <c:pt idx="2">
                  <c:v>Animal</c:v>
                </c:pt>
                <c:pt idx="3">
                  <c:v>Mineral</c:v>
                </c:pt>
                <c:pt idx="4">
                  <c:v>electromechanical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40.5</c:v>
                </c:pt>
                <c:pt idx="1">
                  <c:v>17.5</c:v>
                </c:pt>
                <c:pt idx="2">
                  <c:v>11</c:v>
                </c:pt>
                <c:pt idx="3">
                  <c:v>7.7</c:v>
                </c:pt>
                <c:pt idx="4">
                  <c:v>23.5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083904"/>
        <c:axId val="175085440"/>
      </c:barChart>
      <c:catAx>
        <c:axId val="175083904"/>
        <c:scaling>
          <c:orientation val="minMax"/>
        </c:scaling>
        <c:delete val="0"/>
        <c:axPos val="l"/>
        <c:majorTickMark val="out"/>
        <c:minorTickMark val="none"/>
        <c:tickLblPos val="nextTo"/>
        <c:crossAx val="175085440"/>
        <c:crosses val="autoZero"/>
        <c:auto val="1"/>
        <c:lblAlgn val="ctr"/>
        <c:lblOffset val="100"/>
        <c:noMultiLvlLbl val="0"/>
      </c:catAx>
      <c:valAx>
        <c:axId val="175085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5083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zh-TW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工作表1!$A$2:$A$5</c:f>
              <c:strCache>
                <c:ptCount val="4"/>
                <c:pt idx="0">
                  <c:v>Others</c:v>
                </c:pt>
                <c:pt idx="1">
                  <c:v>Chemical</c:v>
                </c:pt>
                <c:pt idx="2">
                  <c:v>Transportation</c:v>
                </c:pt>
                <c:pt idx="3">
                  <c:v>Electromechanical
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58.2</c:v>
                </c:pt>
                <c:pt idx="1">
                  <c:v>10.6</c:v>
                </c:pt>
                <c:pt idx="2">
                  <c:v>9.8000000000000007</c:v>
                </c:pt>
                <c:pt idx="3">
                  <c:v>21.4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989312"/>
        <c:axId val="174990848"/>
      </c:barChart>
      <c:catAx>
        <c:axId val="174989312"/>
        <c:scaling>
          <c:orientation val="minMax"/>
        </c:scaling>
        <c:delete val="0"/>
        <c:axPos val="l"/>
        <c:majorTickMark val="out"/>
        <c:minorTickMark val="none"/>
        <c:tickLblPos val="nextTo"/>
        <c:crossAx val="174990848"/>
        <c:crosses val="autoZero"/>
        <c:auto val="1"/>
        <c:lblAlgn val="ctr"/>
        <c:lblOffset val="100"/>
        <c:noMultiLvlLbl val="0"/>
      </c:catAx>
      <c:valAx>
        <c:axId val="1749908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4989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zh-TW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000"/>
            </a:pPr>
            <a:r>
              <a:rPr lang="en-US" altLang="en-US" sz="3000" dirty="0"/>
              <a:t>Numbers of </a:t>
            </a:r>
            <a:r>
              <a:rPr lang="en-US" altLang="en-US" sz="3000" dirty="0" smtClean="0"/>
              <a:t>Employees</a:t>
            </a:r>
            <a:endParaRPr lang="en-US" altLang="en-US" sz="30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2353227044791398"/>
          <c:y val="0.14572286519757405"/>
          <c:w val="0.82998410461316474"/>
          <c:h val="0.661468461549608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Numbers of employees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3698591571345426E-3"/>
                  <c:y val="1.314490236546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3698591571346042E-3"/>
                  <c:y val="2.6289804730922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698591571345426E-3"/>
                  <c:y val="1.5773882838553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工作表1!$A$2:$A$8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工作表1!$B$2:$B$8</c:f>
              <c:numCache>
                <c:formatCode>#,##0</c:formatCode>
                <c:ptCount val="7"/>
                <c:pt idx="0">
                  <c:v>7286</c:v>
                </c:pt>
                <c:pt idx="1">
                  <c:v>8365</c:v>
                </c:pt>
                <c:pt idx="2">
                  <c:v>9374</c:v>
                </c:pt>
                <c:pt idx="3">
                  <c:v>10400</c:v>
                </c:pt>
                <c:pt idx="4">
                  <c:v>11755</c:v>
                </c:pt>
                <c:pt idx="5">
                  <c:v>12582</c:v>
                </c:pt>
                <c:pt idx="6">
                  <c:v>17924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764224"/>
        <c:axId val="175765760"/>
      </c:barChart>
      <c:catAx>
        <c:axId val="175764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765760"/>
        <c:crosses val="autoZero"/>
        <c:auto val="1"/>
        <c:lblAlgn val="ctr"/>
        <c:lblOffset val="100"/>
        <c:noMultiLvlLbl val="0"/>
      </c:catAx>
      <c:valAx>
        <c:axId val="1757657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75764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80440302613351"/>
          <c:y val="0.91658781073055928"/>
          <c:w val="0.32955179413822289"/>
          <c:h val="7.87608248625113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C9082-73B7-46B9-BB54-F40261C4425B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C1739-7861-49D9-91B0-FA21C33BF5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021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0C1739-7861-49D9-91B0-FA21C33BF52E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9764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0C1739-7861-49D9-91B0-FA21C33BF52E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8544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0C1739-7861-49D9-91B0-FA21C33BF52E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8066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312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784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5493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7382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984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267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56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80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76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5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546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2016/5/17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99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5" Type="http://schemas.openxmlformats.org/officeDocument/2006/relationships/image" Target="../media/image40.png"/><Relationship Id="rId4" Type="http://schemas.microsoft.com/office/2007/relationships/hdphoto" Target="../media/hdphoto1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5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chart" Target="../charts/chart4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&#25105;&#30340;&#24433;&#29255;.wmv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fBvr289G3w8" TargetMode="External"/><Relationship Id="rId4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3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jpg"/><Relationship Id="rId7" Type="http://schemas.microsoft.com/office/2007/relationships/hdphoto" Target="../media/hdphoto25.wdp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microsoft.com/office/2007/relationships/hdphoto" Target="../media/hdphoto24.wdp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jpg"/><Relationship Id="rId7" Type="http://schemas.openxmlformats.org/officeDocument/2006/relationships/image" Target="../media/image110.jpe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g"/><Relationship Id="rId5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oyou.com/gaoduan/ProductDetail/85596" TargetMode="External"/><Relationship Id="rId3" Type="http://schemas.openxmlformats.org/officeDocument/2006/relationships/image" Target="../media/image112.jpeg"/><Relationship Id="rId7" Type="http://schemas.openxmlformats.org/officeDocument/2006/relationships/hyperlink" Target="https://zh.wikipedia.org/wiki/Category:%E6%A8%82%E9%AB%9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6%A8%82%E9%AB%98%E9%9B%86%E5%9C%98" TargetMode="External"/><Relationship Id="rId5" Type="http://schemas.openxmlformats.org/officeDocument/2006/relationships/hyperlink" Target="http://www.lego.com/zh-cn/aboutus/news-room/2016/march/2015-annual-result" TargetMode="External"/><Relationship Id="rId10" Type="http://schemas.openxmlformats.org/officeDocument/2006/relationships/hyperlink" Target="https://www.google.com.tw/url?sa=i&amp;rct=j&amp;q=&amp;esrc=s&amp;source=images&amp;cd=&amp;cad=rja&amp;uact=8&amp;ved=&amp;url=https://www.printsome.com/blog/2016/work-uniforms-examples/&amp;psig=AFQjCNFrgYoXZhQkYpl8c7S0fVXzDhVqFQ&amp;ust=1462326528884254" TargetMode="External"/><Relationship Id="rId4" Type="http://schemas.microsoft.com/office/2007/relationships/hdphoto" Target="../media/hdphoto26.wdp"/><Relationship Id="rId9" Type="http://schemas.openxmlformats.org/officeDocument/2006/relationships/hyperlink" Target="http://www.artisan.com.tw/blog/blog_article.aspx?article=120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Ole_Kirk_Christiansen" TargetMode="External"/><Relationship Id="rId3" Type="http://schemas.microsoft.com/office/2007/relationships/hdphoto" Target="../media/hdphoto26.wdp"/><Relationship Id="rId7" Type="http://schemas.openxmlformats.org/officeDocument/2006/relationships/hyperlink" Target="https://en.wikipedia.org/wiki/The_Lego_Group" TargetMode="External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ego#Robotics_themes" TargetMode="External"/><Relationship Id="rId11" Type="http://schemas.openxmlformats.org/officeDocument/2006/relationships/hyperlink" Target="https://www.ofdc.org.tw/webs/fishinfoDetail.aspx?sn=37244" TargetMode="External"/><Relationship Id="rId5" Type="http://schemas.openxmlformats.org/officeDocument/2006/relationships/hyperlink" Target="http://www.lego.com/en-us" TargetMode="External"/><Relationship Id="rId10" Type="http://schemas.openxmlformats.org/officeDocument/2006/relationships/hyperlink" Target="http://tv.qpx.com/donghuazixun/62948.html" TargetMode="External"/><Relationship Id="rId4" Type="http://schemas.openxmlformats.org/officeDocument/2006/relationships/hyperlink" Target="http://lego.wikia.com/wiki/LEGO" TargetMode="External"/><Relationship Id="rId9" Type="http://schemas.openxmlformats.org/officeDocument/2006/relationships/hyperlink" Target="https://www.youtube.com/watch?v=fBvr289G3w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979" y="0"/>
            <a:ext cx="9773677" cy="685800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79512" y="278109"/>
            <a:ext cx="2862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6000">
                <a:latin typeface="Maiandra GD" panose="020E0502030308020204" pitchFamily="34" charset="0"/>
              </a:defRPr>
            </a:lvl1pPr>
          </a:lstStyle>
          <a:p>
            <a:r>
              <a:rPr lang="en-US" altLang="zh-TW" b="1" dirty="0"/>
              <a:t>Group2</a:t>
            </a:r>
            <a:endParaRPr lang="zh-TW" altLang="en-US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5065426" y="4303455"/>
            <a:ext cx="40785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10344044</a:t>
            </a:r>
            <a:r>
              <a:rPr lang="zh-TW" altLang="en-US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 </a:t>
            </a:r>
            <a:r>
              <a:rPr lang="en-US" altLang="zh-TW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Tina</a:t>
            </a:r>
          </a:p>
          <a:p>
            <a:r>
              <a:rPr lang="en-US" altLang="zh-TW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10444012 </a:t>
            </a:r>
            <a:r>
              <a:rPr lang="en-US" altLang="zh-TW" sz="3200" b="1" dirty="0" err="1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Eleanore</a:t>
            </a:r>
            <a:endParaRPr lang="en-US" altLang="zh-TW" sz="3200" b="1" dirty="0" smtClean="0">
              <a:latin typeface="MV Boli" panose="02000500030200090000" pitchFamily="2" charset="0"/>
              <a:ea typeface="GungsuhChe" panose="02030609000101010101" pitchFamily="49" charset="-127"/>
              <a:cs typeface="MV Boli" panose="02000500030200090000" pitchFamily="2" charset="0"/>
            </a:endParaRPr>
          </a:p>
          <a:p>
            <a:r>
              <a:rPr lang="en-US" altLang="zh-TW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10444017 </a:t>
            </a:r>
            <a:r>
              <a:rPr lang="en-US" altLang="zh-TW" sz="3200" b="1" dirty="0" err="1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Elly</a:t>
            </a:r>
            <a:endParaRPr lang="en-US" altLang="zh-TW" sz="3200" b="1" dirty="0" smtClean="0">
              <a:latin typeface="MV Boli" panose="02000500030200090000" pitchFamily="2" charset="0"/>
              <a:ea typeface="GungsuhChe" panose="02030609000101010101" pitchFamily="49" charset="-127"/>
              <a:cs typeface="MV Boli" panose="02000500030200090000" pitchFamily="2" charset="0"/>
            </a:endParaRPr>
          </a:p>
          <a:p>
            <a:r>
              <a:rPr lang="en-US" altLang="zh-TW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10444026 Jessie</a:t>
            </a:r>
          </a:p>
          <a:p>
            <a:r>
              <a:rPr lang="en-US" altLang="zh-TW" sz="3200" b="1" dirty="0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10444032 </a:t>
            </a:r>
            <a:r>
              <a:rPr lang="en-US" altLang="zh-TW" sz="3200" b="1" dirty="0" err="1" smtClean="0">
                <a:latin typeface="MV Boli" panose="02000500030200090000" pitchFamily="2" charset="0"/>
                <a:ea typeface="GungsuhChe" panose="02030609000101010101" pitchFamily="49" charset="-127"/>
                <a:cs typeface="MV Boli" panose="02000500030200090000" pitchFamily="2" charset="0"/>
              </a:rPr>
              <a:t>Zavi</a:t>
            </a:r>
            <a:endParaRPr lang="en-US" altLang="zh-TW" sz="3200" b="1" dirty="0" smtClean="0">
              <a:latin typeface="MV Boli" panose="02000500030200090000" pitchFamily="2" charset="0"/>
              <a:ea typeface="GungsuhChe" panose="02030609000101010101" pitchFamily="49" charset="-127"/>
              <a:cs typeface="MV Boli" panose="02000500030200090000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45166" y="780275"/>
            <a:ext cx="6098834" cy="1446550"/>
          </a:xfrm>
          <a:prstGeom prst="rect">
            <a:avLst/>
          </a:prstGeom>
          <a:effectLst>
            <a:softEdge rad="12700"/>
          </a:effectLst>
        </p:spPr>
        <p:txBody>
          <a:bodyPr wrap="square">
            <a:spAutoFit/>
          </a:bodyPr>
          <a:lstStyle/>
          <a:p>
            <a:r>
              <a:rPr lang="en-US" altLang="zh-TW" sz="8800" b="1" dirty="0">
                <a:ln w="285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  <a:ea typeface="Yu Mincho Demibold" panose="02020600000000000000" pitchFamily="18" charset="-128"/>
              </a:rPr>
              <a:t>D</a:t>
            </a:r>
            <a:r>
              <a:rPr lang="en-US" altLang="zh-TW" sz="8800" b="1" dirty="0" smtClean="0">
                <a:ln w="285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  <a:ea typeface="Yu Mincho Demibold" panose="02020600000000000000" pitchFamily="18" charset="-128"/>
              </a:rPr>
              <a:t>enmark</a:t>
            </a:r>
            <a:endParaRPr lang="zh-TW" altLang="en-US" sz="8800" b="1" dirty="0">
              <a:ln w="285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  <a:ea typeface="Yu Mincho Demibold" panose="020206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622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95536" y="692696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Outline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439792" y="2128154"/>
            <a:ext cx="770485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Overview of Denmark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en-US" altLang="zh-TW" sz="1200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Economy and Industry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en-US" altLang="zh-TW" sz="1200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Representative company</a:t>
            </a:r>
            <a:endParaRPr lang="zh-TW" altLang="en-US" sz="44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47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51520" y="404664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Overview of  Denmark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27584" y="1362358"/>
            <a:ext cx="438385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Location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Capital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Population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Weather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Language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Currency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Politics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Culture</a:t>
            </a:r>
          </a:p>
        </p:txBody>
      </p:sp>
    </p:spTree>
    <p:extLst>
      <p:ext uri="{BB962C8B-B14F-4D97-AF65-F5344CB8AC3E}">
        <p14:creationId xmlns:p14="http://schemas.microsoft.com/office/powerpoint/2010/main" val="5334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83913"/>
            <a:ext cx="7344816" cy="5237818"/>
          </a:xfrm>
        </p:spPr>
      </p:pic>
      <p:sp>
        <p:nvSpPr>
          <p:cNvPr id="10" name="文字方塊 9"/>
          <p:cNvSpPr txBox="1"/>
          <p:nvPr/>
        </p:nvSpPr>
        <p:spPr>
          <a:xfrm>
            <a:off x="511579" y="332656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>
                <a:latin typeface="Maiandra GD" panose="020E0502030308020204" pitchFamily="34" charset="0"/>
              </a:rPr>
              <a:t>L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ocation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3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256" y="0"/>
            <a:ext cx="10062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2"/>
          <a:stretch/>
        </p:blipFill>
        <p:spPr>
          <a:xfrm>
            <a:off x="0" y="0"/>
            <a:ext cx="91600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7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6"/>
          <a:stretch/>
        </p:blipFill>
        <p:spPr>
          <a:xfrm>
            <a:off x="0" y="4148"/>
            <a:ext cx="9144000" cy="68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7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4000"/>
                    </a14:imgEffect>
                    <a14:imgEffect>
                      <a14:colorTemperature colorTemp="5625"/>
                    </a14:imgEffect>
                    <a14:imgEffect>
                      <a14:saturation sat="1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6000">
                <a:schemeClr val="accent1">
                  <a:tint val="66000"/>
                  <a:satMod val="160000"/>
                </a:schemeClr>
              </a:gs>
              <a:gs pos="70000">
                <a:schemeClr val="accent1">
                  <a:tint val="44500"/>
                  <a:satMod val="160000"/>
                  <a:alpha val="11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1">
                <a:satMod val="175000"/>
                <a:alpha val="39000"/>
              </a:schemeClr>
            </a:glow>
            <a:softEdge rad="101600"/>
          </a:effectLst>
        </p:spPr>
      </p:pic>
      <p:sp>
        <p:nvSpPr>
          <p:cNvPr id="3" name="文字方塊 2"/>
          <p:cNvSpPr txBox="1"/>
          <p:nvPr/>
        </p:nvSpPr>
        <p:spPr>
          <a:xfrm>
            <a:off x="467544" y="692696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>
                <a:solidFill>
                  <a:schemeClr val="bg1"/>
                </a:solidFill>
                <a:latin typeface="Maiandra GD" panose="020E0502030308020204" pitchFamily="34" charset="0"/>
              </a:rPr>
              <a:t>C</a:t>
            </a:r>
            <a:r>
              <a:rPr lang="en-US" altLang="zh-TW" sz="6000" b="1" dirty="0" smtClean="0">
                <a:solidFill>
                  <a:schemeClr val="bg1"/>
                </a:solidFill>
                <a:latin typeface="Maiandra GD" panose="020E0502030308020204" pitchFamily="34" charset="0"/>
              </a:rPr>
              <a:t>apital</a:t>
            </a:r>
            <a:endParaRPr lang="zh-TW" altLang="en-US" sz="6000" b="1" dirty="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7190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7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9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307781" y="2071472"/>
            <a:ext cx="54006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3600" dirty="0" smtClean="0"/>
              <a:t> </a:t>
            </a:r>
            <a:r>
              <a:rPr lang="en-US" altLang="zh-TW" sz="3600" dirty="0" smtClean="0">
                <a:latin typeface="+mj-lt"/>
              </a:rPr>
              <a:t>5.66 million</a:t>
            </a:r>
          </a:p>
          <a:p>
            <a:r>
              <a:rPr lang="en-US" altLang="zh-TW" sz="3600" dirty="0" smtClean="0">
                <a:solidFill>
                  <a:prstClr val="black"/>
                </a:solidFill>
                <a:latin typeface="Calibri" panose="020F0502020204030204"/>
              </a:rPr>
              <a:t>113</a:t>
            </a:r>
            <a:r>
              <a:rPr lang="en-US" altLang="zh-TW" sz="3600" baseline="30000" dirty="0" smtClean="0">
                <a:solidFill>
                  <a:prstClr val="black"/>
                </a:solidFill>
                <a:latin typeface="Calibri" panose="020F0502020204030204"/>
              </a:rPr>
              <a:t>th</a:t>
            </a:r>
            <a:r>
              <a:rPr lang="en-US" altLang="zh-TW" sz="36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altLang="zh-TW" sz="3600" dirty="0">
                <a:solidFill>
                  <a:prstClr val="black"/>
                </a:solidFill>
                <a:latin typeface="Calibri" panose="020F0502020204030204"/>
              </a:rPr>
              <a:t>in the world</a:t>
            </a:r>
            <a:endParaRPr lang="zh-TW" altLang="en-US" sz="36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307781" y="764704"/>
            <a:ext cx="3832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>
                <a:latin typeface="Maiandra GD" panose="020E0502030308020204" pitchFamily="34" charset="0"/>
              </a:rPr>
              <a:t>P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opulation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717032"/>
            <a:ext cx="3713787" cy="291953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77" y="3717032"/>
            <a:ext cx="4762500" cy="28575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0575"/>
            <a:ext cx="4350715" cy="289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4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81" y="1939518"/>
            <a:ext cx="7811037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文字方塊 9"/>
          <p:cNvSpPr txBox="1"/>
          <p:nvPr/>
        </p:nvSpPr>
        <p:spPr>
          <a:xfrm>
            <a:off x="2051720" y="1012489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000" dirty="0" smtClean="0">
                <a:latin typeface="Maiandra GD" panose="020E0502030308020204" pitchFamily="34" charset="0"/>
              </a:rPr>
              <a:t>Temperature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287524" y="184864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Weather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04048" y="2564904"/>
            <a:ext cx="432048" cy="30963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619672" y="3573016"/>
            <a:ext cx="432048" cy="2304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34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747" y="0"/>
            <a:ext cx="10669491" cy="6858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98" y="1844823"/>
            <a:ext cx="7699605" cy="43204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C000">
                <a:lumMod val="75000"/>
              </a:srgb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文字方塊 4"/>
          <p:cNvSpPr txBox="1"/>
          <p:nvPr/>
        </p:nvSpPr>
        <p:spPr>
          <a:xfrm>
            <a:off x="2267742" y="839348"/>
            <a:ext cx="4798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5400" dirty="0" smtClean="0"/>
              <a:t> </a:t>
            </a:r>
            <a:r>
              <a:rPr lang="en-US" altLang="zh-TW" sz="6000" dirty="0" smtClean="0">
                <a:latin typeface="Maiandra GD" panose="020E0502030308020204" pitchFamily="34" charset="0"/>
              </a:rPr>
              <a:t>Rainfall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395536" y="188791"/>
            <a:ext cx="3312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Weather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36296" y="3140968"/>
            <a:ext cx="432048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563888" y="3140968"/>
            <a:ext cx="432048" cy="22322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605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65826" y="692696"/>
            <a:ext cx="3690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6000" b="1" kern="0" noProof="0" dirty="0" smtClean="0">
                <a:solidFill>
                  <a:prstClr val="black"/>
                </a:solidFill>
                <a:latin typeface="Maiandra GD" panose="020E0502030308020204" pitchFamily="34" charset="0"/>
              </a:rPr>
              <a:t>L</a:t>
            </a:r>
            <a:r>
              <a:rPr kumimoji="0" lang="en-US" altLang="zh-TW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</a:rPr>
              <a:t>anguage</a:t>
            </a:r>
            <a:endParaRPr kumimoji="0" lang="zh-TW" altLang="en-US" sz="6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55" y="189629"/>
            <a:ext cx="4048125" cy="268605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153" y="3356992"/>
            <a:ext cx="3845858" cy="342029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4068" y="2228671"/>
            <a:ext cx="7452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 </a:t>
            </a:r>
            <a:r>
              <a:rPr lang="en-US" altLang="zh-TW" sz="3600" dirty="0" smtClean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Danish</a:t>
            </a:r>
          </a:p>
        </p:txBody>
      </p:sp>
      <p:graphicFrame>
        <p:nvGraphicFramePr>
          <p:cNvPr id="10" name="圖表 9"/>
          <p:cNvGraphicFramePr/>
          <p:nvPr>
            <p:extLst>
              <p:ext uri="{D42A27DB-BD31-4B8C-83A1-F6EECF244321}">
                <p14:modId xmlns:p14="http://schemas.microsoft.com/office/powerpoint/2010/main" val="3327257533"/>
              </p:ext>
            </p:extLst>
          </p:nvPr>
        </p:nvGraphicFramePr>
        <p:xfrm>
          <a:off x="107504" y="3429000"/>
          <a:ext cx="4771351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2478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492" y="0"/>
            <a:ext cx="10287002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11335"/>
            <a:ext cx="5976664" cy="4148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476820" y="476672"/>
            <a:ext cx="32031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</a:rPr>
              <a:t>Currency</a:t>
            </a:r>
            <a:endParaRPr kumimoji="0" lang="zh-TW" altLang="en-US" sz="6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695460" y="1206834"/>
            <a:ext cx="3166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b="1" dirty="0" smtClean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Krone</a:t>
            </a:r>
            <a:endParaRPr lang="zh-TW" altLang="en-US" sz="5400" b="1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79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1445" y="0"/>
            <a:ext cx="12346892" cy="6858000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523401" y="555398"/>
            <a:ext cx="3096344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pitchFamily="34" charset="0"/>
                <a:ea typeface="新細明體"/>
              </a:rPr>
              <a:t>Politics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pitchFamily="34" charset="0"/>
              <a:ea typeface="新細明體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03" y="1901320"/>
            <a:ext cx="2744321" cy="32023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316" y="2348880"/>
            <a:ext cx="4470400" cy="2514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61603" y="5268094"/>
            <a:ext cx="2744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2400" dirty="0"/>
              <a:t>Queen Margrethe </a:t>
            </a:r>
            <a:r>
              <a:rPr lang="zh-TW" altLang="zh-TW" sz="2400" dirty="0" smtClean="0"/>
              <a:t>II</a:t>
            </a:r>
            <a:endParaRPr lang="zh-TW" alt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4197990" y="5268094"/>
            <a:ext cx="4766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400" dirty="0">
                <a:solidFill>
                  <a:prstClr val="black"/>
                </a:solidFill>
              </a:rPr>
              <a:t>P</a:t>
            </a:r>
            <a:r>
              <a:rPr lang="en-US" altLang="zh-TW" sz="2400" dirty="0" smtClean="0">
                <a:solidFill>
                  <a:prstClr val="black"/>
                </a:solidFill>
              </a:rPr>
              <a:t>rime </a:t>
            </a:r>
            <a:r>
              <a:rPr lang="en-US" altLang="zh-TW" sz="2400" dirty="0" err="1">
                <a:solidFill>
                  <a:prstClr val="black"/>
                </a:solidFill>
              </a:rPr>
              <a:t>ministerLars</a:t>
            </a:r>
            <a:r>
              <a:rPr lang="en-US" altLang="zh-TW" sz="2400" dirty="0">
                <a:solidFill>
                  <a:prstClr val="black"/>
                </a:solidFill>
              </a:rPr>
              <a:t> </a:t>
            </a:r>
            <a:r>
              <a:rPr lang="en-US" altLang="zh-TW" sz="2400" dirty="0" err="1">
                <a:solidFill>
                  <a:prstClr val="black"/>
                </a:solidFill>
              </a:rPr>
              <a:t>Løkke</a:t>
            </a:r>
            <a:r>
              <a:rPr lang="en-US" altLang="zh-TW" sz="2400" dirty="0">
                <a:solidFill>
                  <a:prstClr val="black"/>
                </a:solidFill>
              </a:rPr>
              <a:t> Rasmussen</a:t>
            </a:r>
            <a:endParaRPr lang="zh-TW" alt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9099" y="1"/>
            <a:ext cx="103030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字方塊 1"/>
          <p:cNvSpPr txBox="1"/>
          <p:nvPr/>
        </p:nvSpPr>
        <p:spPr>
          <a:xfrm>
            <a:off x="752090" y="332656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Culture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40331" y="3526638"/>
            <a:ext cx="17498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err="1"/>
              <a:t>smørrebrød</a:t>
            </a:r>
            <a:endParaRPr lang="zh-TW" altLang="en-US" sz="2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8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128519"/>
            <a:ext cx="3232696" cy="191375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87040" y="3105834"/>
            <a:ext cx="1453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err="1"/>
              <a:t>æbleskiver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4084271" y="6034859"/>
            <a:ext cx="270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Roast pork with crackling</a:t>
            </a:r>
            <a:endParaRPr lang="zh-TW" altLang="en-US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001" y="3757471"/>
            <a:ext cx="3100345" cy="223224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3" r="8571"/>
          <a:stretch/>
        </p:blipFill>
        <p:spPr>
          <a:xfrm>
            <a:off x="611560" y="1467600"/>
            <a:ext cx="2609547" cy="200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5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87" y="7173"/>
            <a:ext cx="9175090" cy="685800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51520" y="322444"/>
            <a:ext cx="7848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Economy and Industry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827584" y="1559689"/>
            <a:ext cx="74888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Agriculture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en-US" altLang="zh-TW" sz="1200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Fish Industry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en-US" altLang="zh-TW" sz="1200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Food Industry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Heavy/Light Industry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en-US" altLang="zh-TW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Software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</a:pPr>
            <a:endParaRPr lang="en-US" altLang="zh-TW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International </a:t>
            </a:r>
            <a:r>
              <a:rPr lang="en-US" altLang="zh-TW" sz="4400" dirty="0" smtClean="0">
                <a:latin typeface="MV Boli" panose="02000500030200090000" pitchFamily="2" charset="0"/>
                <a:cs typeface="MV Boli" panose="02000500030200090000" pitchFamily="2" charset="0"/>
              </a:rPr>
              <a:t>Trade</a:t>
            </a:r>
            <a:endParaRPr lang="en-US" altLang="zh-TW" sz="44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94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27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/>
          <p:cNvSpPr txBox="1"/>
          <p:nvPr/>
        </p:nvSpPr>
        <p:spPr>
          <a:xfrm>
            <a:off x="179859" y="490206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6000" b="1" dirty="0" smtClean="0">
                <a:latin typeface="Maiandra GD" panose="020E0502030308020204" pitchFamily="34" charset="0"/>
              </a:rPr>
              <a:t>Agriculture</a:t>
            </a:r>
            <a:r>
              <a:rPr lang="en-US" altLang="zh-TW" sz="6000" dirty="0" smtClean="0">
                <a:latin typeface="+mj-lt"/>
              </a:rPr>
              <a:t> </a:t>
            </a:r>
            <a:endParaRPr lang="zh-TW" altLang="en-US" sz="6000" dirty="0">
              <a:latin typeface="+mj-lt"/>
            </a:endParaRPr>
          </a:p>
        </p:txBody>
      </p:sp>
      <p:pic>
        <p:nvPicPr>
          <p:cNvPr id="4" name="Picture 5" descr="12561300707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64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773238"/>
            <a:ext cx="4681537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24075" y="5876925"/>
            <a:ext cx="4719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kumimoji="1" sz="27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23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An agricultural giant</a:t>
            </a:r>
          </a:p>
        </p:txBody>
      </p:sp>
    </p:spTree>
    <p:extLst>
      <p:ext uri="{BB962C8B-B14F-4D97-AF65-F5344CB8AC3E}">
        <p14:creationId xmlns:p14="http://schemas.microsoft.com/office/powerpoint/2010/main" val="363154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903" y="0"/>
            <a:ext cx="10357806" cy="6858000"/>
          </a:xfrm>
          <a:prstGeom prst="rect">
            <a:avLst/>
          </a:prstGeom>
          <a:ln>
            <a:noFill/>
          </a:ln>
        </p:spPr>
      </p:pic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827088" y="4437063"/>
            <a:ext cx="78898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kumimoji="1" sz="27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23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Farm products </a:t>
            </a:r>
            <a:b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</a:br>
            <a: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made up </a:t>
            </a:r>
            <a: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20%</a:t>
            </a:r>
            <a: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 of the good exports</a:t>
            </a:r>
            <a:b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</a:br>
            <a:r>
              <a:rPr kumimoji="1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 in 2011</a:t>
            </a:r>
          </a:p>
        </p:txBody>
      </p:sp>
      <p:graphicFrame>
        <p:nvGraphicFramePr>
          <p:cNvPr id="3" name="圖表 2"/>
          <p:cNvGraphicFramePr/>
          <p:nvPr>
            <p:extLst>
              <p:ext uri="{D42A27DB-BD31-4B8C-83A1-F6EECF244321}">
                <p14:modId xmlns:p14="http://schemas.microsoft.com/office/powerpoint/2010/main" val="2446092351"/>
              </p:ext>
            </p:extLst>
          </p:nvPr>
        </p:nvGraphicFramePr>
        <p:xfrm>
          <a:off x="1547664" y="620688"/>
          <a:ext cx="626469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632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935" y="0"/>
            <a:ext cx="103238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76705" y="764704"/>
            <a:ext cx="885979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kumimoji="1" sz="27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23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iandra GD" panose="020E0502030308020204" pitchFamily="34" charset="0"/>
              </a:rPr>
              <a:t>The value of food exports</a:t>
            </a:r>
          </a:p>
        </p:txBody>
      </p:sp>
      <p:sp>
        <p:nvSpPr>
          <p:cNvPr id="3" name="圖案 2"/>
          <p:cNvSpPr/>
          <p:nvPr/>
        </p:nvSpPr>
        <p:spPr>
          <a:xfrm>
            <a:off x="1760101" y="2060848"/>
            <a:ext cx="6096000" cy="381000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C00000"/>
          </a:solidFill>
          <a:ln>
            <a:noFill/>
          </a:ln>
          <a:effectLst/>
        </p:spPr>
      </p:sp>
      <p:sp>
        <p:nvSpPr>
          <p:cNvPr id="4" name="橢圓 3"/>
          <p:cNvSpPr/>
          <p:nvPr/>
        </p:nvSpPr>
        <p:spPr>
          <a:xfrm>
            <a:off x="2534839" y="4690459"/>
            <a:ext cx="158496" cy="158496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80000">
                <a:srgbClr val="D1E0CE">
                  <a:shade val="93000"/>
                  <a:satMod val="130000"/>
                </a:srgbClr>
              </a:gs>
              <a:gs pos="100000">
                <a:srgbClr val="D1E0C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5" name="橢圓 4"/>
          <p:cNvSpPr/>
          <p:nvPr/>
        </p:nvSpPr>
        <p:spPr>
          <a:xfrm>
            <a:off x="3933871" y="3654901"/>
            <a:ext cx="286512" cy="28651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80000">
                <a:srgbClr val="D1E0CE">
                  <a:shade val="93000"/>
                  <a:satMod val="130000"/>
                </a:srgbClr>
              </a:gs>
              <a:gs pos="100000">
                <a:srgbClr val="D1E0C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6" name="橢圓 5"/>
          <p:cNvSpPr/>
          <p:nvPr/>
        </p:nvSpPr>
        <p:spPr>
          <a:xfrm>
            <a:off x="5616367" y="3024727"/>
            <a:ext cx="396240" cy="39624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80000">
                <a:srgbClr val="D1E0CE">
                  <a:shade val="93000"/>
                  <a:satMod val="130000"/>
                </a:srgbClr>
              </a:gs>
              <a:gs pos="100000">
                <a:srgbClr val="D1E0CE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</p:sp>
      <p:sp>
        <p:nvSpPr>
          <p:cNvPr id="7" name="手繪多邊形 6"/>
          <p:cNvSpPr/>
          <p:nvPr/>
        </p:nvSpPr>
        <p:spPr>
          <a:xfrm>
            <a:off x="5364535" y="3798157"/>
            <a:ext cx="1296144" cy="645947"/>
          </a:xfrm>
          <a:custGeom>
            <a:avLst/>
            <a:gdLst>
              <a:gd name="connsiteX0" fmla="*/ 0 w 1463040"/>
              <a:gd name="connsiteY0" fmla="*/ 0 h 2647950"/>
              <a:gd name="connsiteX1" fmla="*/ 1463040 w 1463040"/>
              <a:gd name="connsiteY1" fmla="*/ 0 h 2647950"/>
              <a:gd name="connsiteX2" fmla="*/ 1463040 w 1463040"/>
              <a:gd name="connsiteY2" fmla="*/ 2647950 h 2647950"/>
              <a:gd name="connsiteX3" fmla="*/ 0 w 1463040"/>
              <a:gd name="connsiteY3" fmla="*/ 2647950 h 2647950"/>
              <a:gd name="connsiteX4" fmla="*/ 0 w 1463040"/>
              <a:gd name="connsiteY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040" h="2647950">
                <a:moveTo>
                  <a:pt x="0" y="0"/>
                </a:moveTo>
                <a:lnTo>
                  <a:pt x="1463040" y="0"/>
                </a:lnTo>
                <a:lnTo>
                  <a:pt x="1463040" y="2647950"/>
                </a:lnTo>
                <a:lnTo>
                  <a:pt x="0" y="26479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9959" tIns="0" rIns="0" bIns="0" spcCol="1270"/>
          <a:lstStyle/>
          <a:p>
            <a:pPr marL="0" marR="0" lvl="0" indent="0" defTabSz="288925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5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新細明體"/>
              </a:rPr>
              <a:t>22</a:t>
            </a:r>
            <a:endParaRPr kumimoji="1" lang="zh-TW" altLang="en-US" sz="6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/>
              <a:ea typeface="新細明體"/>
            </a:endParaRPr>
          </a:p>
        </p:txBody>
      </p:sp>
      <p:sp>
        <p:nvSpPr>
          <p:cNvPr id="8" name="手繪多邊形 7"/>
          <p:cNvSpPr/>
          <p:nvPr/>
        </p:nvSpPr>
        <p:spPr>
          <a:xfrm>
            <a:off x="3714930" y="4151621"/>
            <a:ext cx="1224136" cy="697334"/>
          </a:xfrm>
          <a:custGeom>
            <a:avLst/>
            <a:gdLst>
              <a:gd name="connsiteX0" fmla="*/ 0 w 1463040"/>
              <a:gd name="connsiteY0" fmla="*/ 0 h 2072640"/>
              <a:gd name="connsiteX1" fmla="*/ 1463040 w 1463040"/>
              <a:gd name="connsiteY1" fmla="*/ 0 h 2072640"/>
              <a:gd name="connsiteX2" fmla="*/ 1463040 w 1463040"/>
              <a:gd name="connsiteY2" fmla="*/ 2072640 h 2072640"/>
              <a:gd name="connsiteX3" fmla="*/ 0 w 1463040"/>
              <a:gd name="connsiteY3" fmla="*/ 2072640 h 2072640"/>
              <a:gd name="connsiteX4" fmla="*/ 0 w 1463040"/>
              <a:gd name="connsiteY4" fmla="*/ 0 h 207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3040" h="2072640">
                <a:moveTo>
                  <a:pt x="0" y="0"/>
                </a:moveTo>
                <a:lnTo>
                  <a:pt x="1463040" y="0"/>
                </a:lnTo>
                <a:lnTo>
                  <a:pt x="1463040" y="2072640"/>
                </a:lnTo>
                <a:lnTo>
                  <a:pt x="0" y="207264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51817" tIns="0" rIns="0" bIns="0" spcCol="1270"/>
          <a:lstStyle/>
          <a:p>
            <a:pPr marL="0" marR="0" lvl="0" indent="0" defTabSz="288925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5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新細明體"/>
              </a:rPr>
              <a:t>16</a:t>
            </a:r>
            <a:endParaRPr kumimoji="1" lang="zh-TW" altLang="en-US" sz="6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/>
              <a:ea typeface="新細明體"/>
            </a:endParaRPr>
          </a:p>
        </p:txBody>
      </p:sp>
      <p:sp>
        <p:nvSpPr>
          <p:cNvPr id="9" name="手繪多邊形 8"/>
          <p:cNvSpPr/>
          <p:nvPr/>
        </p:nvSpPr>
        <p:spPr>
          <a:xfrm>
            <a:off x="2274771" y="4949866"/>
            <a:ext cx="792088" cy="624853"/>
          </a:xfrm>
          <a:custGeom>
            <a:avLst/>
            <a:gdLst>
              <a:gd name="connsiteX0" fmla="*/ 0 w 1420368"/>
              <a:gd name="connsiteY0" fmla="*/ 0 h 1101090"/>
              <a:gd name="connsiteX1" fmla="*/ 1420368 w 1420368"/>
              <a:gd name="connsiteY1" fmla="*/ 0 h 1101090"/>
              <a:gd name="connsiteX2" fmla="*/ 1420368 w 1420368"/>
              <a:gd name="connsiteY2" fmla="*/ 1101090 h 1101090"/>
              <a:gd name="connsiteX3" fmla="*/ 0 w 1420368"/>
              <a:gd name="connsiteY3" fmla="*/ 1101090 h 1101090"/>
              <a:gd name="connsiteX4" fmla="*/ 0 w 1420368"/>
              <a:gd name="connsiteY4" fmla="*/ 0 h 1101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368" h="1101090">
                <a:moveTo>
                  <a:pt x="0" y="0"/>
                </a:moveTo>
                <a:lnTo>
                  <a:pt x="1420368" y="0"/>
                </a:lnTo>
                <a:lnTo>
                  <a:pt x="1420368" y="1101090"/>
                </a:lnTo>
                <a:lnTo>
                  <a:pt x="0" y="110109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83984" tIns="0" rIns="0" bIns="0" spcCol="1270"/>
          <a:lstStyle/>
          <a:p>
            <a:pPr marL="0" marR="0" lvl="0" indent="0" defTabSz="288925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5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新細明體"/>
              </a:rPr>
              <a:t>4</a:t>
            </a:r>
            <a:endParaRPr kumimoji="1" lang="zh-TW" altLang="en-US" sz="65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/>
              <a:ea typeface="新細明體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501646" y="5380894"/>
            <a:ext cx="1354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EURO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1304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big-sky-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90000"/>
                    </a14:imgEffect>
                    <a14:imgEffect>
                      <a14:brightnessContrast bright="10000"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3205" y="0"/>
            <a:ext cx="1043041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894065" y="764704"/>
            <a:ext cx="749435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kumimoji="1" sz="27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23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Why</a:t>
            </a:r>
            <a:r>
              <a:rPr kumimoji="1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/>
            </a:r>
            <a:br>
              <a:rPr kumimoji="1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</a:br>
            <a:r>
              <a:rPr kumimoji="1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 in a post-industrial economy, </a:t>
            </a:r>
            <a:br>
              <a:rPr kumimoji="1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</a:br>
            <a:r>
              <a:rPr kumimoji="1" lang="en-US" altLang="zh-TW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is the food industry still thriving?</a:t>
            </a:r>
          </a:p>
        </p:txBody>
      </p:sp>
      <p:pic>
        <p:nvPicPr>
          <p:cNvPr id="4" name="Picture 18" descr="innov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511" y="3356992"/>
            <a:ext cx="381635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6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2" name="Picture 7" descr="20120903101444_358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47" b="98051" l="1982" r="97658">
                        <a14:foregroundMark x1="59820" y1="55472" x2="59820" y2="55472"/>
                        <a14:foregroundMark x1="59459" y1="52024" x2="59459" y2="52024"/>
                        <a14:foregroundMark x1="44144" y1="52774" x2="44144" y2="52774"/>
                        <a14:foregroundMark x1="48649" y1="59820" x2="48649" y2="59820"/>
                        <a14:foregroundMark x1="49369" y1="53373" x2="49369" y2="53373"/>
                        <a14:foregroundMark x1="46306" y1="52474" x2="46306" y2="52474"/>
                        <a14:foregroundMark x1="18559" y1="46777" x2="18559" y2="46777"/>
                        <a14:foregroundMark x1="44324" y1="86807" x2="44324" y2="86807"/>
                        <a14:foregroundMark x1="50631" y1="11694" x2="50631" y2="11694"/>
                        <a14:foregroundMark x1="38919" y1="36432" x2="38919" y2="36432"/>
                        <a14:foregroundMark x1="53333" y1="35232" x2="53333" y2="35232"/>
                        <a14:foregroundMark x1="60360" y1="31634" x2="60360" y2="31634"/>
                        <a14:backgroundMark x1="27387" y1="35982" x2="27387" y2="35982"/>
                        <a14:backgroundMark x1="81441" y1="77661" x2="81441" y2="77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484313"/>
            <a:ext cx="4232275" cy="508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58866772-cartoon-meat-icons-and-sketch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235" r="98942">
                        <a14:foregroundMark x1="32628" y1="52727" x2="21517" y2="75682"/>
                        <a14:foregroundMark x1="32099" y1="58182" x2="32099" y2="58182"/>
                        <a14:foregroundMark x1="32981" y1="57045" x2="40212" y2="50000"/>
                        <a14:foregroundMark x1="42328" y1="50682" x2="46032" y2="55455"/>
                        <a14:foregroundMark x1="46561" y1="59773" x2="43210" y2="69545"/>
                        <a14:foregroundMark x1="22399" y1="81136" x2="16049" y2="89773"/>
                        <a14:foregroundMark x1="18695" y1="85455" x2="16931" y2="90909"/>
                        <a14:foregroundMark x1="18695" y1="30455" x2="32628" y2="20682"/>
                        <a14:foregroundMark x1="16931" y1="40682" x2="18695" y2="46136"/>
                        <a14:foregroundMark x1="28748" y1="37045" x2="32099" y2="36364"/>
                        <a14:foregroundMark x1="29101" y1="35909" x2="29101" y2="35909"/>
                        <a14:foregroundMark x1="16578" y1="40227" x2="16578" y2="40227"/>
                        <a14:foregroundMark x1="14815" y1="37045" x2="14815" y2="37045"/>
                        <a14:foregroundMark x1="23633" y1="48409" x2="23633" y2="48409"/>
                        <a14:foregroundMark x1="27513" y1="46136" x2="27513" y2="46136"/>
                        <a14:foregroundMark x1="30511" y1="43409" x2="36861" y2="30909"/>
                        <a14:foregroundMark x1="33333" y1="21591" x2="37213" y2="30909"/>
                        <a14:foregroundMark x1="7231" y1="12500" x2="7231" y2="6364"/>
                        <a14:foregroundMark x1="8818" y1="8182" x2="5996" y2="6364"/>
                        <a14:foregroundMark x1="5467" y1="6364" x2="5467" y2="6364"/>
                        <a14:foregroundMark x1="53263" y1="21136" x2="73545" y2="32045"/>
                        <a14:foregroundMark x1="55379" y1="28182" x2="69841" y2="35227"/>
                        <a14:foregroundMark x1="70547" y1="37045" x2="79541" y2="29773"/>
                        <a14:foregroundMark x1="79894" y1="27727" x2="79894" y2="27727"/>
                        <a14:foregroundMark x1="80423" y1="23409" x2="80423" y2="23409"/>
                        <a14:foregroundMark x1="79894" y1="20000" x2="79894" y2="20000"/>
                        <a14:foregroundMark x1="74427" y1="15227" x2="81129" y2="18409"/>
                        <a14:foregroundMark x1="54145" y1="12500" x2="54145" y2="12500"/>
                        <a14:foregroundMark x1="61376" y1="9773" x2="71429" y2="12500"/>
                        <a14:foregroundMark x1="71958" y1="12500" x2="76896" y2="15227"/>
                        <a14:foregroundMark x1="61728" y1="8636" x2="64727" y2="9091"/>
                        <a14:foregroundMark x1="58730" y1="8636" x2="55908" y2="12500"/>
                        <a14:foregroundMark x1="55379" y1="80455" x2="80776" y2="52273"/>
                        <a14:foregroundMark x1="54497" y1="85455" x2="48148" y2="93182"/>
                        <a14:foregroundMark x1="84656" y1="56136" x2="96473" y2="39773"/>
                        <a14:foregroundMark x1="89242" y1="42500" x2="95591" y2="39091"/>
                        <a14:foregroundMark x1="66843" y1="71818" x2="66843" y2="71818"/>
                        <a14:foregroundMark x1="67725" y1="71364" x2="67725" y2="71364"/>
                        <a14:foregroundMark x1="73545" y1="66364" x2="73545" y2="66364"/>
                        <a14:foregroundMark x1="77425" y1="62500" x2="77425" y2="62500"/>
                        <a14:foregroundMark x1="30864" y1="70682" x2="30864" y2="70682"/>
                        <a14:foregroundMark x1="29630" y1="70682" x2="41446" y2="58182"/>
                        <a14:foregroundMark x1="15168" y1="32045" x2="23280" y2="265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00213"/>
            <a:ext cx="2808287" cy="2179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151026axfemdsnujjzrszw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06" b="100000" l="10000" r="96167">
                        <a14:foregroundMark x1="27000" y1="37264" x2="27000" y2="37264"/>
                        <a14:foregroundMark x1="35000" y1="48585" x2="35000" y2="48585"/>
                        <a14:foregroundMark x1="19333" y1="77830" x2="19333" y2="77830"/>
                        <a14:foregroundMark x1="19333" y1="77830" x2="15333" y2="49764"/>
                        <a14:foregroundMark x1="36667" y1="65802" x2="44333" y2="53774"/>
                        <a14:foregroundMark x1="34333" y1="70991" x2="34333" y2="70991"/>
                        <a14:foregroundMark x1="38667" y1="49292" x2="38667" y2="49292"/>
                        <a14:foregroundMark x1="43833" y1="46934" x2="43833" y2="46934"/>
                        <a14:foregroundMark x1="43833" y1="42453" x2="43833" y2="42453"/>
                        <a14:foregroundMark x1="44667" y1="40802" x2="44667" y2="40802"/>
                        <a14:foregroundMark x1="45167" y1="36792" x2="45167" y2="36792"/>
                        <a14:foregroundMark x1="39167" y1="55425" x2="39167" y2="55425"/>
                        <a14:foregroundMark x1="33500" y1="62264" x2="33500" y2="62264"/>
                        <a14:foregroundMark x1="26667" y1="54953" x2="26667" y2="54953"/>
                        <a14:foregroundMark x1="25000" y1="63443" x2="25000" y2="63443"/>
                        <a14:foregroundMark x1="23333" y1="72642" x2="23333" y2="72642"/>
                        <a14:foregroundMark x1="35500" y1="67453" x2="35500" y2="67453"/>
                        <a14:foregroundMark x1="35500" y1="67453" x2="35500" y2="67453"/>
                        <a14:foregroundMark x1="39500" y1="66274" x2="41167" y2="65802"/>
                        <a14:foregroundMark x1="44667" y1="63443" x2="44667" y2="63443"/>
                        <a14:foregroundMark x1="45167" y1="62264" x2="45167" y2="62264"/>
                        <a14:foregroundMark x1="47167" y1="60142" x2="47167" y2="60142"/>
                        <a14:foregroundMark x1="47167" y1="60142" x2="47167" y2="60142"/>
                        <a14:foregroundMark x1="43500" y1="56132" x2="43500" y2="56132"/>
                        <a14:foregroundMark x1="43500" y1="56132" x2="43500" y2="56132"/>
                        <a14:foregroundMark x1="82167" y1="72642" x2="82167" y2="72642"/>
                        <a14:foregroundMark x1="82167" y1="74764" x2="82167" y2="74764"/>
                        <a14:foregroundMark x1="82167" y1="75943" x2="82167" y2="75943"/>
                        <a14:foregroundMark x1="80500" y1="78774" x2="80500" y2="78774"/>
                        <a14:foregroundMark x1="86167" y1="45755" x2="86167" y2="45755"/>
                        <a14:foregroundMark x1="85333" y1="38915" x2="85333" y2="38915"/>
                        <a14:foregroundMark x1="85333" y1="38915" x2="85333" y2="38915"/>
                        <a14:foregroundMark x1="73333" y1="38443" x2="73333" y2="38443"/>
                        <a14:foregroundMark x1="73667" y1="44811" x2="73667" y2="44811"/>
                        <a14:foregroundMark x1="74833" y1="44811" x2="74833" y2="44811"/>
                        <a14:foregroundMark x1="75667" y1="44104" x2="75667" y2="44104"/>
                        <a14:foregroundMark x1="25833" y1="64151" x2="25833" y2="64151"/>
                        <a14:foregroundMark x1="24667" y1="64151" x2="24667" y2="64151"/>
                        <a14:foregroundMark x1="22167" y1="61792" x2="22167" y2="61792"/>
                        <a14:foregroundMark x1="21333" y1="57311" x2="21333" y2="57311"/>
                        <a14:foregroundMark x1="19833" y1="53774" x2="19833" y2="53774"/>
                        <a14:foregroundMark x1="20167" y1="50943" x2="20167" y2="50943"/>
                        <a14:foregroundMark x1="26167" y1="53302" x2="26167" y2="53302"/>
                        <a14:foregroundMark x1="29000" y1="53774" x2="29000" y2="53774"/>
                        <a14:foregroundMark x1="35833" y1="53774" x2="35833" y2="53774"/>
                        <a14:foregroundMark x1="37000" y1="53774" x2="37000" y2="53774"/>
                        <a14:foregroundMark x1="38667" y1="53774" x2="39167" y2="55425"/>
                        <a14:foregroundMark x1="36667" y1="58962" x2="35500" y2="58962"/>
                        <a14:foregroundMark x1="30667" y1="60142" x2="30667" y2="60142"/>
                        <a14:foregroundMark x1="28667" y1="62264" x2="28667" y2="62264"/>
                        <a14:foregroundMark x1="28667" y1="62264" x2="28667" y2="62264"/>
                        <a14:foregroundMark x1="80167" y1="58962" x2="80167" y2="58962"/>
                        <a14:foregroundMark x1="81333" y1="58962" x2="81333" y2="58962"/>
                        <a14:foregroundMark x1="76500" y1="68160" x2="76500" y2="68160"/>
                        <a14:foregroundMark x1="77667" y1="71934" x2="77667" y2="71934"/>
                        <a14:foregroundMark x1="78167" y1="72642" x2="78167" y2="72642"/>
                        <a14:foregroundMark x1="79667" y1="70991" x2="79667" y2="70991"/>
                        <a14:foregroundMark x1="79667" y1="70991" x2="79667" y2="70991"/>
                        <a14:foregroundMark x1="79667" y1="70283" x2="79667" y2="70283"/>
                        <a14:foregroundMark x1="79667" y1="60613" x2="79667" y2="60613"/>
                        <a14:foregroundMark x1="79667" y1="52594" x2="79667" y2="52594"/>
                        <a14:foregroundMark x1="79667" y1="52594" x2="79667" y2="52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292600"/>
            <a:ext cx="2952750" cy="2085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74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5536" y="548680"/>
            <a:ext cx="453650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新細明體"/>
              </a:rPr>
              <a:t> </a:t>
            </a:r>
            <a:r>
              <a:rPr lang="en-US" altLang="zh-TW" sz="6000" b="1" kern="0" noProof="0" dirty="0" smtClean="0">
                <a:solidFill>
                  <a:srgbClr val="000000"/>
                </a:solidFill>
                <a:latin typeface="Maiandra GD" panose="020E0502030308020204" pitchFamily="34" charset="0"/>
                <a:ea typeface="新細明體"/>
              </a:rPr>
              <a:t>Fish</a:t>
            </a:r>
            <a:r>
              <a:rPr kumimoji="1" lang="en-US" altLang="zh-TW" sz="60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iandra GD" panose="020E0502030308020204" pitchFamily="34" charset="0"/>
                <a:ea typeface="新細明體"/>
              </a:rPr>
              <a:t> </a:t>
            </a:r>
            <a:r>
              <a:rPr lang="en-US" altLang="zh-TW" sz="6000" b="1" kern="0" noProof="0" dirty="0" smtClean="0">
                <a:solidFill>
                  <a:srgbClr val="000000"/>
                </a:solidFill>
                <a:latin typeface="Maiandra GD" panose="020E0502030308020204" pitchFamily="34" charset="0"/>
                <a:ea typeface="新細明體"/>
              </a:rPr>
              <a:t>Industry</a:t>
            </a:r>
            <a:endParaRPr kumimoji="1" lang="en-US" altLang="zh-TW" sz="6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iandra GD" panose="020E0502030308020204" pitchFamily="34" charset="0"/>
              <a:ea typeface="新細明體"/>
            </a:endParaRPr>
          </a:p>
        </p:txBody>
      </p:sp>
      <p:pic>
        <p:nvPicPr>
          <p:cNvPr id="3" name="Picture 5" descr="dora8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789" l="9780" r="89621">
                        <a14:foregroundMark x1="60878" y1="82324" x2="61477" y2="88136"/>
                        <a14:foregroundMark x1="50898" y1="93462" x2="61876" y2="89104"/>
                        <a14:foregroundMark x1="62475" y1="13075" x2="67265" y2="9685"/>
                        <a14:foregroundMark x1="73253" y1="19613" x2="76647" y2="19370"/>
                        <a14:foregroundMark x1="73653" y1="12591" x2="76447" y2="10654"/>
                        <a14:foregroundMark x1="70858" y1="6538" x2="73054" y2="2906"/>
                        <a14:foregroundMark x1="62275" y1="2663" x2="62275" y2="5811"/>
                        <a14:foregroundMark x1="53094" y1="9927" x2="56487" y2="11380"/>
                        <a14:foregroundMark x1="52295" y1="16949" x2="56487" y2="15496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024" y="2924175"/>
            <a:ext cx="47720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411794" y="3259871"/>
            <a:ext cx="266429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kumimoji="1" sz="27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kumimoji="1" sz="23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5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新細明體" charset="-120"/>
              </a:rPr>
              <a:t>Good Quality</a:t>
            </a:r>
          </a:p>
        </p:txBody>
      </p:sp>
    </p:spTree>
    <p:extLst>
      <p:ext uri="{BB962C8B-B14F-4D97-AF65-F5344CB8AC3E}">
        <p14:creationId xmlns:p14="http://schemas.microsoft.com/office/powerpoint/2010/main" val="252123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2249" cy="68710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chemeClr val="tx2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iandra GD" panose="020E0502030308020204" pitchFamily="34" charset="0"/>
                <a:ea typeface="新細明體"/>
              </a:rPr>
              <a:t>They make efforts to…</a:t>
            </a:r>
          </a:p>
        </p:txBody>
      </p:sp>
      <p:sp>
        <p:nvSpPr>
          <p:cNvPr id="4" name="手繪多邊形 3"/>
          <p:cNvSpPr/>
          <p:nvPr/>
        </p:nvSpPr>
        <p:spPr>
          <a:xfrm>
            <a:off x="3493201" y="1387293"/>
            <a:ext cx="2154941" cy="1043026"/>
          </a:xfrm>
          <a:custGeom>
            <a:avLst/>
            <a:gdLst>
              <a:gd name="connsiteX0" fmla="*/ 0 w 2154941"/>
              <a:gd name="connsiteY0" fmla="*/ 173841 h 1043026"/>
              <a:gd name="connsiteX1" fmla="*/ 173841 w 2154941"/>
              <a:gd name="connsiteY1" fmla="*/ 0 h 1043026"/>
              <a:gd name="connsiteX2" fmla="*/ 1981100 w 2154941"/>
              <a:gd name="connsiteY2" fmla="*/ 0 h 1043026"/>
              <a:gd name="connsiteX3" fmla="*/ 2154941 w 2154941"/>
              <a:gd name="connsiteY3" fmla="*/ 173841 h 1043026"/>
              <a:gd name="connsiteX4" fmla="*/ 2154941 w 2154941"/>
              <a:gd name="connsiteY4" fmla="*/ 869185 h 1043026"/>
              <a:gd name="connsiteX5" fmla="*/ 1981100 w 2154941"/>
              <a:gd name="connsiteY5" fmla="*/ 1043026 h 1043026"/>
              <a:gd name="connsiteX6" fmla="*/ 173841 w 2154941"/>
              <a:gd name="connsiteY6" fmla="*/ 1043026 h 1043026"/>
              <a:gd name="connsiteX7" fmla="*/ 0 w 2154941"/>
              <a:gd name="connsiteY7" fmla="*/ 869185 h 1043026"/>
              <a:gd name="connsiteX8" fmla="*/ 0 w 2154941"/>
              <a:gd name="connsiteY8" fmla="*/ 173841 h 10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4941" h="1043026">
                <a:moveTo>
                  <a:pt x="0" y="173841"/>
                </a:moveTo>
                <a:cubicBezTo>
                  <a:pt x="0" y="77831"/>
                  <a:pt x="77831" y="0"/>
                  <a:pt x="173841" y="0"/>
                </a:cubicBezTo>
                <a:lnTo>
                  <a:pt x="1981100" y="0"/>
                </a:lnTo>
                <a:cubicBezTo>
                  <a:pt x="2077110" y="0"/>
                  <a:pt x="2154941" y="77831"/>
                  <a:pt x="2154941" y="173841"/>
                </a:cubicBezTo>
                <a:lnTo>
                  <a:pt x="2154941" y="869185"/>
                </a:lnTo>
                <a:cubicBezTo>
                  <a:pt x="2154941" y="965195"/>
                  <a:pt x="2077110" y="1043026"/>
                  <a:pt x="1981100" y="1043026"/>
                </a:cubicBezTo>
                <a:lnTo>
                  <a:pt x="173841" y="1043026"/>
                </a:lnTo>
                <a:cubicBezTo>
                  <a:pt x="77831" y="1043026"/>
                  <a:pt x="0" y="965195"/>
                  <a:pt x="0" y="869185"/>
                </a:cubicBezTo>
                <a:lnTo>
                  <a:pt x="0" y="173841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356" tIns="142356" rIns="142356" bIns="14235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400" kern="1200" dirty="0" smtClean="0"/>
              <a:t>Scientific</a:t>
            </a: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400" kern="1200" dirty="0" smtClean="0"/>
              <a:t>research</a:t>
            </a:r>
            <a:endParaRPr lang="zh-TW" altLang="en-US" sz="2400" kern="1200" dirty="0"/>
          </a:p>
        </p:txBody>
      </p:sp>
      <p:sp>
        <p:nvSpPr>
          <p:cNvPr id="5" name="手繪多邊形 4"/>
          <p:cNvSpPr/>
          <p:nvPr/>
        </p:nvSpPr>
        <p:spPr>
          <a:xfrm>
            <a:off x="2488176" y="1908806"/>
            <a:ext cx="4164991" cy="41649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167617" y="305054"/>
                </a:moveTo>
                <a:arcTo wR="2082495" hR="2082495" stAng="18084235" swAng="1459944"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手繪多邊形 5"/>
          <p:cNvSpPr/>
          <p:nvPr/>
        </p:nvSpPr>
        <p:spPr>
          <a:xfrm>
            <a:off x="5570746" y="2924944"/>
            <a:ext cx="2164842" cy="1043026"/>
          </a:xfrm>
          <a:custGeom>
            <a:avLst/>
            <a:gdLst>
              <a:gd name="connsiteX0" fmla="*/ 0 w 2164842"/>
              <a:gd name="connsiteY0" fmla="*/ 173841 h 1043026"/>
              <a:gd name="connsiteX1" fmla="*/ 173841 w 2164842"/>
              <a:gd name="connsiteY1" fmla="*/ 0 h 1043026"/>
              <a:gd name="connsiteX2" fmla="*/ 1991001 w 2164842"/>
              <a:gd name="connsiteY2" fmla="*/ 0 h 1043026"/>
              <a:gd name="connsiteX3" fmla="*/ 2164842 w 2164842"/>
              <a:gd name="connsiteY3" fmla="*/ 173841 h 1043026"/>
              <a:gd name="connsiteX4" fmla="*/ 2164842 w 2164842"/>
              <a:gd name="connsiteY4" fmla="*/ 869185 h 1043026"/>
              <a:gd name="connsiteX5" fmla="*/ 1991001 w 2164842"/>
              <a:gd name="connsiteY5" fmla="*/ 1043026 h 1043026"/>
              <a:gd name="connsiteX6" fmla="*/ 173841 w 2164842"/>
              <a:gd name="connsiteY6" fmla="*/ 1043026 h 1043026"/>
              <a:gd name="connsiteX7" fmla="*/ 0 w 2164842"/>
              <a:gd name="connsiteY7" fmla="*/ 869185 h 1043026"/>
              <a:gd name="connsiteX8" fmla="*/ 0 w 2164842"/>
              <a:gd name="connsiteY8" fmla="*/ 173841 h 10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842" h="1043026">
                <a:moveTo>
                  <a:pt x="0" y="173841"/>
                </a:moveTo>
                <a:cubicBezTo>
                  <a:pt x="0" y="77831"/>
                  <a:pt x="77831" y="0"/>
                  <a:pt x="173841" y="0"/>
                </a:cubicBezTo>
                <a:lnTo>
                  <a:pt x="1991001" y="0"/>
                </a:lnTo>
                <a:cubicBezTo>
                  <a:pt x="2087011" y="0"/>
                  <a:pt x="2164842" y="77831"/>
                  <a:pt x="2164842" y="173841"/>
                </a:cubicBezTo>
                <a:lnTo>
                  <a:pt x="2164842" y="869185"/>
                </a:lnTo>
                <a:cubicBezTo>
                  <a:pt x="2164842" y="965195"/>
                  <a:pt x="2087011" y="1043026"/>
                  <a:pt x="1991001" y="1043026"/>
                </a:cubicBezTo>
                <a:lnTo>
                  <a:pt x="173841" y="1043026"/>
                </a:lnTo>
                <a:cubicBezTo>
                  <a:pt x="77831" y="1043026"/>
                  <a:pt x="0" y="965195"/>
                  <a:pt x="0" y="869185"/>
                </a:cubicBezTo>
                <a:lnTo>
                  <a:pt x="0" y="173841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356" tIns="142356" rIns="142356" bIns="14235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400" kern="1200" dirty="0" smtClean="0"/>
              <a:t>Climate issue</a:t>
            </a:r>
            <a:endParaRPr lang="zh-TW" altLang="en-US" sz="2400" kern="1200" dirty="0"/>
          </a:p>
        </p:txBody>
      </p:sp>
      <p:sp>
        <p:nvSpPr>
          <p:cNvPr id="7" name="手繪多邊形 6"/>
          <p:cNvSpPr/>
          <p:nvPr/>
        </p:nvSpPr>
        <p:spPr>
          <a:xfrm>
            <a:off x="2488176" y="1908806"/>
            <a:ext cx="4164991" cy="41649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162152" y="1973787"/>
                </a:moveTo>
                <a:arcTo wR="2082495" hR="2082495" stAng="21420464" swAng="2195039"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手繪多邊形 7"/>
          <p:cNvSpPr/>
          <p:nvPr/>
        </p:nvSpPr>
        <p:spPr>
          <a:xfrm>
            <a:off x="4713209" y="5154563"/>
            <a:ext cx="2163045" cy="1043026"/>
          </a:xfrm>
          <a:custGeom>
            <a:avLst/>
            <a:gdLst>
              <a:gd name="connsiteX0" fmla="*/ 0 w 2163045"/>
              <a:gd name="connsiteY0" fmla="*/ 173841 h 1043026"/>
              <a:gd name="connsiteX1" fmla="*/ 173841 w 2163045"/>
              <a:gd name="connsiteY1" fmla="*/ 0 h 1043026"/>
              <a:gd name="connsiteX2" fmla="*/ 1989204 w 2163045"/>
              <a:gd name="connsiteY2" fmla="*/ 0 h 1043026"/>
              <a:gd name="connsiteX3" fmla="*/ 2163045 w 2163045"/>
              <a:gd name="connsiteY3" fmla="*/ 173841 h 1043026"/>
              <a:gd name="connsiteX4" fmla="*/ 2163045 w 2163045"/>
              <a:gd name="connsiteY4" fmla="*/ 869185 h 1043026"/>
              <a:gd name="connsiteX5" fmla="*/ 1989204 w 2163045"/>
              <a:gd name="connsiteY5" fmla="*/ 1043026 h 1043026"/>
              <a:gd name="connsiteX6" fmla="*/ 173841 w 2163045"/>
              <a:gd name="connsiteY6" fmla="*/ 1043026 h 1043026"/>
              <a:gd name="connsiteX7" fmla="*/ 0 w 2163045"/>
              <a:gd name="connsiteY7" fmla="*/ 869185 h 1043026"/>
              <a:gd name="connsiteX8" fmla="*/ 0 w 2163045"/>
              <a:gd name="connsiteY8" fmla="*/ 173841 h 10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3045" h="1043026">
                <a:moveTo>
                  <a:pt x="0" y="173841"/>
                </a:moveTo>
                <a:cubicBezTo>
                  <a:pt x="0" y="77831"/>
                  <a:pt x="77831" y="0"/>
                  <a:pt x="173841" y="0"/>
                </a:cubicBezTo>
                <a:lnTo>
                  <a:pt x="1989204" y="0"/>
                </a:lnTo>
                <a:cubicBezTo>
                  <a:pt x="2085214" y="0"/>
                  <a:pt x="2163045" y="77831"/>
                  <a:pt x="2163045" y="173841"/>
                </a:cubicBezTo>
                <a:lnTo>
                  <a:pt x="2163045" y="869185"/>
                </a:lnTo>
                <a:cubicBezTo>
                  <a:pt x="2163045" y="965195"/>
                  <a:pt x="2085214" y="1043026"/>
                  <a:pt x="1989204" y="1043026"/>
                </a:cubicBezTo>
                <a:lnTo>
                  <a:pt x="173841" y="1043026"/>
                </a:lnTo>
                <a:cubicBezTo>
                  <a:pt x="77831" y="1043026"/>
                  <a:pt x="0" y="965195"/>
                  <a:pt x="0" y="869185"/>
                </a:cubicBezTo>
                <a:lnTo>
                  <a:pt x="0" y="173841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356" tIns="142356" rIns="142356" bIns="14235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400" kern="1200" dirty="0" smtClean="0"/>
              <a:t>diversity</a:t>
            </a:r>
            <a:endParaRPr lang="zh-TW" altLang="en-US" sz="2400" kern="1200" dirty="0"/>
          </a:p>
        </p:txBody>
      </p:sp>
      <p:sp>
        <p:nvSpPr>
          <p:cNvPr id="9" name="手繪多邊形 8"/>
          <p:cNvSpPr/>
          <p:nvPr/>
        </p:nvSpPr>
        <p:spPr>
          <a:xfrm>
            <a:off x="2488176" y="1908806"/>
            <a:ext cx="4164991" cy="41649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22533" y="4160277"/>
                </a:moveTo>
                <a:arcTo wR="2082495" hR="2082495" stAng="5168653" swAng="405597"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手繪多邊形 9"/>
          <p:cNvSpPr/>
          <p:nvPr/>
        </p:nvSpPr>
        <p:spPr>
          <a:xfrm>
            <a:off x="1372129" y="2782018"/>
            <a:ext cx="2232093" cy="1043026"/>
          </a:xfrm>
          <a:custGeom>
            <a:avLst/>
            <a:gdLst>
              <a:gd name="connsiteX0" fmla="*/ 0 w 2232093"/>
              <a:gd name="connsiteY0" fmla="*/ 173841 h 1043026"/>
              <a:gd name="connsiteX1" fmla="*/ 173841 w 2232093"/>
              <a:gd name="connsiteY1" fmla="*/ 0 h 1043026"/>
              <a:gd name="connsiteX2" fmla="*/ 2058252 w 2232093"/>
              <a:gd name="connsiteY2" fmla="*/ 0 h 1043026"/>
              <a:gd name="connsiteX3" fmla="*/ 2232093 w 2232093"/>
              <a:gd name="connsiteY3" fmla="*/ 173841 h 1043026"/>
              <a:gd name="connsiteX4" fmla="*/ 2232093 w 2232093"/>
              <a:gd name="connsiteY4" fmla="*/ 869185 h 1043026"/>
              <a:gd name="connsiteX5" fmla="*/ 2058252 w 2232093"/>
              <a:gd name="connsiteY5" fmla="*/ 1043026 h 1043026"/>
              <a:gd name="connsiteX6" fmla="*/ 173841 w 2232093"/>
              <a:gd name="connsiteY6" fmla="*/ 1043026 h 1043026"/>
              <a:gd name="connsiteX7" fmla="*/ 0 w 2232093"/>
              <a:gd name="connsiteY7" fmla="*/ 869185 h 1043026"/>
              <a:gd name="connsiteX8" fmla="*/ 0 w 2232093"/>
              <a:gd name="connsiteY8" fmla="*/ 173841 h 10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093" h="1043026">
                <a:moveTo>
                  <a:pt x="0" y="173841"/>
                </a:moveTo>
                <a:cubicBezTo>
                  <a:pt x="0" y="77831"/>
                  <a:pt x="77831" y="0"/>
                  <a:pt x="173841" y="0"/>
                </a:cubicBezTo>
                <a:lnTo>
                  <a:pt x="2058252" y="0"/>
                </a:lnTo>
                <a:cubicBezTo>
                  <a:pt x="2154262" y="0"/>
                  <a:pt x="2232093" y="77831"/>
                  <a:pt x="2232093" y="173841"/>
                </a:cubicBezTo>
                <a:lnTo>
                  <a:pt x="2232093" y="869185"/>
                </a:lnTo>
                <a:cubicBezTo>
                  <a:pt x="2232093" y="965195"/>
                  <a:pt x="2154262" y="1043026"/>
                  <a:pt x="2058252" y="1043026"/>
                </a:cubicBezTo>
                <a:lnTo>
                  <a:pt x="173841" y="1043026"/>
                </a:lnTo>
                <a:cubicBezTo>
                  <a:pt x="77831" y="1043026"/>
                  <a:pt x="0" y="965195"/>
                  <a:pt x="0" y="869185"/>
                </a:cubicBezTo>
                <a:lnTo>
                  <a:pt x="0" y="173841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356" tIns="142356" rIns="142356" bIns="14235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400" kern="1200" dirty="0" smtClean="0"/>
              <a:t>Reform of the production history</a:t>
            </a:r>
            <a:endParaRPr lang="zh-TW" altLang="en-US" sz="2400" kern="1200" dirty="0"/>
          </a:p>
        </p:txBody>
      </p:sp>
      <p:sp>
        <p:nvSpPr>
          <p:cNvPr id="11" name="手繪多邊形 10"/>
          <p:cNvSpPr/>
          <p:nvPr/>
        </p:nvSpPr>
        <p:spPr>
          <a:xfrm>
            <a:off x="2488176" y="1908806"/>
            <a:ext cx="4164991" cy="41649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47774" y="3234680"/>
                </a:moveTo>
                <a:arcTo wR="2082495" hR="2082495" stAng="8784497" swAng="2195039"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手繪多邊形 11"/>
          <p:cNvSpPr/>
          <p:nvPr/>
        </p:nvSpPr>
        <p:spPr>
          <a:xfrm>
            <a:off x="1979712" y="5154563"/>
            <a:ext cx="2159531" cy="1043026"/>
          </a:xfrm>
          <a:custGeom>
            <a:avLst/>
            <a:gdLst>
              <a:gd name="connsiteX0" fmla="*/ 0 w 2159531"/>
              <a:gd name="connsiteY0" fmla="*/ 173841 h 1043026"/>
              <a:gd name="connsiteX1" fmla="*/ 173841 w 2159531"/>
              <a:gd name="connsiteY1" fmla="*/ 0 h 1043026"/>
              <a:gd name="connsiteX2" fmla="*/ 1985690 w 2159531"/>
              <a:gd name="connsiteY2" fmla="*/ 0 h 1043026"/>
              <a:gd name="connsiteX3" fmla="*/ 2159531 w 2159531"/>
              <a:gd name="connsiteY3" fmla="*/ 173841 h 1043026"/>
              <a:gd name="connsiteX4" fmla="*/ 2159531 w 2159531"/>
              <a:gd name="connsiteY4" fmla="*/ 869185 h 1043026"/>
              <a:gd name="connsiteX5" fmla="*/ 1985690 w 2159531"/>
              <a:gd name="connsiteY5" fmla="*/ 1043026 h 1043026"/>
              <a:gd name="connsiteX6" fmla="*/ 173841 w 2159531"/>
              <a:gd name="connsiteY6" fmla="*/ 1043026 h 1043026"/>
              <a:gd name="connsiteX7" fmla="*/ 0 w 2159531"/>
              <a:gd name="connsiteY7" fmla="*/ 869185 h 1043026"/>
              <a:gd name="connsiteX8" fmla="*/ 0 w 2159531"/>
              <a:gd name="connsiteY8" fmla="*/ 173841 h 104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9531" h="1043026">
                <a:moveTo>
                  <a:pt x="0" y="173841"/>
                </a:moveTo>
                <a:cubicBezTo>
                  <a:pt x="0" y="77831"/>
                  <a:pt x="77831" y="0"/>
                  <a:pt x="173841" y="0"/>
                </a:cubicBezTo>
                <a:lnTo>
                  <a:pt x="1985690" y="0"/>
                </a:lnTo>
                <a:cubicBezTo>
                  <a:pt x="2081700" y="0"/>
                  <a:pt x="2159531" y="77831"/>
                  <a:pt x="2159531" y="173841"/>
                </a:cubicBezTo>
                <a:lnTo>
                  <a:pt x="2159531" y="869185"/>
                </a:lnTo>
                <a:cubicBezTo>
                  <a:pt x="2159531" y="965195"/>
                  <a:pt x="2081700" y="1043026"/>
                  <a:pt x="1985690" y="1043026"/>
                </a:cubicBezTo>
                <a:lnTo>
                  <a:pt x="173841" y="1043026"/>
                </a:lnTo>
                <a:cubicBezTo>
                  <a:pt x="77831" y="1043026"/>
                  <a:pt x="0" y="965195"/>
                  <a:pt x="0" y="869185"/>
                </a:cubicBezTo>
                <a:lnTo>
                  <a:pt x="0" y="173841"/>
                </a:lnTo>
                <a:close/>
              </a:path>
            </a:pathLst>
          </a:custGeom>
          <a:solidFill>
            <a:srgbClr val="00B0F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356" tIns="142356" rIns="142356" bIns="14235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2400" kern="1200" dirty="0" smtClean="0"/>
              <a:t>Improving of fishing gear</a:t>
            </a:r>
            <a:endParaRPr lang="zh-TW" altLang="en-US" sz="2400" kern="1200" dirty="0"/>
          </a:p>
        </p:txBody>
      </p:sp>
      <p:sp>
        <p:nvSpPr>
          <p:cNvPr id="13" name="手繪多邊形 12"/>
          <p:cNvSpPr/>
          <p:nvPr/>
        </p:nvSpPr>
        <p:spPr>
          <a:xfrm>
            <a:off x="2488176" y="1908806"/>
            <a:ext cx="4164991" cy="41649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61405" y="910046"/>
                </a:moveTo>
                <a:arcTo wR="2082495" hR="2082495" stAng="12855821" swAng="1459944"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5" name="Picture 5" descr="328849-1310301201249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99" y="2924944"/>
            <a:ext cx="180020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9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254"/>
            <a:ext cx="9324528" cy="6858000"/>
          </a:xfrm>
          <a:prstGeom prst="rect">
            <a:avLst/>
          </a:prstGeom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Heavy/Light Industry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6419056" cy="4525963"/>
          </a:xfrm>
        </p:spPr>
        <p:txBody>
          <a:bodyPr>
            <a:normAutofit/>
          </a:bodyPr>
          <a:lstStyle/>
          <a:p>
            <a:r>
              <a:rPr lang="en-US" altLang="zh-TW" sz="36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</a:t>
            </a:r>
            <a:r>
              <a:rPr lang="en-US" altLang="zh-TW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hipbuilding</a:t>
            </a:r>
          </a:p>
          <a:p>
            <a:r>
              <a:rPr lang="en-US" altLang="zh-TW" sz="3600" dirty="0">
                <a:latin typeface="MV Boli" panose="02000500030200090000" pitchFamily="2" charset="0"/>
                <a:cs typeface="MV Boli" panose="02000500030200090000" pitchFamily="2" charset="0"/>
              </a:rPr>
              <a:t>O</a:t>
            </a:r>
            <a:r>
              <a:rPr lang="en-US" altLang="zh-TW" sz="3600" dirty="0" smtClean="0">
                <a:latin typeface="MV Boli" panose="02000500030200090000" pitchFamily="2" charset="0"/>
                <a:cs typeface="MV Boli" panose="02000500030200090000" pitchFamily="2" charset="0"/>
              </a:rPr>
              <a:t>il exploration</a:t>
            </a:r>
          </a:p>
          <a:p>
            <a:r>
              <a:rPr lang="en-US" altLang="zh-TW" sz="3600" dirty="0">
                <a:latin typeface="MV Boli" panose="02000500030200090000" pitchFamily="2" charset="0"/>
                <a:cs typeface="MV Boli" panose="02000500030200090000" pitchFamily="2" charset="0"/>
              </a:rPr>
              <a:t>P</a:t>
            </a:r>
            <a:r>
              <a:rPr lang="en-US" altLang="zh-TW" sz="3600" dirty="0" smtClean="0">
                <a:latin typeface="MV Boli" panose="02000500030200090000" pitchFamily="2" charset="0"/>
                <a:cs typeface="MV Boli" panose="02000500030200090000" pitchFamily="2" charset="0"/>
              </a:rPr>
              <a:t>ower generation</a:t>
            </a:r>
          </a:p>
          <a:p>
            <a:r>
              <a:rPr lang="en-US" altLang="zh-TW" sz="36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</a:t>
            </a:r>
            <a:r>
              <a:rPr lang="en-US" altLang="zh-TW" sz="3600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ridge construction</a:t>
            </a:r>
          </a:p>
          <a:p>
            <a:r>
              <a:rPr lang="en-US" altLang="zh-TW" sz="3600" dirty="0" smtClean="0">
                <a:latin typeface="MV Boli" panose="02000500030200090000" pitchFamily="2" charset="0"/>
                <a:cs typeface="MV Boli" panose="02000500030200090000" pitchFamily="2" charset="0"/>
              </a:rPr>
              <a:t>Furniture</a:t>
            </a:r>
          </a:p>
          <a:p>
            <a:r>
              <a:rPr lang="en-US" altLang="zh-TW" sz="3600" dirty="0">
                <a:latin typeface="MV Boli" panose="02000500030200090000" pitchFamily="2" charset="0"/>
                <a:cs typeface="MV Boli" panose="02000500030200090000" pitchFamily="2" charset="0"/>
              </a:rPr>
              <a:t>P</a:t>
            </a:r>
            <a:r>
              <a:rPr lang="en-US" altLang="zh-TW" sz="3600" dirty="0" smtClean="0">
                <a:latin typeface="MV Boli" panose="02000500030200090000" pitchFamily="2" charset="0"/>
                <a:cs typeface="MV Boli" panose="02000500030200090000" pitchFamily="2" charset="0"/>
              </a:rPr>
              <a:t>harmaceuticals</a:t>
            </a:r>
            <a:endParaRPr lang="zh-TW" altLang="en-US" sz="36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" y="0"/>
            <a:ext cx="9302200" cy="693378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1560" y="548680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pitchFamily="34" charset="0"/>
                <a:cs typeface="MV Boli" panose="02000500030200090000" pitchFamily="2" charset="0"/>
              </a:rPr>
              <a:t>Shipbuilding</a:t>
            </a:r>
            <a:endParaRPr kumimoji="0" lang="zh-TW" altLang="en-US" sz="6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pitchFamily="34" charset="0"/>
              <a:cs typeface="MV Boli" panose="02000500030200090000" pitchFamily="2" charset="0"/>
            </a:endParaRPr>
          </a:p>
        </p:txBody>
      </p:sp>
      <p:sp>
        <p:nvSpPr>
          <p:cNvPr id="5" name="內容版面配置區 6"/>
          <p:cNvSpPr>
            <a:spLocks noGrp="1"/>
          </p:cNvSpPr>
          <p:nvPr>
            <p:ph idx="1"/>
          </p:nvPr>
        </p:nvSpPr>
        <p:spPr>
          <a:xfrm>
            <a:off x="323528" y="2316021"/>
            <a:ext cx="5842992" cy="2836912"/>
          </a:xfrm>
        </p:spPr>
        <p:txBody>
          <a:bodyPr>
            <a:normAutofit/>
          </a:bodyPr>
          <a:lstStyle/>
          <a:p>
            <a:r>
              <a:rPr lang="en-US" altLang="zh-TW" sz="3600" dirty="0" smtClean="0">
                <a:latin typeface="MV Boli" panose="02000500030200090000" pitchFamily="2" charset="0"/>
                <a:cs typeface="MV Boli" panose="02000500030200090000" pitchFamily="2" charset="0"/>
              </a:rPr>
              <a:t>Collect-packing</a:t>
            </a:r>
          </a:p>
          <a:p>
            <a:pPr marL="0" indent="0">
              <a:buNone/>
            </a:pPr>
            <a:endParaRPr lang="en-US" altLang="zh-TW" sz="1400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US" altLang="zh-TW" sz="3600" dirty="0">
                <a:latin typeface="MV Boli" panose="02000500030200090000" pitchFamily="2" charset="0"/>
                <a:cs typeface="MV Boli" panose="02000500030200090000" pitchFamily="2" charset="0"/>
              </a:rPr>
              <a:t>Marine </a:t>
            </a:r>
            <a:r>
              <a:rPr lang="en-US" altLang="zh-TW" sz="3600" dirty="0" smtClean="0">
                <a:latin typeface="MV Boli" panose="02000500030200090000" pitchFamily="2" charset="0"/>
                <a:cs typeface="MV Boli" panose="02000500030200090000" pitchFamily="2" charset="0"/>
              </a:rPr>
              <a:t>Technology</a:t>
            </a:r>
          </a:p>
          <a:p>
            <a:pPr marL="0" indent="0">
              <a:buNone/>
            </a:pPr>
            <a:endParaRPr lang="en-US" altLang="zh-TW" sz="1400" dirty="0" smtClean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n-US" altLang="zh-TW" sz="3600" dirty="0">
                <a:latin typeface="MV Boli" panose="02000500030200090000" pitchFamily="2" charset="0"/>
                <a:cs typeface="MV Boli" panose="02000500030200090000" pitchFamily="2" charset="0"/>
              </a:rPr>
              <a:t>Supertanker</a:t>
            </a:r>
            <a:endParaRPr lang="zh-TW" altLang="en-US" sz="36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6" name="內容版面配置區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20" y="1916832"/>
            <a:ext cx="4008693" cy="324036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779046" y="5456256"/>
            <a:ext cx="4163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dirty="0" err="1"/>
              <a:t>A.P.Moller</a:t>
            </a:r>
            <a:r>
              <a:rPr lang="en-US" altLang="zh-TW" sz="3000" dirty="0"/>
              <a:t>-Maersk </a:t>
            </a:r>
            <a:r>
              <a:rPr lang="en-US" altLang="zh-TW" sz="3000" dirty="0" smtClean="0"/>
              <a:t>Group</a:t>
            </a:r>
            <a:endParaRPr lang="zh-TW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19537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70767" cy="69573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355160" cy="1143000"/>
          </a:xfrm>
        </p:spPr>
        <p:txBody>
          <a:bodyPr>
            <a:no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Bridge Construction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457199" y="1600200"/>
            <a:ext cx="2370889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5400" dirty="0" smtClean="0"/>
              <a:t>1624m</a:t>
            </a:r>
            <a:endParaRPr lang="zh-TW" altLang="en-US" sz="5400" dirty="0"/>
          </a:p>
        </p:txBody>
      </p:sp>
      <p:pic>
        <p:nvPicPr>
          <p:cNvPr id="6" name="內容版面配置區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71" y="1982350"/>
            <a:ext cx="4536505" cy="36004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653644" y="5661248"/>
            <a:ext cx="4268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zh-TW" sz="4000" b="1" dirty="0"/>
              <a:t>Storebæltsbroen</a:t>
            </a:r>
            <a:endParaRPr lang="zh-TW" altLang="en-US" sz="40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6971387" y="162880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 smtClean="0">
                <a:solidFill>
                  <a:srgbClr val="FF0000"/>
                </a:solidFill>
              </a:rPr>
              <a:t>No.2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0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457200" y="476672"/>
            <a:ext cx="8229600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pitchFamily="34" charset="0"/>
                <a:ea typeface="新細明體"/>
              </a:rPr>
              <a:t>Energy Industry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pitchFamily="34" charset="0"/>
              <a:ea typeface="新細明體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04051"/>
            <a:ext cx="4063490" cy="32304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467544" y="3173422"/>
            <a:ext cx="4038600" cy="32079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/>
              </a:rPr>
              <a:t>film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/>
              </a:rPr>
              <a:t>Vesta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/>
              </a:rPr>
              <a:t> </a:t>
            </a:r>
            <a:r>
              <a:rPr kumimoji="0" lang="en-US" altLang="zh-TW" sz="4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/>
              </a:rPr>
              <a:t>+</a:t>
            </a:r>
            <a:r>
              <a:rPr kumimoji="0" lang="en-US" altLang="zh-TW" sz="4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/>
              </a:rPr>
              <a:t>Siemens=40%</a:t>
            </a:r>
            <a:endParaRPr kumimoji="0" lang="zh-TW" altLang="en-US" sz="4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  <p:graphicFrame>
        <p:nvGraphicFramePr>
          <p:cNvPr id="7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108199"/>
              </p:ext>
            </p:extLst>
          </p:nvPr>
        </p:nvGraphicFramePr>
        <p:xfrm>
          <a:off x="4427984" y="260648"/>
          <a:ext cx="4320480" cy="4490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向右箭號 7"/>
          <p:cNvSpPr/>
          <p:nvPr/>
        </p:nvSpPr>
        <p:spPr>
          <a:xfrm>
            <a:off x="539552" y="2672916"/>
            <a:ext cx="3744416" cy="1512168"/>
          </a:xfrm>
          <a:prstGeom prst="rightArrow">
            <a:avLst/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/>
              </a:rPr>
              <a:t>Wind Power</a:t>
            </a:r>
            <a:endParaRPr kumimoji="0" lang="zh-TW" altLang="en-US" sz="3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  <p:sp>
        <p:nvSpPr>
          <p:cNvPr id="10" name="向下箭號 9"/>
          <p:cNvSpPr/>
          <p:nvPr/>
        </p:nvSpPr>
        <p:spPr>
          <a:xfrm>
            <a:off x="1574935" y="4525347"/>
            <a:ext cx="216024" cy="504056"/>
          </a:xfrm>
          <a:prstGeom prst="downArrow">
            <a:avLst/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54537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Graphic spid="7" grpId="0">
        <p:bldAsOne/>
      </p:bldGraphic>
      <p:bldP spid="8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458"/>
            <a:ext cx="2791502" cy="188803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431" y="4653136"/>
            <a:ext cx="2801167" cy="171919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431" y="2276872"/>
            <a:ext cx="2801167" cy="203844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2791502" cy="203844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833" y="18459"/>
            <a:ext cx="2801167" cy="188802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3136"/>
            <a:ext cx="2858029" cy="1719198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2965533" y="620688"/>
            <a:ext cx="1343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Sweden</a:t>
            </a:r>
            <a:endParaRPr lang="zh-TW" altLang="en-US" sz="24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5292080" y="5301050"/>
            <a:ext cx="790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U.S.</a:t>
            </a:r>
            <a:endParaRPr lang="zh-TW" altLang="en-US" sz="2400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778899" y="3111521"/>
            <a:ext cx="1409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England</a:t>
            </a:r>
            <a:endParaRPr lang="zh-TW" altLang="en-US" sz="2400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4860031" y="620688"/>
            <a:ext cx="132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Ireland</a:t>
            </a:r>
            <a:endParaRPr lang="zh-TW" altLang="en-US" sz="24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025032" y="3111428"/>
            <a:ext cx="1283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Norway</a:t>
            </a:r>
            <a:endParaRPr lang="zh-TW" altLang="en-US" sz="24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3025032" y="5301050"/>
            <a:ext cx="1558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Germany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420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向右箭號 5"/>
          <p:cNvSpPr/>
          <p:nvPr/>
        </p:nvSpPr>
        <p:spPr>
          <a:xfrm>
            <a:off x="539552" y="1916832"/>
            <a:ext cx="3744416" cy="1512168"/>
          </a:xfrm>
          <a:prstGeom prst="rightArrow">
            <a:avLst/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/>
              </a:rPr>
              <a:t>Wind Power</a:t>
            </a:r>
            <a:endParaRPr kumimoji="0" lang="zh-TW" altLang="en-US" sz="3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  <p:graphicFrame>
        <p:nvGraphicFramePr>
          <p:cNvPr id="8" name="內容版面配置區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4941086"/>
              </p:ext>
            </p:extLst>
          </p:nvPr>
        </p:nvGraphicFramePr>
        <p:xfrm>
          <a:off x="4572000" y="260648"/>
          <a:ext cx="4237789" cy="4084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4067175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395536" y="3861048"/>
            <a:ext cx="3528392" cy="648072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/>
              </a:rPr>
              <a:t>&lt;</a:t>
            </a:r>
            <a:r>
              <a:rPr lang="en-US" altLang="zh-TW" sz="4000" kern="0" dirty="0" smtClean="0">
                <a:solidFill>
                  <a:prstClr val="white"/>
                </a:solidFill>
                <a:latin typeface="Calibri"/>
                <a:ea typeface="新細明體"/>
              </a:rPr>
              <a:t>0.03</a:t>
            </a:r>
            <a:r>
              <a:rPr kumimoji="0" lang="en-US" altLang="zh-TW" sz="4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/>
              </a:rPr>
              <a:t>EUR/MW</a:t>
            </a:r>
            <a:endParaRPr kumimoji="0" lang="zh-TW" altLang="en-U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91241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8" grpId="0">
        <p:bldAsOne/>
      </p:bldGraphic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52" b="5600"/>
          <a:stretch/>
        </p:blipFill>
        <p:spPr>
          <a:xfrm>
            <a:off x="0" y="-59320"/>
            <a:ext cx="9900592" cy="691732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1994738" y="908720"/>
            <a:ext cx="6768752" cy="5550377"/>
            <a:chOff x="1043608" y="836712"/>
            <a:chExt cx="6768752" cy="5550377"/>
          </a:xfrm>
        </p:grpSpPr>
        <p:pic>
          <p:nvPicPr>
            <p:cNvPr id="4" name="內容版面配置區 4" descr="25000740632_d67764bb3a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608" y="836712"/>
              <a:ext cx="6768752" cy="55503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6" name="群組 5"/>
            <p:cNvGrpSpPr/>
            <p:nvPr/>
          </p:nvGrpSpPr>
          <p:grpSpPr>
            <a:xfrm>
              <a:off x="1043608" y="4653136"/>
              <a:ext cx="6768752" cy="360040"/>
              <a:chOff x="1043608" y="4653136"/>
              <a:chExt cx="6768752" cy="36004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043608" y="4653136"/>
                <a:ext cx="6768752" cy="36004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" name="橢圓 2"/>
              <p:cNvSpPr/>
              <p:nvPr/>
            </p:nvSpPr>
            <p:spPr>
              <a:xfrm>
                <a:off x="6948264" y="4653136"/>
                <a:ext cx="360040" cy="36004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043608" y="4653136"/>
                <a:ext cx="1224136" cy="36004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245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913" y="0"/>
            <a:ext cx="10115044" cy="6858000"/>
          </a:xfrm>
          <a:prstGeom prst="rect">
            <a:avLst/>
          </a:prstGeom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67544" y="456812"/>
            <a:ext cx="3312368" cy="1143000"/>
          </a:xfrm>
        </p:spPr>
        <p:txBody>
          <a:bodyPr>
            <a:no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Software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78112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SzPct val="83000"/>
              <a:buFont typeface="Wingdings" panose="05000000000000000000" pitchFamily="2" charset="2"/>
              <a:buChar char="l"/>
            </a:pP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C++ – </a:t>
            </a:r>
            <a:r>
              <a:rPr lang="en-US" altLang="zh-TW" sz="2800" b="1" dirty="0" err="1">
                <a:latin typeface="MV Boli" panose="02000500030200090000" pitchFamily="2" charset="0"/>
                <a:cs typeface="MV Boli" panose="02000500030200090000" pitchFamily="2" charset="0"/>
              </a:rPr>
              <a:t>Bjarne</a:t>
            </a: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altLang="zh-TW" sz="2800" b="1" dirty="0" err="1">
                <a:latin typeface="MV Boli" panose="02000500030200090000" pitchFamily="2" charset="0"/>
                <a:cs typeface="MV Boli" panose="02000500030200090000" pitchFamily="2" charset="0"/>
              </a:rPr>
              <a:t>Stroustrup</a:t>
            </a:r>
            <a:endParaRPr lang="en-US" altLang="zh-TW" sz="28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PHP – </a:t>
            </a:r>
            <a:r>
              <a:rPr lang="en-US" altLang="zh-TW" sz="2800" b="1" dirty="0" err="1">
                <a:latin typeface="MV Boli" panose="02000500030200090000" pitchFamily="2" charset="0"/>
                <a:cs typeface="MV Boli" panose="02000500030200090000" pitchFamily="2" charset="0"/>
              </a:rPr>
              <a:t>Rasmus</a:t>
            </a: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altLang="zh-TW" sz="2800" b="1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Lerdorf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		</a:t>
            </a:r>
            <a:r>
              <a:rPr lang="zh-TW" altLang="en-US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– </a:t>
            </a:r>
            <a:r>
              <a:rPr lang="en-US" altLang="zh-TW" sz="2800" dirty="0" smtClean="0">
                <a:latin typeface="MV Boli" panose="02000500030200090000" pitchFamily="2" charset="0"/>
                <a:cs typeface="MV Boli" panose="02000500030200090000" pitchFamily="2" charset="0"/>
              </a:rPr>
              <a:t>Apply </a:t>
            </a:r>
            <a:r>
              <a:rPr lang="en-US" altLang="zh-TW" sz="2800" dirty="0">
                <a:latin typeface="MV Boli" panose="02000500030200090000" pitchFamily="2" charset="0"/>
                <a:cs typeface="MV Boli" panose="02000500030200090000" pitchFamily="2" charset="0"/>
              </a:rPr>
              <a:t>to </a:t>
            </a:r>
            <a:r>
              <a:rPr lang="en-US" altLang="zh-TW" sz="2800" dirty="0" smtClean="0">
                <a:latin typeface="MV Boli" panose="02000500030200090000" pitchFamily="2" charset="0"/>
                <a:cs typeface="MV Boli" panose="02000500030200090000" pitchFamily="2" charset="0"/>
              </a:rPr>
              <a:t>Facebook,</a:t>
            </a:r>
            <a:br>
              <a:rPr lang="en-US" altLang="zh-TW" sz="2800" dirty="0" smtClean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altLang="zh-TW" sz="2800" dirty="0" smtClean="0">
                <a:latin typeface="MV Boli" panose="02000500030200090000" pitchFamily="2" charset="0"/>
                <a:cs typeface="MV Boli" panose="02000500030200090000" pitchFamily="2" charset="0"/>
              </a:rPr>
              <a:t>	</a:t>
            </a:r>
            <a:r>
              <a:rPr lang="en-US" altLang="zh-TW" sz="2800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Wikipedia,Wordpress,etc</a:t>
            </a:r>
            <a:r>
              <a:rPr lang="en-US" altLang="zh-TW" sz="2800" dirty="0" smtClean="0"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C#</a:t>
            </a: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–</a:t>
            </a: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Anders Hejlsberg</a:t>
            </a:r>
          </a:p>
          <a:p>
            <a:endParaRPr lang="en-US" altLang="zh-TW" b="1" dirty="0" smtClean="0"/>
          </a:p>
          <a:p>
            <a:endParaRPr lang="en-US" altLang="zh-TW" b="1" dirty="0" smtClean="0"/>
          </a:p>
          <a:p>
            <a:pPr marL="0" indent="0">
              <a:buNone/>
            </a:pPr>
            <a:endParaRPr lang="en-US" altLang="zh-TW" dirty="0"/>
          </a:p>
          <a:p>
            <a:endParaRPr lang="en-US" altLang="zh-TW" b="1" dirty="0" smtClean="0"/>
          </a:p>
          <a:p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</p:txBody>
      </p:sp>
      <p:pic>
        <p:nvPicPr>
          <p:cNvPr id="6" name="內容版面配置區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47692"/>
            <a:ext cx="301730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6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8746" y="0"/>
            <a:ext cx="12543280" cy="6857999"/>
          </a:xfrm>
          <a:prstGeom prst="rect">
            <a:avLst/>
          </a:prstGeom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-508237" y="5375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International Trade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8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50502"/>
            <a:ext cx="3673319" cy="2160240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132652"/>
            <a:ext cx="3528392" cy="249762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628" y="4149080"/>
            <a:ext cx="3853006" cy="256400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395536" y="1711193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P</a:t>
            </a:r>
            <a:r>
              <a:rPr lang="en-US" altLang="zh-TW" sz="2800" b="1" dirty="0" smtClean="0"/>
              <a:t>ork</a:t>
            </a:r>
            <a:endParaRPr lang="zh-TW" altLang="en-US" sz="28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840252" y="1638638"/>
            <a:ext cx="176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B</a:t>
            </a:r>
            <a:r>
              <a:rPr lang="en-US" altLang="zh-TW" sz="2800" b="1" dirty="0" smtClean="0"/>
              <a:t>utter</a:t>
            </a:r>
            <a:endParaRPr lang="zh-TW" altLang="en-US" sz="2800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588224" y="573325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E</a:t>
            </a:r>
            <a:r>
              <a:rPr lang="en-US" altLang="zh-TW" sz="2800" b="1" dirty="0" smtClean="0"/>
              <a:t>nergy</a:t>
            </a:r>
          </a:p>
        </p:txBody>
      </p:sp>
      <p:sp>
        <p:nvSpPr>
          <p:cNvPr id="12" name="左-右雙向箭號 11"/>
          <p:cNvSpPr/>
          <p:nvPr/>
        </p:nvSpPr>
        <p:spPr>
          <a:xfrm>
            <a:off x="2484985" y="1196752"/>
            <a:ext cx="3960440" cy="883773"/>
          </a:xfrm>
          <a:prstGeom prst="leftRightArrow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/>
              </a:rPr>
              <a:t>    EXPORT</a:t>
            </a:r>
            <a:endParaRPr kumimoji="0" lang="zh-TW" altLang="en-US" sz="4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223565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430768"/>
          </a:xfrm>
          <a:prstGeom prst="rect">
            <a:avLst/>
          </a:prstGeom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6000" dirty="0">
                <a:latin typeface="Maiandra GD" panose="020E0502030308020204" pitchFamily="34" charset="0"/>
              </a:rPr>
              <a:t>Export</a:t>
            </a:r>
            <a:endParaRPr lang="zh-TW" altLang="en-US" sz="6000" dirty="0">
              <a:latin typeface="Maiandra GD" panose="020E0502030308020204" pitchFamily="34" charset="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823469"/>
              </p:ext>
            </p:extLst>
          </p:nvPr>
        </p:nvGraphicFramePr>
        <p:xfrm>
          <a:off x="179512" y="1340768"/>
          <a:ext cx="885698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764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9640" y="0"/>
            <a:ext cx="125432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-460430" y="269776"/>
            <a:ext cx="8229600" cy="782960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Trade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5" name="內容版面配置區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18" y="2072817"/>
            <a:ext cx="4227350" cy="2793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內容版面配置區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16832"/>
            <a:ext cx="2592288" cy="3018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50" y="4365104"/>
            <a:ext cx="5464492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字方塊 8"/>
          <p:cNvSpPr txBox="1"/>
          <p:nvPr/>
        </p:nvSpPr>
        <p:spPr>
          <a:xfrm>
            <a:off x="251520" y="1844824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/>
              <a:t>Electromechanical</a:t>
            </a:r>
            <a:endParaRPr lang="zh-TW" altLang="en-US" sz="24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804248" y="147484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/>
              <a:t>Chemical</a:t>
            </a:r>
            <a:endParaRPr lang="zh-TW" altLang="en-US" sz="2400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251520" y="5949280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T</a:t>
            </a:r>
            <a:r>
              <a:rPr lang="en-US" altLang="zh-TW" sz="2400" b="1" dirty="0" smtClean="0"/>
              <a:t>ransportation</a:t>
            </a:r>
            <a:endParaRPr lang="zh-TW" altLang="en-US" sz="2400" b="1" dirty="0"/>
          </a:p>
        </p:txBody>
      </p:sp>
      <p:sp>
        <p:nvSpPr>
          <p:cNvPr id="14" name="左-右雙向箭號 13"/>
          <p:cNvSpPr/>
          <p:nvPr/>
        </p:nvSpPr>
        <p:spPr>
          <a:xfrm>
            <a:off x="2484985" y="1052736"/>
            <a:ext cx="3960440" cy="883773"/>
          </a:xfrm>
          <a:prstGeom prst="leftRightArrow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/>
              </a:rPr>
              <a:t>    IMPORT</a:t>
            </a:r>
            <a:endParaRPr kumimoji="0" lang="zh-TW" altLang="en-US" sz="4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197949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5999"/>
          </a:xfrm>
          <a:prstGeom prst="rect">
            <a:avLst/>
          </a:prstGeom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6000" dirty="0">
                <a:latin typeface="Maiandra GD" panose="020E0502030308020204" pitchFamily="34" charset="0"/>
              </a:rPr>
              <a:t>Import</a:t>
            </a:r>
            <a:endParaRPr lang="zh-TW" altLang="en-US" sz="6000" dirty="0">
              <a:latin typeface="Maiandra GD" panose="020E0502030308020204" pitchFamily="34" charset="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010878"/>
              </p:ext>
            </p:extLst>
          </p:nvPr>
        </p:nvGraphicFramePr>
        <p:xfrm>
          <a:off x="179512" y="1484784"/>
          <a:ext cx="878497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160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267" y="-128042"/>
            <a:ext cx="11382534" cy="7114084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12770"/>
            <a:ext cx="8229600" cy="5644622"/>
          </a:xfr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The Founder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Profiles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Headquarter &amp; Branches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Major Products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Relating Products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Number of Employees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l"/>
            </a:pPr>
            <a:r>
              <a:rPr lang="en-US" altLang="zh-TW" sz="4400" dirty="0">
                <a:latin typeface="MV Boli" panose="02000500030200090000" pitchFamily="2" charset="0"/>
                <a:cs typeface="MV Boli" panose="02000500030200090000" pitchFamily="2" charset="0"/>
              </a:rPr>
              <a:t>Current &amp; Future Plans</a:t>
            </a:r>
            <a:endParaRPr lang="zh-TW" altLang="en-US" sz="44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0" y="109081"/>
            <a:ext cx="9130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000" b="1" dirty="0" smtClean="0">
                <a:latin typeface="Maiandra GD" panose="020E0502030308020204" pitchFamily="34" charset="0"/>
              </a:rPr>
              <a:t>Representative Company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99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12746"/>
            <a:ext cx="10306121" cy="6870746"/>
          </a:xfrm>
          <a:prstGeom prst="rect">
            <a:avLst/>
          </a:prstGeom>
        </p:spPr>
      </p:pic>
      <p:pic>
        <p:nvPicPr>
          <p:cNvPr id="4" name="內容版面配置區 3" descr="LEGO_LOGO_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9019" y="1166019"/>
            <a:ext cx="452596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267" y="-128042"/>
            <a:ext cx="11382534" cy="7114084"/>
          </a:xfrm>
          <a:prstGeom prst="rect">
            <a:avLst/>
          </a:prstGeom>
        </p:spPr>
      </p:pic>
      <p:pic>
        <p:nvPicPr>
          <p:cNvPr id="1026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" t="20321" r="34924" b="20749"/>
          <a:stretch/>
        </p:blipFill>
        <p:spPr bwMode="auto">
          <a:xfrm>
            <a:off x="575556" y="1268760"/>
            <a:ext cx="7992888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808820" y="5877272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5"/>
              </a:rPr>
              <a:t>https://</a:t>
            </a:r>
            <a:r>
              <a:rPr lang="en-US" altLang="zh-TW" dirty="0" smtClean="0">
                <a:hlinkClick r:id="rId5"/>
              </a:rPr>
              <a:t>www.youtube.com/watch?v=fBvr289G3w8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91312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-1638"/>
            <a:ext cx="11230566" cy="6859638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-1476672" y="26064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The </a:t>
            </a:r>
            <a:r>
              <a:rPr lang="en-US" altLang="zh-TW" sz="6000" b="1" dirty="0">
                <a:solidFill>
                  <a:schemeClr val="tx1"/>
                </a:solidFill>
                <a:latin typeface="Maiandra GD" panose="020E0502030308020204" pitchFamily="34" charset="0"/>
              </a:rPr>
              <a:t>F</a:t>
            </a:r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ounder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5" name="內容版面配置區 6" descr="Ole Kirk Christiante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1785926"/>
            <a:ext cx="2500330" cy="3160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內容版面配置區 5"/>
          <p:cNvSpPr txBox="1">
            <a:spLocks/>
          </p:cNvSpPr>
          <p:nvPr/>
        </p:nvSpPr>
        <p:spPr>
          <a:xfrm>
            <a:off x="214282" y="5214950"/>
            <a:ext cx="2857520" cy="1143008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smtClean="0"/>
              <a:t>Ole Kirk Christiansen</a:t>
            </a:r>
            <a:endParaRPr lang="zh-TW" altLang="en-US" sz="3200" dirty="0"/>
          </a:p>
        </p:txBody>
      </p:sp>
      <p:pic>
        <p:nvPicPr>
          <p:cNvPr id="7" name="圖片 6" descr="Denmark-Legoland-map-0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1714488"/>
            <a:ext cx="5786446" cy="4780108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27" l="628" r="997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095" y="116632"/>
            <a:ext cx="286200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2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2268760" y="332656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Profiles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vert="horz">
            <a:normAutofit lnSpcReduction="10000"/>
          </a:bodyPr>
          <a:lstStyle/>
          <a:p>
            <a:pPr>
              <a:lnSpc>
                <a:spcPct val="200000"/>
              </a:lnSpc>
              <a:buSzPct val="83000"/>
              <a:buFont typeface="Wingdings" panose="05000000000000000000" pitchFamily="2" charset="2"/>
              <a:buChar char="l"/>
            </a:pP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Founded in 1934</a:t>
            </a:r>
          </a:p>
          <a:p>
            <a:pPr>
              <a:lnSpc>
                <a:spcPct val="200000"/>
              </a:lnSpc>
              <a:buSzPct val="83000"/>
              <a:buFont typeface="Wingdings" panose="05000000000000000000" pitchFamily="2" charset="2"/>
              <a:buChar char="l"/>
            </a:pP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</a:rPr>
              <a:t>Lego 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  <a:sym typeface="Wingdings"/>
              </a:rPr>
              <a:t> “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Leg </a:t>
            </a:r>
            <a:r>
              <a:rPr lang="en-US" altLang="zh-TW" sz="2800" b="1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godt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”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  <a:sym typeface="Wingdings"/>
              </a:rPr>
              <a:t> </a:t>
            </a:r>
            <a:r>
              <a:rPr lang="en-US" altLang="zh-TW" sz="2800" b="1" dirty="0">
                <a:latin typeface="MV Boli" panose="02000500030200090000" pitchFamily="2" charset="0"/>
                <a:cs typeface="MV Boli" panose="02000500030200090000" pitchFamily="2" charset="0"/>
                <a:sym typeface="Wingdings"/>
              </a:rPr>
              <a:t> </a:t>
            </a: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play well</a:t>
            </a:r>
          </a:p>
          <a:p>
            <a:pPr>
              <a:lnSpc>
                <a:spcPct val="200000"/>
              </a:lnSpc>
              <a:buSzPct val="83000"/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Motto: “Only the best is good enough”</a:t>
            </a:r>
            <a:endParaRPr lang="en-US" altLang="zh-TW" sz="2800" b="1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>
              <a:lnSpc>
                <a:spcPct val="200000"/>
              </a:lnSpc>
              <a:buSzPct val="83000"/>
              <a:buFont typeface="Wingdings" panose="05000000000000000000" pitchFamily="2" charset="2"/>
              <a:buChar char="l"/>
            </a:pPr>
            <a:r>
              <a:rPr lang="en-US" altLang="zh-TW" sz="2800" b="1" dirty="0" smtClean="0">
                <a:latin typeface="MV Boli" panose="02000500030200090000" pitchFamily="2" charset="0"/>
                <a:cs typeface="MV Boli" panose="02000500030200090000" pitchFamily="2" charset="0"/>
              </a:rPr>
              <a:t>One of the world’s leading manufacturers of play materials</a:t>
            </a:r>
            <a:endParaRPr lang="zh-TW" altLang="en-US" sz="2800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DEDFDA"/>
              </a:clrFrom>
              <a:clrTo>
                <a:srgbClr val="DEDF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44" b="87222" l="9971" r="89981">
                        <a14:foregroundMark x1="46902" y1="49661" x2="46902" y2="49661"/>
                        <a14:foregroundMark x1="46563" y1="55760" x2="46563" y2="55760"/>
                        <a14:foregroundMark x1="74782" y1="39109" x2="74782" y2="39109"/>
                        <a14:foregroundMark x1="70136" y1="31317" x2="70136" y2="31317"/>
                        <a14:foregroundMark x1="68054" y1="31849" x2="68054" y2="31849"/>
                        <a14:foregroundMark x1="19555" y1="60745" x2="19555" y2="60745"/>
                        <a14:backgroundMark x1="47967" y1="29235" x2="47967" y2="292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823"/>
          <a:stretch/>
        </p:blipFill>
        <p:spPr>
          <a:xfrm>
            <a:off x="5940152" y="0"/>
            <a:ext cx="3391367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5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087" y="0"/>
            <a:ext cx="10544174" cy="685799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83568" y="1628800"/>
            <a:ext cx="7776864" cy="4752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179512" y="572799"/>
            <a:ext cx="84702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Headquarter</a:t>
            </a:r>
            <a:r>
              <a:rPr lang="zh-TW" altLang="en-US" sz="6000" b="1" dirty="0">
                <a:solidFill>
                  <a:prstClr val="black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＆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Branches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04" y="1844824"/>
            <a:ext cx="7604044" cy="4320480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9346" y1="27083" x2="19346" y2="27083"/>
                        <a14:foregroundMark x1="48229" y1="29583" x2="48229" y2="29583"/>
                        <a14:foregroundMark x1="76294" y1="28333" x2="76294" y2="28333"/>
                        <a14:foregroundMark x1="78474" y1="66250" x2="78474" y2="66250"/>
                        <a14:foregroundMark x1="49046" y1="70833" x2="49046" y2="70833"/>
                        <a14:foregroundMark x1="18529" y1="71250" x2="18529" y2="71250"/>
                        <a14:backgroundMark x1="70572" y1="57083" x2="70572" y2="57083"/>
                        <a14:backgroundMark x1="85559" y1="75417" x2="85559" y2="75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459" t="50000"/>
          <a:stretch/>
        </p:blipFill>
        <p:spPr>
          <a:xfrm>
            <a:off x="6857147" y="4293096"/>
            <a:ext cx="543963" cy="500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19346" y1="27083" x2="19346" y2="27083"/>
                        <a14:foregroundMark x1="48229" y1="29583" x2="48229" y2="29583"/>
                        <a14:foregroundMark x1="76294" y1="28333" x2="76294" y2="28333"/>
                        <a14:foregroundMark x1="78474" y1="66250" x2="78474" y2="66250"/>
                        <a14:foregroundMark x1="49046" y1="70833" x2="49046" y2="70833"/>
                        <a14:foregroundMark x1="18529" y1="71250" x2="18529" y2="71250"/>
                        <a14:foregroundMark x1="40872" y1="37083" x2="40872" y2="37083"/>
                        <a14:foregroundMark x1="44959" y1="39583" x2="44959" y2="39583"/>
                        <a14:foregroundMark x1="53951" y1="30833" x2="53951" y2="30833"/>
                        <a14:foregroundMark x1="53134" y1="39167" x2="53134" y2="39167"/>
                        <a14:foregroundMark x1="46866" y1="20833" x2="46866" y2="20833"/>
                        <a14:foregroundMark x1="52589" y1="13750" x2="52589" y2="13750"/>
                        <a14:foregroundMark x1="58311" y1="14167" x2="58311" y2="14167"/>
                        <a14:foregroundMark x1="60218" y1="23750" x2="60218" y2="23750"/>
                        <a14:foregroundMark x1="55586" y1="27083" x2="55586" y2="27083"/>
                        <a14:foregroundMark x1="51226" y1="18750" x2="51226" y2="18750"/>
                        <a14:backgroundMark x1="60763" y1="36667" x2="60763" y2="36667"/>
                        <a14:backgroundMark x1="47684" y1="42083" x2="47684" y2="42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036" r="33927" b="55000"/>
          <a:stretch/>
        </p:blipFill>
        <p:spPr>
          <a:xfrm>
            <a:off x="4593926" y="2708920"/>
            <a:ext cx="489599" cy="436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9346" y1="27083" x2="19346" y2="27083"/>
                        <a14:foregroundMark x1="48229" y1="29583" x2="48229" y2="29583"/>
                        <a14:foregroundMark x1="76294" y1="28333" x2="76294" y2="28333"/>
                        <a14:foregroundMark x1="78474" y1="66250" x2="78474" y2="66250"/>
                        <a14:foregroundMark x1="49046" y1="70833" x2="49046" y2="70833"/>
                        <a14:foregroundMark x1="18529" y1="71250" x2="18529" y2="71250"/>
                        <a14:backgroundMark x1="32425" y1="80000" x2="32425" y2="80000"/>
                        <a14:backgroundMark x1="26158" y1="77500" x2="26158" y2="7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000" r="64714"/>
          <a:stretch/>
        </p:blipFill>
        <p:spPr>
          <a:xfrm>
            <a:off x="7092280" y="3311420"/>
            <a:ext cx="539216" cy="549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9346" y1="27083" x2="19346" y2="27083"/>
                        <a14:foregroundMark x1="48229" y1="29583" x2="48229" y2="29583"/>
                        <a14:foregroundMark x1="76294" y1="28333" x2="76294" y2="28333"/>
                        <a14:foregroundMark x1="78474" y1="66250" x2="78474" y2="66250"/>
                        <a14:foregroundMark x1="49046" y1="70833" x2="49046" y2="70833"/>
                        <a14:foregroundMark x1="18529" y1="71250" x2="18529" y2="71250"/>
                        <a14:backgroundMark x1="30790" y1="35000" x2="30790" y2="35000"/>
                        <a14:backgroundMark x1="25886" y1="40417" x2="25886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079" b="55000"/>
          <a:stretch/>
        </p:blipFill>
        <p:spPr>
          <a:xfrm>
            <a:off x="4018765" y="2780043"/>
            <a:ext cx="575161" cy="458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圖片 24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45000" l="68421" r="934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87" r="3374" b="50000"/>
          <a:stretch/>
        </p:blipFill>
        <p:spPr>
          <a:xfrm>
            <a:off x="2267744" y="3502925"/>
            <a:ext cx="491049" cy="512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06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12746"/>
            <a:ext cx="10306121" cy="6870746"/>
          </a:xfrm>
          <a:prstGeom prst="rect">
            <a:avLst/>
          </a:prstGeom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-828684" y="7141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Major Products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13" name="內容版面配置區 7" descr="girl-lego-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21770" y="2357430"/>
            <a:ext cx="3536180" cy="2357454"/>
          </a:xfrm>
        </p:spPr>
      </p:pic>
      <p:pic>
        <p:nvPicPr>
          <p:cNvPr id="8" name="內容版面配置區 5" descr="720_41122AdventureCampTreeHouse.jpg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970" r="15151"/>
          <a:stretch>
            <a:fillRect/>
          </a:stretch>
        </p:blipFill>
        <p:spPr>
          <a:xfrm>
            <a:off x="0" y="2286000"/>
            <a:ext cx="2513013" cy="2303463"/>
          </a:xfrm>
          <a:prstGeom prst="rect">
            <a:avLst/>
          </a:prstGeom>
        </p:spPr>
      </p:pic>
      <p:pic>
        <p:nvPicPr>
          <p:cNvPr id="9" name="圖片 8" descr="HighRes_LEGO_DUPLO_bricks-story-582x318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 b="15002"/>
          <a:stretch>
            <a:fillRect/>
          </a:stretch>
        </p:blipFill>
        <p:spPr>
          <a:xfrm>
            <a:off x="69275" y="1128141"/>
            <a:ext cx="2786050" cy="1293908"/>
          </a:xfrm>
          <a:prstGeom prst="rect">
            <a:avLst/>
          </a:prstGeom>
        </p:spPr>
      </p:pic>
      <p:pic>
        <p:nvPicPr>
          <p:cNvPr id="10" name="圖片 9" descr="2448cd4d111c1a54c1258a4036916da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070" y="2930928"/>
            <a:ext cx="2755086" cy="3927071"/>
          </a:xfrm>
          <a:prstGeom prst="rect">
            <a:avLst/>
          </a:prstGeom>
        </p:spPr>
      </p:pic>
      <p:pic>
        <p:nvPicPr>
          <p:cNvPr id="11" name="圖片 10" descr="6702064ebe9b20f2b791deba3e38b64f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2" y="575305"/>
            <a:ext cx="3162899" cy="1779131"/>
          </a:xfrm>
          <a:prstGeom prst="rect">
            <a:avLst/>
          </a:prstGeom>
        </p:spPr>
      </p:pic>
      <p:pic>
        <p:nvPicPr>
          <p:cNvPr id="12" name="圖片 11" descr="le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51" y="4674381"/>
            <a:ext cx="3179365" cy="2112205"/>
          </a:xfrm>
          <a:prstGeom prst="rect">
            <a:avLst/>
          </a:prstGeom>
        </p:spPr>
      </p:pic>
      <p:pic>
        <p:nvPicPr>
          <p:cNvPr id="14" name="圖片 13" descr="Lego.Gears_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8992" y="4929222"/>
            <a:ext cx="2678889" cy="178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7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12746"/>
            <a:ext cx="10306121" cy="6870746"/>
          </a:xfrm>
          <a:prstGeom prst="rect">
            <a:avLst/>
          </a:prstGeom>
        </p:spPr>
      </p:pic>
      <p:sp>
        <p:nvSpPr>
          <p:cNvPr id="3" name="標題 1"/>
          <p:cNvSpPr>
            <a:spLocks noGrp="1"/>
          </p:cNvSpPr>
          <p:nvPr>
            <p:ph type="title"/>
          </p:nvPr>
        </p:nvSpPr>
        <p:spPr>
          <a:xfrm>
            <a:off x="-684584" y="189537"/>
            <a:ext cx="7648827" cy="1143000"/>
          </a:xfrm>
        </p:spPr>
        <p:txBody>
          <a:bodyPr>
            <a:normAutofit/>
          </a:bodyPr>
          <a:lstStyle/>
          <a:p>
            <a:r>
              <a:rPr lang="en-US" altLang="zh-TW" sz="6000" b="1" dirty="0" smtClean="0">
                <a:solidFill>
                  <a:schemeClr val="tx1"/>
                </a:solidFill>
                <a:latin typeface="Maiandra GD" panose="020E0502030308020204" pitchFamily="34" charset="0"/>
              </a:rPr>
              <a:t>Relating Products</a:t>
            </a:r>
            <a:endParaRPr lang="zh-TW" altLang="en-US" sz="6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8" name="內容版面配置區 9" descr="lsw_web_app_tcs_m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83016" y="1429107"/>
            <a:ext cx="3171322" cy="178386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9" name="內容版面配置區 7" descr="LEGO-Club-Magazine-Christmas-2014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">
            <a:off x="6660559" y="1107964"/>
            <a:ext cx="2603243" cy="2259615"/>
          </a:xfrm>
          <a:prstGeom prst="rect">
            <a:avLst/>
          </a:prstGeom>
        </p:spPr>
      </p:pic>
      <p:pic>
        <p:nvPicPr>
          <p:cNvPr id="10" name="圖片 9" descr="jc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42132" y="3445013"/>
            <a:ext cx="2098019" cy="31562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圖片 10" descr="legoland1-1160x77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1375268"/>
            <a:ext cx="3411760" cy="2273526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12" name="圖片 11" descr="255617_pcw_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2160" y="3633653"/>
            <a:ext cx="3024336" cy="30243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49080"/>
            <a:ext cx="3678043" cy="23762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106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-1638"/>
            <a:ext cx="11230566" cy="685963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50" y="1988840"/>
            <a:ext cx="4525166" cy="33938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84984"/>
            <a:ext cx="3969283" cy="335075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90850" y="404664"/>
            <a:ext cx="8782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Number of Employees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563609" y="1844823"/>
            <a:ext cx="266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 smtClean="0">
                <a:solidFill>
                  <a:srgbClr val="FF0000"/>
                </a:solidFill>
                <a:latin typeface="+mj-lt"/>
              </a:rPr>
              <a:t>17,294</a:t>
            </a:r>
            <a:endParaRPr lang="zh-TW" altLang="en-US" sz="60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755576" y="1481342"/>
            <a:ext cx="8064896" cy="5154401"/>
            <a:chOff x="611560" y="1268760"/>
            <a:chExt cx="7344816" cy="4680520"/>
          </a:xfrm>
        </p:grpSpPr>
        <p:sp>
          <p:nvSpPr>
            <p:cNvPr id="4" name="矩形 3"/>
            <p:cNvSpPr/>
            <p:nvPr/>
          </p:nvSpPr>
          <p:spPr>
            <a:xfrm>
              <a:off x="611560" y="1268760"/>
              <a:ext cx="7344816" cy="468052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aphicFrame>
          <p:nvGraphicFramePr>
            <p:cNvPr id="2" name="圖表 1"/>
            <p:cNvGraphicFramePr/>
            <p:nvPr>
              <p:extLst>
                <p:ext uri="{D42A27DB-BD31-4B8C-83A1-F6EECF244321}">
                  <p14:modId xmlns:p14="http://schemas.microsoft.com/office/powerpoint/2010/main" val="382309648"/>
                </p:ext>
              </p:extLst>
            </p:nvPr>
          </p:nvGraphicFramePr>
          <p:xfrm>
            <a:off x="755576" y="1397000"/>
            <a:ext cx="6864424" cy="43866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2676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12707" y="332656"/>
            <a:ext cx="89986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 smtClean="0">
                <a:latin typeface="Maiandra GD" panose="020E0502030308020204" pitchFamily="34" charset="0"/>
              </a:rPr>
              <a:t>Current </a:t>
            </a:r>
            <a:r>
              <a:rPr lang="zh-TW" altLang="en-US" sz="6000" b="1" dirty="0">
                <a:solidFill>
                  <a:prstClr val="black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＆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 </a:t>
            </a:r>
            <a:r>
              <a:rPr lang="en-US" altLang="zh-TW" sz="6000" b="1" dirty="0">
                <a:latin typeface="Maiandra GD" panose="020E0502030308020204" pitchFamily="34" charset="0"/>
              </a:rPr>
              <a:t>F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uture </a:t>
            </a:r>
            <a:r>
              <a:rPr lang="en-US" altLang="zh-TW" sz="6000" b="1" dirty="0">
                <a:latin typeface="Maiandra GD" panose="020E0502030308020204" pitchFamily="34" charset="0"/>
              </a:rPr>
              <a:t>P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lans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385712"/>
            <a:ext cx="2878885" cy="237028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78" y="1514808"/>
            <a:ext cx="3407462" cy="250448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51" y="1514809"/>
            <a:ext cx="2943102" cy="241824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263" y="4411497"/>
            <a:ext cx="2685044" cy="237626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72" y="4163666"/>
            <a:ext cx="1965669" cy="262089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5" y="1916831"/>
            <a:ext cx="4392488" cy="29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8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45" y="7528"/>
            <a:ext cx="9164656" cy="7021872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79512" y="400654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>
                <a:latin typeface="Maiandra GD" panose="020E0502030308020204" pitchFamily="34" charset="0"/>
              </a:rPr>
              <a:t>R</a:t>
            </a:r>
            <a:r>
              <a:rPr lang="en-US" altLang="zh-TW" sz="6000" b="1" dirty="0" smtClean="0">
                <a:latin typeface="Maiandra GD" panose="020E0502030308020204" pitchFamily="34" charset="0"/>
              </a:rPr>
              <a:t>eference</a:t>
            </a:r>
            <a:endParaRPr lang="zh-TW" altLang="en-US" sz="6000" b="1" dirty="0">
              <a:latin typeface="Maiandra GD" panose="020E0502030308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388740" y="2819151"/>
            <a:ext cx="60486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hlinkClick r:id="rId5"/>
              </a:rPr>
              <a:t>http://</a:t>
            </a:r>
            <a:r>
              <a:rPr lang="en-US" altLang="zh-TW" dirty="0" smtClean="0">
                <a:hlinkClick r:id="rId5"/>
              </a:rPr>
              <a:t>www.lego.com/zh-cn/aboutus/news-room/2016/march/2015-annual-result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>
                <a:hlinkClick r:id="rId6"/>
              </a:rPr>
              <a:t>https://zh.wikipedia.org/wiki/%</a:t>
            </a:r>
            <a:r>
              <a:rPr lang="en-US" altLang="zh-TW" dirty="0" smtClean="0">
                <a:hlinkClick r:id="rId6"/>
              </a:rPr>
              <a:t>E6%A8%82%E9%AB%98%E9%9B%86%E5%9C%98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>
                <a:hlinkClick r:id="rId7"/>
              </a:rPr>
              <a:t>https://zh.wikipedia.org/wiki/Category:%</a:t>
            </a:r>
            <a:r>
              <a:rPr lang="en-US" altLang="zh-TW" dirty="0" smtClean="0">
                <a:hlinkClick r:id="rId7"/>
              </a:rPr>
              <a:t>E6%A8%82%E9%AB%98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2" name="矩形 1"/>
          <p:cNvSpPr/>
          <p:nvPr/>
        </p:nvSpPr>
        <p:spPr>
          <a:xfrm>
            <a:off x="1388740" y="508130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8"/>
              </a:rPr>
              <a:t>http://</a:t>
            </a:r>
            <a:r>
              <a:rPr lang="en-US" altLang="zh-TW" dirty="0" smtClean="0">
                <a:hlinkClick r:id="rId8"/>
              </a:rPr>
              <a:t>www.aoyou.com/gaoduan/ProductDetail/85596</a:t>
            </a:r>
            <a:endParaRPr lang="en-US" altLang="zh-TW" dirty="0"/>
          </a:p>
          <a:p>
            <a:endParaRPr lang="en-US" altLang="zh-TW" dirty="0" smtClean="0"/>
          </a:p>
        </p:txBody>
      </p:sp>
      <p:sp>
        <p:nvSpPr>
          <p:cNvPr id="3" name="矩形 2"/>
          <p:cNvSpPr/>
          <p:nvPr/>
        </p:nvSpPr>
        <p:spPr>
          <a:xfrm>
            <a:off x="1388740" y="59492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9"/>
              </a:rPr>
              <a:t>http://</a:t>
            </a:r>
            <a:r>
              <a:rPr lang="en-US" altLang="zh-TW" dirty="0" smtClean="0">
                <a:hlinkClick r:id="rId9"/>
              </a:rPr>
              <a:t>www.artisan.com.tw/blog/blog_article.aspx?article=120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1388205" y="1268760"/>
            <a:ext cx="69806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10"/>
              </a:rPr>
              <a:t>https://www.google.com.tw/url?sa=i&amp;rct=j&amp;q=&amp;esrc=s&amp;source=images&amp;cd=&amp;cad=rja&amp;uact=8&amp;ved=&amp;</a:t>
            </a:r>
            <a:r>
              <a:rPr lang="en-US" altLang="zh-TW" dirty="0" smtClean="0">
                <a:hlinkClick r:id="rId10"/>
              </a:rPr>
              <a:t>url=https%3A%2F%2Fwww.printsome.com%2Fblog%2F2016%2Fwork-uniforms-examples%2F&amp;psig=AFQjCNFrgYoXZhQkYpl8c7S0fVXzDhVqFQ&amp;ust=1462326528884254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7220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45" y="7528"/>
            <a:ext cx="9164656" cy="70218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90723" y="3244334"/>
            <a:ext cx="35507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4"/>
              </a:rPr>
              <a:t>http://</a:t>
            </a:r>
            <a:r>
              <a:rPr lang="en-US" altLang="zh-TW" dirty="0" smtClean="0">
                <a:hlinkClick r:id="rId4"/>
              </a:rPr>
              <a:t>lego.wikia.com/wiki/LEGO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2401931" y="4347410"/>
            <a:ext cx="28212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http://</a:t>
            </a:r>
            <a:r>
              <a:rPr lang="en-US" altLang="zh-TW" dirty="0" smtClean="0">
                <a:hlinkClick r:id="rId5"/>
              </a:rPr>
              <a:t>www.lego.com/en-us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2286000" y="19168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6"/>
              </a:rPr>
              <a:t>https://</a:t>
            </a:r>
            <a:r>
              <a:rPr lang="en-US" altLang="zh-TW" dirty="0" smtClean="0">
                <a:hlinkClick r:id="rId6"/>
              </a:rPr>
              <a:t>en.wikipedia.org/wiki/Lego#Robotics_themes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2315578" y="3752166"/>
            <a:ext cx="513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7"/>
              </a:rPr>
              <a:t>https://</a:t>
            </a:r>
            <a:r>
              <a:rPr lang="en-US" altLang="zh-TW" dirty="0" smtClean="0">
                <a:hlinkClick r:id="rId7"/>
              </a:rPr>
              <a:t>en.wikipedia.org/wiki/The_Lego_Group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57713" y="9087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8"/>
              </a:rPr>
              <a:t>https://</a:t>
            </a:r>
            <a:r>
              <a:rPr lang="en-US" altLang="zh-TW" dirty="0" smtClean="0">
                <a:hlinkClick r:id="rId8"/>
              </a:rPr>
              <a:t>en.wikipedia.org/wiki/Ole_Kirk_Christiansen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2411760" y="259800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9"/>
              </a:rPr>
              <a:t>https://</a:t>
            </a:r>
            <a:r>
              <a:rPr lang="en-US" altLang="zh-TW" dirty="0" smtClean="0">
                <a:hlinkClick r:id="rId9"/>
              </a:rPr>
              <a:t>www.youtube.com/watch?v=fBvr289G3w8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411760" y="48691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10"/>
              </a:rPr>
              <a:t>http://</a:t>
            </a:r>
            <a:r>
              <a:rPr lang="en-US" altLang="zh-TW" dirty="0" smtClean="0">
                <a:hlinkClick r:id="rId10"/>
              </a:rPr>
              <a:t>tv.qpx.com/donghuazixun/62948.html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2" name="矩形 1"/>
          <p:cNvSpPr/>
          <p:nvPr/>
        </p:nvSpPr>
        <p:spPr>
          <a:xfrm>
            <a:off x="2123728" y="54754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/>
              <a:t>http://article.yeeyan.org/compare/393278</a:t>
            </a:r>
          </a:p>
          <a:p>
            <a:r>
              <a:rPr lang="en-US" altLang="zh-TW" dirty="0">
                <a:hlinkClick r:id="rId11"/>
              </a:rPr>
              <a:t>https://</a:t>
            </a:r>
            <a:r>
              <a:rPr lang="en-US" altLang="zh-TW" dirty="0" smtClean="0">
                <a:hlinkClick r:id="rId11"/>
              </a:rPr>
              <a:t>www.ofdc.org.tw/webs/fishinfoDetail.aspx?sn=37244</a:t>
            </a:r>
            <a:endParaRPr lang="en-US" altLang="zh-TW" dirty="0" smtClean="0"/>
          </a:p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6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2869</TotalTime>
  <Words>345</Words>
  <Application>Microsoft Office PowerPoint</Application>
  <PresentationFormat>如螢幕大小 (4:3)</PresentationFormat>
  <Paragraphs>180</Paragraphs>
  <Slides>49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50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Heavy/Light Industry</vt:lpstr>
      <vt:lpstr>PowerPoint 簡報</vt:lpstr>
      <vt:lpstr>Bridge Construction</vt:lpstr>
      <vt:lpstr>PowerPoint 簡報</vt:lpstr>
      <vt:lpstr>PowerPoint 簡報</vt:lpstr>
      <vt:lpstr>PowerPoint 簡報</vt:lpstr>
      <vt:lpstr>PowerPoint 簡報</vt:lpstr>
      <vt:lpstr>Software</vt:lpstr>
      <vt:lpstr>International Trade</vt:lpstr>
      <vt:lpstr>Export</vt:lpstr>
      <vt:lpstr>International Trade</vt:lpstr>
      <vt:lpstr>Import</vt:lpstr>
      <vt:lpstr>PowerPoint 簡報</vt:lpstr>
      <vt:lpstr>PowerPoint 簡報</vt:lpstr>
      <vt:lpstr>PowerPoint 簡報</vt:lpstr>
      <vt:lpstr>The Founder</vt:lpstr>
      <vt:lpstr>Profiles</vt:lpstr>
      <vt:lpstr>PowerPoint 簡報</vt:lpstr>
      <vt:lpstr>Major Products</vt:lpstr>
      <vt:lpstr>Relating Products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374</cp:revision>
  <dcterms:created xsi:type="dcterms:W3CDTF">2016-04-27T12:26:09Z</dcterms:created>
  <dcterms:modified xsi:type="dcterms:W3CDTF">2016-05-17T12:01:23Z</dcterms:modified>
</cp:coreProperties>
</file>