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08" r:id="rId2"/>
  </p:sldMasterIdLst>
  <p:notesMasterIdLst>
    <p:notesMasterId r:id="rId28"/>
  </p:notesMasterIdLst>
  <p:sldIdLst>
    <p:sldId id="275" r:id="rId3"/>
    <p:sldId id="276" r:id="rId4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7" r:id="rId20"/>
    <p:sldId id="280" r:id="rId21"/>
    <p:sldId id="283" r:id="rId22"/>
    <p:sldId id="281" r:id="rId23"/>
    <p:sldId id="284" r:id="rId24"/>
    <p:sldId id="285" r:id="rId25"/>
    <p:sldId id="271" r:id="rId26"/>
    <p:sldId id="279" r:id="rId2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population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en-US" sz="2400" smtClean="0"/>
                      <a:t>1.4 million</a:t>
                    </a:r>
                    <a:endParaRPr lang="en-US" alt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en-US" sz="2400" smtClean="0"/>
                      <a:t>7.8 million</a:t>
                    </a:r>
                    <a:endParaRPr lang="en-US" altLang="en-US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/>
                </a:pPr>
                <a:endParaRPr lang="zh-TW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工作表1!$A$2:$A$3</c:f>
              <c:strCache>
                <c:ptCount val="2"/>
                <c:pt idx="0">
                  <c:v> Emirati citizens </c:v>
                </c:pt>
                <c:pt idx="1">
                  <c:v>Expatriates</c:v>
                </c:pt>
              </c:strCache>
            </c:strRef>
          </c:cat>
          <c:val>
            <c:numRef>
              <c:f>工作表1!$B$2:$B$3</c:f>
              <c:numCache>
                <c:formatCode>General</c:formatCode>
                <c:ptCount val="2"/>
                <c:pt idx="0">
                  <c:v>1.4</c:v>
                </c:pt>
                <c:pt idx="1">
                  <c:v>7.8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 sz="2400"/>
          </a:pPr>
          <a:endParaRPr lang="zh-TW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altLang="en-US" sz="4000" dirty="0"/>
              <a:t>GDP</a:t>
            </a:r>
          </a:p>
        </c:rich>
      </c:tx>
      <c:layout>
        <c:manualLayout>
          <c:xMode val="edge"/>
          <c:yMode val="edge"/>
          <c:x val="0.81251049868766401"/>
          <c:y val="4.6875E-2"/>
        </c:manualLayout>
      </c:layout>
      <c:overlay val="0"/>
      <c:spPr>
        <a:ln>
          <a:solidFill>
            <a:schemeClr val="tx1">
              <a:lumMod val="95000"/>
              <a:lumOff val="5000"/>
            </a:schemeClr>
          </a:solidFill>
        </a:ln>
      </c:sp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GDP</c:v>
                </c:pt>
              </c:strCache>
            </c:strRef>
          </c:tx>
          <c:dLbls>
            <c:dLbl>
              <c:idx val="0"/>
              <c:layout>
                <c:manualLayout>
                  <c:x val="-0.30543749999999997"/>
                  <c:y val="-0.1610187007874015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26220833333333332"/>
                  <c:y val="3.36951279527559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zh-TW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工作表1!$A$2:$A$4</c:f>
              <c:strCache>
                <c:ptCount val="3"/>
                <c:pt idx="0">
                  <c:v>Industry</c:v>
                </c:pt>
                <c:pt idx="1">
                  <c:v>Services</c:v>
                </c:pt>
                <c:pt idx="2">
                  <c:v>Agriculture</c:v>
                </c:pt>
              </c:strCache>
            </c:strRef>
          </c:cat>
          <c:val>
            <c:numRef>
              <c:f>工作表1!$B$2:$B$4</c:f>
              <c:numCache>
                <c:formatCode>0%</c:formatCode>
                <c:ptCount val="3"/>
                <c:pt idx="0">
                  <c:v>0.6</c:v>
                </c:pt>
                <c:pt idx="1">
                  <c:v>0.38</c:v>
                </c:pt>
                <c:pt idx="2">
                  <c:v>0.02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zh-TW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0960D5-775C-46F6-8369-5C5D1B40B5E0}" type="datetimeFigureOut">
              <a:rPr lang="zh-TW" altLang="en-US" smtClean="0"/>
              <a:t>2016/5/23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5F4BEE-A5DF-4CEA-84E7-303A1B7D979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94417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https://en.wikipedia.org/wiki/Climate_of_Dubai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5F4BEE-A5DF-4CEA-84E7-303A1B7D9797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903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378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9252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21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704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883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175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561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796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9318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1987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556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38886-745F-4FB7-BB3B-DE67C4CA9311}" type="datetimeFigureOut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2016/5/23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C73D8A-57BF-4B12-8DEA-E301BA58E510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17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Mg-J4v8vr8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mirates.com/cn/chinese/about/#/2308592" TargetMode="External"/><Relationship Id="rId2" Type="http://schemas.openxmlformats.org/officeDocument/2006/relationships/hyperlink" Target="http://www.eximclub.com.tw/countries/information-02c.asp?idno=2216&amp;continen=4&amp;country=%AA%FC%A9%D4%A7B%A4j%A4%BD%B0%E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LMg-J4v8vr8" TargetMode="External"/><Relationship Id="rId5" Type="http://schemas.openxmlformats.org/officeDocument/2006/relationships/hyperlink" Target="https://zh.wikipedia.org/wiki/%E9%98%BF%E8%81%94%E9%85%8B%E8%88%AA%E7%A9%BA" TargetMode="External"/><Relationship Id="rId4" Type="http://schemas.openxmlformats.org/officeDocument/2006/relationships/hyperlink" Target="http://blog.xuite.net/tva0379/twblog/237096624-267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150" y="-7429"/>
            <a:ext cx="9309670" cy="703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3180928"/>
          </a:xfrm>
        </p:spPr>
        <p:txBody>
          <a:bodyPr>
            <a:normAutofit/>
          </a:bodyPr>
          <a:lstStyle/>
          <a:p>
            <a:pPr algn="l"/>
            <a:r>
              <a:rPr lang="en-US" altLang="zh-TW" b="1" dirty="0" smtClean="0">
                <a:latin typeface="+mj-ea"/>
                <a:ea typeface="+mj-ea"/>
              </a:rPr>
              <a:t>Members</a:t>
            </a:r>
            <a:r>
              <a:rPr lang="zh-TW" altLang="en-US" b="1" dirty="0" smtClean="0">
                <a:latin typeface="+mj-ea"/>
                <a:ea typeface="+mj-ea"/>
              </a:rPr>
              <a:t>：</a:t>
            </a:r>
            <a:endParaRPr lang="en-US" altLang="zh-TW" b="1" dirty="0" smtClean="0">
              <a:latin typeface="+mj-ea"/>
              <a:ea typeface="+mj-ea"/>
            </a:endParaRPr>
          </a:p>
          <a:p>
            <a:pPr algn="l"/>
            <a:r>
              <a:rPr lang="en-US" altLang="zh-TW" b="1" dirty="0" smtClean="0">
                <a:latin typeface="+mj-ea"/>
                <a:ea typeface="+mj-ea"/>
              </a:rPr>
              <a:t>10044050</a:t>
            </a:r>
            <a:r>
              <a:rPr lang="zh-TW" altLang="en-US" b="1" dirty="0" smtClean="0">
                <a:latin typeface="+mj-ea"/>
                <a:ea typeface="+mj-ea"/>
              </a:rPr>
              <a:t> 高嘉宏  </a:t>
            </a:r>
            <a:r>
              <a:rPr lang="en-US" altLang="zh-TW" b="1" dirty="0" err="1" smtClean="0">
                <a:latin typeface="+mj-ea"/>
                <a:ea typeface="+mj-ea"/>
              </a:rPr>
              <a:t>Kartal</a:t>
            </a:r>
            <a:endParaRPr lang="zh-TW" altLang="en-US" b="1" dirty="0">
              <a:latin typeface="+mj-ea"/>
              <a:ea typeface="+mj-ea"/>
            </a:endParaRPr>
          </a:p>
          <a:p>
            <a:pPr algn="l"/>
            <a:r>
              <a:rPr lang="en-US" altLang="zh-TW" b="1" dirty="0">
                <a:latin typeface="+mj-ea"/>
                <a:ea typeface="+mj-ea"/>
              </a:rPr>
              <a:t>10444005 </a:t>
            </a:r>
            <a:r>
              <a:rPr lang="zh-TW" altLang="en-US" b="1" dirty="0">
                <a:latin typeface="+mj-ea"/>
                <a:ea typeface="+mj-ea"/>
              </a:rPr>
              <a:t>曾若瑄  </a:t>
            </a:r>
            <a:r>
              <a:rPr lang="en-US" altLang="zh-TW" b="1" dirty="0">
                <a:latin typeface="+mj-ea"/>
                <a:ea typeface="+mj-ea"/>
              </a:rPr>
              <a:t>Audrey</a:t>
            </a:r>
          </a:p>
          <a:p>
            <a:pPr algn="l"/>
            <a:r>
              <a:rPr lang="en-US" altLang="zh-TW" b="1" dirty="0" smtClean="0">
                <a:latin typeface="+mj-ea"/>
                <a:ea typeface="+mj-ea"/>
              </a:rPr>
              <a:t>10444018 </a:t>
            </a:r>
            <a:r>
              <a:rPr lang="zh-TW" altLang="en-US" b="1" dirty="0">
                <a:latin typeface="+mj-ea"/>
                <a:ea typeface="+mj-ea"/>
              </a:rPr>
              <a:t>李婕瑜  </a:t>
            </a:r>
            <a:r>
              <a:rPr lang="en-US" altLang="zh-TW" b="1" dirty="0">
                <a:latin typeface="+mj-ea"/>
                <a:ea typeface="+mj-ea"/>
              </a:rPr>
              <a:t>Teresa</a:t>
            </a:r>
          </a:p>
          <a:p>
            <a:pPr algn="l"/>
            <a:r>
              <a:rPr lang="en-US" altLang="zh-TW" b="1" dirty="0">
                <a:latin typeface="+mj-ea"/>
                <a:ea typeface="+mj-ea"/>
              </a:rPr>
              <a:t>10444024 </a:t>
            </a:r>
            <a:r>
              <a:rPr lang="zh-TW" altLang="en-US" b="1" dirty="0">
                <a:latin typeface="+mj-ea"/>
                <a:ea typeface="+mj-ea"/>
              </a:rPr>
              <a:t>黃詩婷  </a:t>
            </a:r>
            <a:r>
              <a:rPr lang="en-US" altLang="zh-TW" b="1" dirty="0">
                <a:latin typeface="+mj-ea"/>
                <a:ea typeface="+mj-ea"/>
              </a:rPr>
              <a:t>Tina</a:t>
            </a:r>
          </a:p>
          <a:p>
            <a:pPr algn="l"/>
            <a:r>
              <a:rPr lang="en-US" altLang="zh-TW" b="1" dirty="0">
                <a:latin typeface="+mj-ea"/>
                <a:ea typeface="+mj-ea"/>
              </a:rPr>
              <a:t>10444028 </a:t>
            </a:r>
            <a:r>
              <a:rPr lang="zh-TW" altLang="en-US" b="1" dirty="0">
                <a:latin typeface="+mj-ea"/>
                <a:ea typeface="+mj-ea"/>
              </a:rPr>
              <a:t>陳雯宣  </a:t>
            </a:r>
            <a:r>
              <a:rPr lang="en-US" altLang="zh-TW" b="1" dirty="0" err="1">
                <a:latin typeface="+mj-ea"/>
                <a:ea typeface="+mj-ea"/>
              </a:rPr>
              <a:t>Ritisy</a:t>
            </a:r>
            <a:endParaRPr lang="zh-TW" altLang="en-US" b="1" dirty="0">
              <a:latin typeface="+mj-ea"/>
              <a:ea typeface="+mj-ea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zh-TW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United </a:t>
            </a:r>
            <a:r>
              <a:rPr lang="en-US" altLang="zh-TW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UI Black" pitchFamily="34" charset="0"/>
                <a:ea typeface="Segoe UI Black" pitchFamily="34" charset="0"/>
                <a:cs typeface="Segoe UI Black" pitchFamily="34" charset="0"/>
              </a:rPr>
              <a:t>Arab Emirates</a:t>
            </a:r>
            <a:endParaRPr lang="zh-TW" altLang="en-US" sz="5400" b="1" dirty="0">
              <a:solidFill>
                <a:schemeClr val="tx1">
                  <a:lumMod val="95000"/>
                  <a:lumOff val="5000"/>
                </a:schemeClr>
              </a:solidFill>
              <a:latin typeface="Segoe UI Black" pitchFamily="34" charset="0"/>
              <a:cs typeface="Segoe UI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68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600" dirty="0" smtClean="0"/>
              <a:t>Outline</a:t>
            </a:r>
            <a:endParaRPr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572000"/>
          </a:xfrm>
        </p:spPr>
        <p:txBody>
          <a:bodyPr>
            <a:normAutofit/>
          </a:bodyPr>
          <a:lstStyle/>
          <a:p>
            <a:r>
              <a:rPr lang="en-US" altLang="zh-TW" sz="4800" dirty="0" smtClean="0"/>
              <a:t>Overview</a:t>
            </a:r>
          </a:p>
          <a:p>
            <a:r>
              <a:rPr lang="en-US" altLang="zh-TW" sz="4800" dirty="0" smtClean="0"/>
              <a:t>Economy</a:t>
            </a:r>
          </a:p>
          <a:p>
            <a:r>
              <a:rPr lang="en-US" altLang="zh-TW" sz="4800" dirty="0" smtClean="0"/>
              <a:t>Representative company-Emirates</a:t>
            </a:r>
          </a:p>
          <a:p>
            <a:r>
              <a:rPr lang="en-US" altLang="zh-TW" sz="4800" dirty="0" smtClean="0"/>
              <a:t>Reference</a:t>
            </a:r>
            <a:endParaRPr lang="zh-TW" altLang="en-US" sz="4800" dirty="0"/>
          </a:p>
        </p:txBody>
      </p:sp>
    </p:spTree>
    <p:extLst>
      <p:ext uri="{BB962C8B-B14F-4D97-AF65-F5344CB8AC3E}">
        <p14:creationId xmlns:p14="http://schemas.microsoft.com/office/powerpoint/2010/main" val="5658149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zh-TW" sz="8800" dirty="0" smtClean="0"/>
              <a:t>Overview</a:t>
            </a:r>
            <a:endParaRPr lang="zh-TW" altLang="en-US" sz="8800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zh-TW" sz="6000" dirty="0" smtClean="0"/>
              <a:t>Tina</a:t>
            </a:r>
          </a:p>
          <a:p>
            <a:pPr algn="ctr"/>
            <a:r>
              <a:rPr lang="en-US" altLang="zh-TW" sz="6000" dirty="0" err="1" smtClean="0"/>
              <a:t>Ritisy</a:t>
            </a:r>
            <a:endParaRPr lang="en-US" altLang="zh-TW" sz="6000" dirty="0" smtClean="0"/>
          </a:p>
        </p:txBody>
      </p:sp>
    </p:spTree>
    <p:extLst>
      <p:ext uri="{BB962C8B-B14F-4D97-AF65-F5344CB8AC3E}">
        <p14:creationId xmlns:p14="http://schemas.microsoft.com/office/powerpoint/2010/main" val="228914357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6000" dirty="0" smtClean="0"/>
              <a:t>Overview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9371384" cy="3340968"/>
          </a:xfrm>
        </p:spPr>
        <p:txBody>
          <a:bodyPr numCol="2">
            <a:noAutofit/>
          </a:bodyPr>
          <a:lstStyle/>
          <a:p>
            <a:r>
              <a:rPr lang="en-US" altLang="zh-TW" sz="4800" dirty="0" smtClean="0"/>
              <a:t>Structure</a:t>
            </a:r>
          </a:p>
          <a:p>
            <a:r>
              <a:rPr lang="en-US" altLang="zh-TW" sz="4800" dirty="0" smtClean="0"/>
              <a:t>Capital</a:t>
            </a:r>
          </a:p>
          <a:p>
            <a:r>
              <a:rPr lang="en-US" altLang="zh-TW" sz="4800" dirty="0" smtClean="0"/>
              <a:t>Weather</a:t>
            </a:r>
          </a:p>
          <a:p>
            <a:r>
              <a:rPr lang="en-US" altLang="zh-TW" sz="4800" dirty="0" smtClean="0"/>
              <a:t>Population</a:t>
            </a:r>
          </a:p>
          <a:p>
            <a:r>
              <a:rPr lang="en-US" altLang="zh-TW" sz="4800" dirty="0" smtClean="0"/>
              <a:t>Language</a:t>
            </a:r>
          </a:p>
          <a:p>
            <a:r>
              <a:rPr lang="en-US" altLang="zh-TW" sz="4800" dirty="0" smtClean="0"/>
              <a:t>Geography</a:t>
            </a:r>
          </a:p>
          <a:p>
            <a:r>
              <a:rPr lang="en-US" altLang="zh-TW" sz="4800" dirty="0" smtClean="0"/>
              <a:t>Politics</a:t>
            </a:r>
          </a:p>
          <a:p>
            <a:r>
              <a:rPr lang="en-US" altLang="zh-TW" sz="4800" dirty="0" smtClean="0"/>
              <a:t>Religion</a:t>
            </a:r>
            <a:endParaRPr lang="zh-TW" altLang="en-US" sz="4400" dirty="0"/>
          </a:p>
        </p:txBody>
      </p:sp>
    </p:spTree>
    <p:extLst>
      <p:ext uri="{BB962C8B-B14F-4D97-AF65-F5344CB8AC3E}">
        <p14:creationId xmlns:p14="http://schemas.microsoft.com/office/powerpoint/2010/main" val="21165885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6000" dirty="0" smtClean="0"/>
              <a:t>Structure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4800" dirty="0" smtClean="0"/>
              <a:t>a federation of seven emirates</a:t>
            </a:r>
          </a:p>
          <a:p>
            <a:pPr marL="0" indent="0">
              <a:buNone/>
            </a:pPr>
            <a:endParaRPr lang="zh-TW" altLang="en-US" sz="4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5" y="2060848"/>
            <a:ext cx="6101177" cy="4551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878075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800" dirty="0" smtClean="0"/>
              <a:t>Capital - Abu Dhabi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the largest emirate by area</a:t>
            </a:r>
          </a:p>
          <a:p>
            <a:r>
              <a:rPr lang="en-US" altLang="zh-TW" sz="4000" dirty="0"/>
              <a:t>the largest </a:t>
            </a:r>
            <a:r>
              <a:rPr lang="en-US" altLang="zh-TW" sz="4000" dirty="0" smtClean="0"/>
              <a:t>population</a:t>
            </a:r>
          </a:p>
          <a:p>
            <a:r>
              <a:rPr lang="en-US" altLang="zh-TW" sz="4000" dirty="0"/>
              <a:t>t</a:t>
            </a:r>
            <a:r>
              <a:rPr lang="en-US" altLang="zh-TW" sz="4000" dirty="0" smtClean="0"/>
              <a:t>he largest oil production</a:t>
            </a:r>
          </a:p>
          <a:p>
            <a:endParaRPr lang="zh-TW" altLang="en-US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9907" y="562372"/>
            <a:ext cx="8863831" cy="6165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橢圓 3"/>
          <p:cNvSpPr/>
          <p:nvPr/>
        </p:nvSpPr>
        <p:spPr>
          <a:xfrm>
            <a:off x="2915816" y="3645024"/>
            <a:ext cx="3096344" cy="285519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5994752" y="1814428"/>
            <a:ext cx="27334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1500" dirty="0" smtClean="0">
                <a:solidFill>
                  <a:srgbClr val="FF0000"/>
                </a:solidFill>
              </a:rPr>
              <a:t>90%</a:t>
            </a:r>
            <a:endParaRPr lang="zh-TW" altLang="en-US" sz="1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4255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6000" dirty="0" smtClean="0"/>
              <a:t>Weather</a:t>
            </a:r>
            <a:endParaRPr lang="zh-TW" altLang="en-US" sz="60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2731" y="1700808"/>
            <a:ext cx="8818539" cy="4530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75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600" dirty="0" smtClean="0"/>
              <a:t>Population</a:t>
            </a:r>
            <a:endParaRPr lang="zh-TW" altLang="en-US" sz="6600" dirty="0"/>
          </a:p>
        </p:txBody>
      </p:sp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2294135216"/>
              </p:ext>
            </p:extLst>
          </p:nvPr>
        </p:nvGraphicFramePr>
        <p:xfrm>
          <a:off x="1331640" y="1052736"/>
          <a:ext cx="7200800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731690" cy="5697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40694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7200" dirty="0" smtClean="0"/>
              <a:t>Language</a:t>
            </a:r>
            <a:endParaRPr lang="zh-TW" altLang="en-US" sz="72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199" y="1600200"/>
            <a:ext cx="8240459" cy="1515349"/>
          </a:xfrm>
        </p:spPr>
        <p:txBody>
          <a:bodyPr numCol="2">
            <a:normAutofit/>
          </a:bodyPr>
          <a:lstStyle/>
          <a:p>
            <a:r>
              <a:rPr lang="en-US" altLang="zh-TW" sz="4800" dirty="0" smtClean="0"/>
              <a:t>Arabic</a:t>
            </a:r>
          </a:p>
          <a:p>
            <a:r>
              <a:rPr lang="en-US" altLang="zh-TW" sz="4800" dirty="0"/>
              <a:t>English</a:t>
            </a:r>
            <a:endParaRPr lang="zh-TW" altLang="en-US" sz="4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3458344"/>
            <a:ext cx="1946114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3708858"/>
            <a:ext cx="2212685" cy="239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 descr="http://photo.roodo.com/photos/1628499_ata0skr_m.jpg?3212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0627" y="3738202"/>
            <a:ext cx="2878077" cy="2431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7236296" y="2492896"/>
            <a:ext cx="1605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dirty="0" smtClean="0"/>
              <a:t>Arabic English</a:t>
            </a:r>
          </a:p>
        </p:txBody>
      </p:sp>
      <p:sp>
        <p:nvSpPr>
          <p:cNvPr id="5" name="圓角矩形圖說文字 4"/>
          <p:cNvSpPr/>
          <p:nvPr/>
        </p:nvSpPr>
        <p:spPr>
          <a:xfrm>
            <a:off x="7041475" y="2408852"/>
            <a:ext cx="1800200" cy="1245306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向右箭號 5"/>
          <p:cNvSpPr/>
          <p:nvPr/>
        </p:nvSpPr>
        <p:spPr>
          <a:xfrm>
            <a:off x="5851423" y="4676031"/>
            <a:ext cx="489204" cy="497629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AutoShape 7" descr="http://image005.flaticon.com/1/svg/35/35569.sv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AutoShape 9" descr="http://image005.flaticon.com/1/svg/35/35569.sv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658" y="4311402"/>
            <a:ext cx="925130" cy="90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578488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68760"/>
            <a:ext cx="8928992" cy="53709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600" dirty="0" smtClean="0"/>
              <a:t>Geography</a:t>
            </a:r>
            <a:endParaRPr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r>
              <a:rPr lang="en-US" altLang="zh-TW" sz="4000" dirty="0" smtClean="0"/>
              <a:t>situated </a:t>
            </a:r>
            <a:r>
              <a:rPr lang="en-US" altLang="zh-TW" sz="4000" dirty="0"/>
              <a:t>in Middle </a:t>
            </a:r>
            <a:r>
              <a:rPr lang="en-US" altLang="zh-TW" sz="4000" dirty="0" smtClean="0"/>
              <a:t>East</a:t>
            </a:r>
          </a:p>
          <a:p>
            <a:r>
              <a:rPr lang="en-US" altLang="zh-TW" sz="4000" dirty="0"/>
              <a:t>bordering the Gulf of Oman and the Persian </a:t>
            </a:r>
            <a:r>
              <a:rPr lang="en-US" altLang="zh-TW" sz="4000" dirty="0" smtClean="0"/>
              <a:t>Gulf</a:t>
            </a:r>
          </a:p>
          <a:p>
            <a:r>
              <a:rPr lang="en-US" altLang="zh-TW" sz="4000" dirty="0"/>
              <a:t>between Oman and Saudi </a:t>
            </a:r>
            <a:r>
              <a:rPr lang="en-US" altLang="zh-TW" sz="4000" dirty="0" smtClean="0"/>
              <a:t>Arabia</a:t>
            </a:r>
          </a:p>
          <a:p>
            <a:r>
              <a:rPr lang="en-US" altLang="zh-TW" sz="4000" dirty="0" smtClean="0"/>
              <a:t>Desserts. Dune. Mountain</a:t>
            </a:r>
            <a:endParaRPr lang="zh-TW" altLang="en-US" sz="4000" dirty="0"/>
          </a:p>
        </p:txBody>
      </p:sp>
    </p:spTree>
    <p:extLst>
      <p:ext uri="{BB962C8B-B14F-4D97-AF65-F5344CB8AC3E}">
        <p14:creationId xmlns:p14="http://schemas.microsoft.com/office/powerpoint/2010/main" val="40636656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600" dirty="0"/>
              <a:t>P</a:t>
            </a:r>
            <a:r>
              <a:rPr lang="en-US" altLang="zh-TW" sz="6600" dirty="0" smtClean="0"/>
              <a:t>olitics</a:t>
            </a:r>
            <a:endParaRPr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zh-TW" sz="4400" dirty="0" smtClean="0"/>
              <a:t>Constitutional monarchy</a:t>
            </a:r>
          </a:p>
          <a:p>
            <a:r>
              <a:rPr lang="en-US" altLang="zh-TW" sz="4400" dirty="0" smtClean="0"/>
              <a:t>Responsibilities are </a:t>
            </a:r>
            <a:r>
              <a:rPr lang="en-US" altLang="zh-TW" sz="4400" dirty="0"/>
              <a:t>reserved to the </a:t>
            </a:r>
            <a:r>
              <a:rPr lang="en-US" altLang="zh-TW" sz="4400" dirty="0" smtClean="0"/>
              <a:t>emirates</a:t>
            </a:r>
          </a:p>
          <a:p>
            <a:r>
              <a:rPr lang="en-US" altLang="zh-TW" sz="4400" dirty="0" smtClean="0"/>
              <a:t>Autocracy</a:t>
            </a:r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933" y="3212976"/>
            <a:ext cx="2628875" cy="3399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1016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6600" dirty="0" smtClean="0"/>
              <a:t>Religion</a:t>
            </a:r>
            <a:endParaRPr lang="zh-TW" altLang="en-US" sz="66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821" y="1412776"/>
            <a:ext cx="6550359" cy="5116986"/>
          </a:xfrm>
        </p:spPr>
      </p:pic>
    </p:spTree>
    <p:extLst>
      <p:ext uri="{BB962C8B-B14F-4D97-AF65-F5344CB8AC3E}">
        <p14:creationId xmlns:p14="http://schemas.microsoft.com/office/powerpoint/2010/main" val="3334837921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zh-TW" sz="9600" dirty="0" smtClean="0"/>
              <a:t>Economy</a:t>
            </a:r>
            <a:endParaRPr lang="zh-TW" altLang="en-US" sz="9600" dirty="0"/>
          </a:p>
        </p:txBody>
      </p:sp>
      <p:sp>
        <p:nvSpPr>
          <p:cNvPr id="3" name="副標題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zh-TW" sz="6000" dirty="0" smtClean="0"/>
              <a:t>Audrey</a:t>
            </a:r>
          </a:p>
          <a:p>
            <a:pPr algn="ctr"/>
            <a:r>
              <a:rPr lang="en-US" altLang="zh-TW" sz="6000" dirty="0" smtClean="0"/>
              <a:t>Teresa</a:t>
            </a:r>
            <a:endParaRPr lang="zh-TW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59208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6600" dirty="0" smtClean="0"/>
              <a:t>Currency</a:t>
            </a:r>
            <a:endParaRPr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altLang="zh-TW" sz="3600" dirty="0" smtClean="0"/>
              <a:t>Petroleum And Natural Gas</a:t>
            </a:r>
          </a:p>
          <a:p>
            <a:pPr>
              <a:lnSpc>
                <a:spcPct val="200000"/>
              </a:lnSpc>
            </a:pPr>
            <a:r>
              <a:rPr lang="en-US" altLang="zh-TW" sz="3600" dirty="0" smtClean="0"/>
              <a:t>GDP</a:t>
            </a:r>
            <a:endParaRPr lang="en-US" altLang="zh-TW" sz="3600" dirty="0"/>
          </a:p>
          <a:p>
            <a:pPr>
              <a:lnSpc>
                <a:spcPct val="200000"/>
              </a:lnSpc>
            </a:pPr>
            <a:r>
              <a:rPr lang="en-US" altLang="zh-TW" sz="3600" dirty="0" smtClean="0"/>
              <a:t>The World’s Third Largest Re-export Center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1375332"/>
            <a:ext cx="6564342" cy="4069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圖表 3"/>
          <p:cNvGraphicFramePr/>
          <p:nvPr>
            <p:extLst>
              <p:ext uri="{D42A27DB-BD31-4B8C-83A1-F6EECF244321}">
                <p14:modId xmlns:p14="http://schemas.microsoft.com/office/powerpoint/2010/main" val="1634163326"/>
              </p:ext>
            </p:extLst>
          </p:nvPr>
        </p:nvGraphicFramePr>
        <p:xfrm>
          <a:off x="1493804" y="1375332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9069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4" grpId="1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Main Economic Indicators</a:t>
            </a:r>
            <a:endParaRPr lang="zh-TW" altLang="en-US" dirty="0"/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48864202"/>
              </p:ext>
            </p:extLst>
          </p:nvPr>
        </p:nvGraphicFramePr>
        <p:xfrm>
          <a:off x="251520" y="1556795"/>
          <a:ext cx="8435280" cy="44401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63"/>
                <a:gridCol w="1971739"/>
                <a:gridCol w="1971739"/>
                <a:gridCol w="1971739"/>
              </a:tblGrid>
              <a:tr h="399928">
                <a:tc>
                  <a:txBody>
                    <a:bodyPr/>
                    <a:lstStyle/>
                    <a:p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2013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2014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2015</a:t>
                      </a:r>
                      <a:endParaRPr lang="zh-TW" altLang="en-US" sz="2000" dirty="0"/>
                    </a:p>
                  </a:txBody>
                  <a:tcPr/>
                </a:tc>
              </a:tr>
              <a:tr h="399928"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Population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30,000,000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30,100,000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31,400,000</a:t>
                      </a:r>
                      <a:endParaRPr lang="zh-TW" altLang="en-US" sz="2000" dirty="0"/>
                    </a:p>
                  </a:txBody>
                  <a:tcPr/>
                </a:tc>
              </a:tr>
              <a:tr h="399928"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GDP(hundred mil)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7,440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7,520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3,490</a:t>
                      </a:r>
                      <a:endParaRPr lang="zh-TW" altLang="en-US" sz="2000" dirty="0"/>
                    </a:p>
                  </a:txBody>
                  <a:tcPr/>
                </a:tc>
              </a:tr>
              <a:tr h="399928">
                <a:tc>
                  <a:txBody>
                    <a:bodyPr/>
                    <a:lstStyle/>
                    <a:p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  <a:t>Average</a:t>
                      </a:r>
                      <a:r>
                        <a:rPr lang="en-US" altLang="zh-TW" sz="2000" b="1" baseline="0" dirty="0" smtClean="0">
                          <a:solidFill>
                            <a:srgbClr val="FF0000"/>
                          </a:solidFill>
                        </a:rPr>
                        <a:t> GDP(USD)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  <a:t>24,816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  <a:t>24,454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  <a:t>20,677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99928"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GDP Growth</a:t>
                      </a:r>
                      <a:r>
                        <a:rPr lang="en-US" altLang="zh-TW" sz="2000" baseline="0" dirty="0" smtClean="0"/>
                        <a:t> Rate(%)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2.7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3.6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3.0</a:t>
                      </a:r>
                      <a:endParaRPr lang="zh-TW" altLang="en-US" sz="2000" dirty="0"/>
                    </a:p>
                  </a:txBody>
                  <a:tcPr/>
                </a:tc>
              </a:tr>
              <a:tr h="399928"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Inflation</a:t>
                      </a:r>
                      <a:r>
                        <a:rPr lang="en-US" altLang="zh-TW" sz="2000" baseline="0" dirty="0" smtClean="0"/>
                        <a:t> Rate(%)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3.5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2.7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2.0</a:t>
                      </a:r>
                      <a:endParaRPr lang="zh-TW" altLang="en-US" sz="2000" dirty="0"/>
                    </a:p>
                  </a:txBody>
                  <a:tcPr/>
                </a:tc>
              </a:tr>
              <a:tr h="399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  <a:t>Export(hundred mil)</a:t>
                      </a:r>
                      <a:endParaRPr lang="zh-TW" altLang="en-US" sz="20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  <a:t>3,759.01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  <a:t>3,423.24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</a:rPr>
                        <a:t>2,217.87</a:t>
                      </a:r>
                      <a:endParaRPr lang="zh-TW" alt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0861"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Export</a:t>
                      </a:r>
                      <a:r>
                        <a:rPr lang="en-US" altLang="zh-TW" sz="2000" baseline="0" dirty="0" smtClean="0"/>
                        <a:t> Growth Rate(%)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-3.2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-8.9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-35.2</a:t>
                      </a:r>
                      <a:endParaRPr lang="zh-TW" altLang="en-US" sz="2000" dirty="0"/>
                    </a:p>
                  </a:txBody>
                  <a:tcPr/>
                </a:tc>
              </a:tr>
              <a:tr h="3999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dirty="0" smtClean="0"/>
                        <a:t>Import(hundred mil)</a:t>
                      </a:r>
                      <a:endParaRPr lang="zh-TW" altLang="en-US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1,533.44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1,584.62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1,587.49</a:t>
                      </a:r>
                      <a:endParaRPr lang="zh-TW" altLang="en-US" sz="2000" dirty="0"/>
                    </a:p>
                  </a:txBody>
                  <a:tcPr/>
                </a:tc>
              </a:tr>
              <a:tr h="399928"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Import</a:t>
                      </a:r>
                      <a:r>
                        <a:rPr lang="en-US" altLang="zh-TW" sz="2000" baseline="0" dirty="0" smtClean="0"/>
                        <a:t> Growth Rate(%)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+8.1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+3.3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+0.2</a:t>
                      </a:r>
                      <a:endParaRPr lang="zh-TW" altLang="en-US" sz="2000" dirty="0"/>
                    </a:p>
                  </a:txBody>
                  <a:tcPr/>
                </a:tc>
              </a:tr>
              <a:tr h="399928">
                <a:tc>
                  <a:txBody>
                    <a:bodyPr/>
                    <a:lstStyle/>
                    <a:p>
                      <a:r>
                        <a:rPr lang="en-US" altLang="zh-TW" sz="2000" dirty="0" smtClean="0"/>
                        <a:t>Exchange Rate</a:t>
                      </a:r>
                      <a:r>
                        <a:rPr lang="en-US" altLang="zh-TW" sz="2000" baseline="0" dirty="0" smtClean="0"/>
                        <a:t>(%)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3.75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3.75</a:t>
                      </a:r>
                      <a:endParaRPr lang="zh-TW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2000" dirty="0" smtClean="0"/>
                        <a:t>3.75</a:t>
                      </a:r>
                      <a:endParaRPr lang="zh-TW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爆炸 1 4"/>
          <p:cNvSpPr/>
          <p:nvPr/>
        </p:nvSpPr>
        <p:spPr>
          <a:xfrm>
            <a:off x="4788024" y="1268760"/>
            <a:ext cx="3960440" cy="2943036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5400" b="1" dirty="0" smtClean="0">
                <a:solidFill>
                  <a:prstClr val="black"/>
                </a:solidFill>
              </a:rPr>
              <a:t>98.3%</a:t>
            </a:r>
            <a:endParaRPr lang="zh-TW" altLang="en-US" sz="5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34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600" dirty="0" smtClean="0"/>
              <a:t>Trade</a:t>
            </a:r>
            <a:endParaRPr lang="zh-TW" altLang="en-US" sz="6600" dirty="0"/>
          </a:p>
        </p:txBody>
      </p:sp>
      <p:sp>
        <p:nvSpPr>
          <p:cNvPr id="5" name="內容版面配置區 4"/>
          <p:cNvSpPr>
            <a:spLocks noGrp="1"/>
          </p:cNvSpPr>
          <p:nvPr>
            <p:ph sz="quarter" idx="1"/>
          </p:nvPr>
        </p:nvSpPr>
        <p:spPr>
          <a:xfrm>
            <a:off x="107504" y="1600200"/>
            <a:ext cx="9036496" cy="452596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altLang="zh-TW" sz="4400" dirty="0"/>
              <a:t>Industry </a:t>
            </a:r>
            <a:r>
              <a:rPr lang="en-US" altLang="zh-TW" sz="4400" dirty="0" smtClean="0"/>
              <a:t>Diversification</a:t>
            </a:r>
          </a:p>
          <a:p>
            <a:pPr>
              <a:lnSpc>
                <a:spcPct val="200000"/>
              </a:lnSpc>
            </a:pPr>
            <a:r>
              <a:rPr lang="en-US" altLang="zh-TW" sz="4400" dirty="0" smtClean="0"/>
              <a:t>GCC (</a:t>
            </a:r>
            <a:r>
              <a:rPr lang="en-US" altLang="zh-TW" sz="4400" dirty="0"/>
              <a:t>Gulf Cooperation </a:t>
            </a:r>
            <a:r>
              <a:rPr lang="en-US" altLang="zh-TW" sz="4400" dirty="0" smtClean="0"/>
              <a:t>Council)</a:t>
            </a:r>
          </a:p>
        </p:txBody>
      </p:sp>
    </p:spTree>
    <p:extLst>
      <p:ext uri="{BB962C8B-B14F-4D97-AF65-F5344CB8AC3E}">
        <p14:creationId xmlns:p14="http://schemas.microsoft.com/office/powerpoint/2010/main" val="2041145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6600" dirty="0" smtClean="0"/>
              <a:t>Tourism-Dubai</a:t>
            </a:r>
            <a:endParaRPr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TW" sz="4400" dirty="0" err="1"/>
              <a:t>Burj</a:t>
            </a:r>
            <a:r>
              <a:rPr lang="en-US" altLang="zh-TW" sz="4400" dirty="0"/>
              <a:t> </a:t>
            </a:r>
            <a:r>
              <a:rPr lang="en-US" altLang="zh-TW" sz="4400" dirty="0" err="1" smtClean="0"/>
              <a:t>Khalīfa</a:t>
            </a:r>
            <a:endParaRPr lang="en-US" altLang="zh-TW" sz="4400" dirty="0" smtClean="0"/>
          </a:p>
          <a:p>
            <a:pPr>
              <a:lnSpc>
                <a:spcPct val="150000"/>
              </a:lnSpc>
            </a:pPr>
            <a:r>
              <a:rPr lang="en-US" altLang="zh-TW" sz="4400" dirty="0" smtClean="0"/>
              <a:t>Spice Bazaar</a:t>
            </a:r>
          </a:p>
          <a:p>
            <a:pPr>
              <a:lnSpc>
                <a:spcPct val="150000"/>
              </a:lnSpc>
            </a:pPr>
            <a:r>
              <a:rPr lang="en-US" altLang="zh-TW" sz="4400" dirty="0" smtClean="0"/>
              <a:t>Gold</a:t>
            </a:r>
          </a:p>
          <a:p>
            <a:pPr>
              <a:lnSpc>
                <a:spcPct val="150000"/>
              </a:lnSpc>
            </a:pPr>
            <a:r>
              <a:rPr lang="en-US" altLang="zh-TW" sz="4400" dirty="0" smtClean="0"/>
              <a:t>Dubai Fountain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620688"/>
            <a:ext cx="7220191" cy="4882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914" y="683768"/>
            <a:ext cx="7246655" cy="4826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2940" y="683768"/>
            <a:ext cx="6986629" cy="499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719600"/>
            <a:ext cx="6987346" cy="4869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15616" y="1043180"/>
            <a:ext cx="7016923" cy="4276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88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260648"/>
            <a:ext cx="7772400" cy="2053927"/>
          </a:xfrm>
        </p:spPr>
        <p:txBody>
          <a:bodyPr>
            <a:noAutofit/>
          </a:bodyPr>
          <a:lstStyle/>
          <a:p>
            <a:pPr algn="ctr"/>
            <a:r>
              <a:rPr lang="en-US" altLang="zh-TW" sz="6000" dirty="0" err="1" smtClean="0"/>
              <a:t>Representive</a:t>
            </a:r>
            <a:r>
              <a:rPr lang="en-US" altLang="zh-TW" sz="6000" dirty="0" smtClean="0"/>
              <a:t> company</a:t>
            </a:r>
            <a:br>
              <a:rPr lang="en-US" altLang="zh-TW" sz="6000" dirty="0" smtClean="0"/>
            </a:br>
            <a:r>
              <a:rPr lang="en-US" altLang="zh-TW" sz="6000" dirty="0" smtClean="0"/>
              <a:t>Emirates</a:t>
            </a:r>
            <a:endParaRPr lang="zh-TW" altLang="en-US" sz="6000" dirty="0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sz="6000" dirty="0" err="1" smtClean="0"/>
              <a:t>Kartal</a:t>
            </a:r>
            <a:endParaRPr lang="zh-TW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15781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4864"/>
            <a:ext cx="9144000" cy="3340359"/>
          </a:xfrm>
          <a:prstGeom prst="rect">
            <a:avLst/>
          </a:prstGeom>
        </p:spPr>
      </p:pic>
      <p:pic>
        <p:nvPicPr>
          <p:cNvPr id="3" name="內容版面配置區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662" y="10888"/>
            <a:ext cx="3047188" cy="2193975"/>
          </a:xfrm>
        </p:spPr>
      </p:pic>
      <p:sp>
        <p:nvSpPr>
          <p:cNvPr id="5" name="文字方塊 4"/>
          <p:cNvSpPr txBox="1"/>
          <p:nvPr/>
        </p:nvSpPr>
        <p:spPr>
          <a:xfrm>
            <a:off x="1979712" y="5554997"/>
            <a:ext cx="43924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600" dirty="0" smtClean="0">
                <a:solidFill>
                  <a:prstClr val="black"/>
                </a:solidFill>
                <a:latin typeface="BatangChe" panose="02030609000101010101" pitchFamily="49" charset="-127"/>
                <a:ea typeface="BatangChe" panose="02030609000101010101" pitchFamily="49" charset="-127"/>
              </a:rPr>
              <a:t>1985</a:t>
            </a:r>
            <a:endParaRPr lang="zh-TW" altLang="en-US" sz="6600" dirty="0">
              <a:solidFill>
                <a:prstClr val="black"/>
              </a:solidFill>
              <a:latin typeface="BatangChe" panose="02030609000101010101" pitchFamily="49" charset="-127"/>
              <a:ea typeface="Batang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937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字方塊 3"/>
          <p:cNvSpPr txBox="1"/>
          <p:nvPr/>
        </p:nvSpPr>
        <p:spPr>
          <a:xfrm>
            <a:off x="1805146" y="919748"/>
            <a:ext cx="1212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800" dirty="0" smtClean="0">
                <a:solidFill>
                  <a:prstClr val="black"/>
                </a:solidFill>
              </a:rPr>
              <a:t>CEO</a:t>
            </a:r>
            <a:endParaRPr lang="zh-TW" altLang="en-US" sz="4800" dirty="0">
              <a:solidFill>
                <a:prstClr val="black"/>
              </a:solidFill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779" y="1918923"/>
            <a:ext cx="3079048" cy="2806221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3" y="1838474"/>
            <a:ext cx="3167319" cy="288667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446393" y="4902617"/>
            <a:ext cx="17796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200" b="1" dirty="0">
                <a:solidFill>
                  <a:prstClr val="black"/>
                </a:solidFill>
              </a:rPr>
              <a:t>Tim </a:t>
            </a:r>
            <a:r>
              <a:rPr lang="en-US" altLang="zh-TW" sz="3200" b="1" dirty="0" smtClean="0">
                <a:solidFill>
                  <a:prstClr val="black"/>
                </a:solidFill>
              </a:rPr>
              <a:t>Clark</a:t>
            </a:r>
            <a:endParaRPr lang="en-US" altLang="zh-TW" sz="3200" dirty="0" smtClean="0">
              <a:solidFill>
                <a:prstClr val="black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4067944" y="5013176"/>
            <a:ext cx="48769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2400" dirty="0">
                <a:solidFill>
                  <a:prstClr val="black"/>
                </a:solidFill>
              </a:rPr>
              <a:t>Sheikh Ahmed bin Saeed Al </a:t>
            </a:r>
            <a:r>
              <a:rPr lang="en-US" altLang="en-US" sz="2400" dirty="0" err="1" smtClean="0">
                <a:solidFill>
                  <a:prstClr val="black"/>
                </a:solidFill>
              </a:rPr>
              <a:t>Maktoum</a:t>
            </a:r>
            <a:endParaRPr lang="zh-TW" altLang="en-US" sz="2400" dirty="0">
              <a:solidFill>
                <a:prstClr val="black"/>
              </a:solidFill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5185887" y="981303"/>
            <a:ext cx="2194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4000" dirty="0" smtClean="0">
                <a:solidFill>
                  <a:prstClr val="black"/>
                </a:solidFill>
              </a:rPr>
              <a:t>Chairman</a:t>
            </a:r>
            <a:endParaRPr lang="zh-TW" altLang="en-US" sz="4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76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80" y="3886994"/>
            <a:ext cx="5276850" cy="277177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830" y="3853830"/>
            <a:ext cx="4536504" cy="27717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6866" y="1124744"/>
            <a:ext cx="4683646" cy="2762250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80" y="1124744"/>
            <a:ext cx="4750296" cy="2762250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2604145" y="355303"/>
            <a:ext cx="37680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800" dirty="0">
                <a:solidFill>
                  <a:prstClr val="black"/>
                </a:solidFill>
              </a:rPr>
              <a:t>Navigable </a:t>
            </a:r>
            <a:r>
              <a:rPr lang="en-US" altLang="en-US" sz="4800" dirty="0" smtClean="0">
                <a:solidFill>
                  <a:prstClr val="black"/>
                </a:solidFill>
              </a:rPr>
              <a:t>city</a:t>
            </a:r>
            <a:endParaRPr lang="zh-TW" altLang="en-US" sz="4800" dirty="0" smtClean="0">
              <a:solidFill>
                <a:prstClr val="black"/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456423" y="3717032"/>
            <a:ext cx="451918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8000" dirty="0" smtClean="0">
                <a:solidFill>
                  <a:srgbClr val="FF0000"/>
                </a:solidFill>
              </a:rPr>
              <a:t>142 cities</a:t>
            </a:r>
            <a:endParaRPr lang="zh-TW" altLang="en-US" sz="8000" dirty="0">
              <a:solidFill>
                <a:srgbClr val="FF0000"/>
              </a:solidFill>
              <a:latin typeface="新細明體"/>
            </a:endParaRPr>
          </a:p>
        </p:txBody>
      </p:sp>
    </p:spTree>
    <p:extLst>
      <p:ext uri="{BB962C8B-B14F-4D97-AF65-F5344CB8AC3E}">
        <p14:creationId xmlns:p14="http://schemas.microsoft.com/office/powerpoint/2010/main" val="415584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Company slogan</a:t>
            </a:r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0" y="4662834"/>
            <a:ext cx="6482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b="1" dirty="0" smtClean="0">
                <a:ln w="12700">
                  <a:solidFill>
                    <a:srgbClr val="1F497D">
                      <a:satMod val="155000"/>
                    </a:srgbClr>
                  </a:solidFill>
                  <a:prstDash val="solid"/>
                </a:ln>
                <a:solidFill>
                  <a:srgbClr val="9BBB59">
                    <a:lumMod val="40000"/>
                    <a:lumOff val="6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hlinkClick r:id="rId3"/>
              </a:rPr>
              <a:t>Fly Emirates. Hello Tomorrow</a:t>
            </a:r>
            <a:r>
              <a:rPr lang="en-US" altLang="zh-TW" dirty="0" smtClean="0">
                <a:solidFill>
                  <a:prstClr val="black"/>
                </a:solidFill>
              </a:rPr>
              <a:t>.</a:t>
            </a:r>
            <a:endParaRPr lang="zh-TW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51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691" y="260648"/>
            <a:ext cx="4878309" cy="2808312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99" y="136215"/>
            <a:ext cx="4283968" cy="3057177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zh-TW" sz="4800" dirty="0"/>
              <a:t>Why </a:t>
            </a:r>
            <a:r>
              <a:rPr lang="en-US" altLang="zh-TW" sz="4800" dirty="0" smtClean="0"/>
              <a:t>Emirates can success?</a:t>
            </a:r>
            <a:endParaRPr lang="zh-TW" altLang="en-US" sz="4800" dirty="0"/>
          </a:p>
        </p:txBody>
      </p:sp>
      <p:sp>
        <p:nvSpPr>
          <p:cNvPr id="5" name="文字方塊 4"/>
          <p:cNvSpPr txBox="1"/>
          <p:nvPr/>
        </p:nvSpPr>
        <p:spPr>
          <a:xfrm>
            <a:off x="323528" y="3068960"/>
            <a:ext cx="84385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industry's best quality of </a:t>
            </a:r>
            <a:r>
              <a:rPr lang="en-US" altLang="en-US" sz="40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service</a:t>
            </a:r>
            <a:endParaRPr lang="zh-TW" altLang="en-US" sz="40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新細明體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317" y="3776846"/>
            <a:ext cx="2920635" cy="266666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3777391"/>
            <a:ext cx="5207350" cy="26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400" dirty="0" smtClean="0"/>
              <a:t>Reference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25144"/>
          </a:xfrm>
        </p:spPr>
        <p:txBody>
          <a:bodyPr>
            <a:noAutofit/>
          </a:bodyPr>
          <a:lstStyle/>
          <a:p>
            <a:r>
              <a:rPr lang="en-US" altLang="zh-TW" sz="3000" dirty="0">
                <a:hlinkClick r:id="rId2"/>
              </a:rPr>
              <a:t>http://www.eximclub.com.tw/countries/information-02c.asp?idno=2216&amp;continen=4&amp;country=%</a:t>
            </a:r>
            <a:r>
              <a:rPr lang="en-US" altLang="zh-TW" sz="3000" dirty="0" smtClean="0">
                <a:hlinkClick r:id="rId2"/>
              </a:rPr>
              <a:t>AA%FC%A9%D4%A7B%A4j%A4%BD%B0%EA</a:t>
            </a:r>
            <a:endParaRPr lang="en-US" altLang="zh-TW" sz="3000" dirty="0" smtClean="0"/>
          </a:p>
          <a:p>
            <a:r>
              <a:rPr lang="en-US" altLang="zh-TW" sz="3000" dirty="0">
                <a:hlinkClick r:id="rId3"/>
              </a:rPr>
              <a:t>http://www.emirates.com/cn/chinese/about/#/2308592</a:t>
            </a:r>
            <a:endParaRPr lang="en-US" altLang="zh-TW" sz="3000" dirty="0"/>
          </a:p>
          <a:p>
            <a:r>
              <a:rPr lang="en-US" altLang="zh-TW" sz="3000" dirty="0">
                <a:hlinkClick r:id="rId4"/>
              </a:rPr>
              <a:t>http://blog.xuite.net/tva0379/twblog/237096624-267</a:t>
            </a:r>
            <a:endParaRPr lang="en-US" altLang="zh-TW" sz="3000" dirty="0"/>
          </a:p>
          <a:p>
            <a:r>
              <a:rPr lang="en-US" altLang="zh-TW" sz="3000" dirty="0">
                <a:hlinkClick r:id="rId5"/>
              </a:rPr>
              <a:t>https://zh.wikipedia.org/wiki/%</a:t>
            </a:r>
            <a:r>
              <a:rPr lang="en-US" altLang="zh-TW" sz="3000" dirty="0" smtClean="0">
                <a:hlinkClick r:id="rId5"/>
              </a:rPr>
              <a:t>E9%98%BF%E8%81%94%E9%85%8B%E8%88%AA%E7%A9%BA</a:t>
            </a:r>
            <a:endParaRPr lang="en-US" altLang="zh-TW" sz="3000" dirty="0" smtClean="0"/>
          </a:p>
          <a:p>
            <a:r>
              <a:rPr lang="en-US" altLang="zh-TW" sz="3000" dirty="0">
                <a:hlinkClick r:id="rId6"/>
              </a:rPr>
              <a:t>https://</a:t>
            </a:r>
            <a:r>
              <a:rPr lang="en-US" altLang="zh-TW" sz="3000" dirty="0" smtClean="0">
                <a:hlinkClick r:id="rId6"/>
              </a:rPr>
              <a:t>www.youtube.com/watch?v=LMg-J4v8vr8</a:t>
            </a:r>
            <a:endParaRPr lang="zh-TW" altLang="en-US" sz="3000" dirty="0"/>
          </a:p>
        </p:txBody>
      </p:sp>
    </p:spTree>
    <p:extLst>
      <p:ext uri="{BB962C8B-B14F-4D97-AF65-F5344CB8AC3E}">
        <p14:creationId xmlns:p14="http://schemas.microsoft.com/office/powerpoint/2010/main" val="33076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標題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標題 2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sz="6000" dirty="0" smtClean="0"/>
              <a:t>Thanks for your attention!</a:t>
            </a:r>
            <a:endParaRPr lang="zh-TW" altLang="en-US" sz="6000" dirty="0"/>
          </a:p>
        </p:txBody>
      </p:sp>
    </p:spTree>
    <p:extLst>
      <p:ext uri="{BB962C8B-B14F-4D97-AF65-F5344CB8AC3E}">
        <p14:creationId xmlns:p14="http://schemas.microsoft.com/office/powerpoint/2010/main" val="309712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科技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425</TotalTime>
  <Words>292</Words>
  <Application>Microsoft Office PowerPoint</Application>
  <PresentationFormat>如螢幕大小 (4:3)</PresentationFormat>
  <Paragraphs>134</Paragraphs>
  <Slides>25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25</vt:i4>
      </vt:variant>
    </vt:vector>
  </HeadingPairs>
  <TitlesOfParts>
    <vt:vector size="27" baseType="lpstr">
      <vt:lpstr>公正</vt:lpstr>
      <vt:lpstr>1_Office 佈景主題</vt:lpstr>
      <vt:lpstr>United Arab Emirates</vt:lpstr>
      <vt:lpstr>Outline</vt:lpstr>
      <vt:lpstr>Overview</vt:lpstr>
      <vt:lpstr>Overview</vt:lpstr>
      <vt:lpstr>Structure</vt:lpstr>
      <vt:lpstr>Capital - Abu Dhabi</vt:lpstr>
      <vt:lpstr>Weather</vt:lpstr>
      <vt:lpstr>Population</vt:lpstr>
      <vt:lpstr>Language</vt:lpstr>
      <vt:lpstr>Geography</vt:lpstr>
      <vt:lpstr>Politics</vt:lpstr>
      <vt:lpstr>Religion</vt:lpstr>
      <vt:lpstr>Economy</vt:lpstr>
      <vt:lpstr>Currency</vt:lpstr>
      <vt:lpstr>Main Economic Indicators</vt:lpstr>
      <vt:lpstr>Trade</vt:lpstr>
      <vt:lpstr>Tourism-Dubai</vt:lpstr>
      <vt:lpstr>Representive company Emirates</vt:lpstr>
      <vt:lpstr>PowerPoint 簡報</vt:lpstr>
      <vt:lpstr>PowerPoint 簡報</vt:lpstr>
      <vt:lpstr>PowerPoint 簡報</vt:lpstr>
      <vt:lpstr>Company slogan</vt:lpstr>
      <vt:lpstr>Why Emirates can success?</vt:lpstr>
      <vt:lpstr>Reference</vt:lpstr>
      <vt:lpstr>Thanks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User</dc:creator>
  <cp:lastModifiedBy>User</cp:lastModifiedBy>
  <cp:revision>47</cp:revision>
  <dcterms:created xsi:type="dcterms:W3CDTF">2016-05-05T04:50:21Z</dcterms:created>
  <dcterms:modified xsi:type="dcterms:W3CDTF">2016-05-23T15:59:26Z</dcterms:modified>
</cp:coreProperties>
</file>