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10.jpg" ContentType="image/png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68" r:id="rId2"/>
    <p:sldMasterId id="2147483781" r:id="rId3"/>
    <p:sldMasterId id="2147483830" r:id="rId4"/>
  </p:sldMasterIdLst>
  <p:notesMasterIdLst>
    <p:notesMasterId r:id="rId51"/>
  </p:notesMasterIdLst>
  <p:sldIdLst>
    <p:sldId id="256" r:id="rId5"/>
    <p:sldId id="257" r:id="rId6"/>
    <p:sldId id="278" r:id="rId7"/>
    <p:sldId id="279" r:id="rId8"/>
    <p:sldId id="280" r:id="rId9"/>
    <p:sldId id="281" r:id="rId10"/>
    <p:sldId id="282" r:id="rId11"/>
    <p:sldId id="283" r:id="rId12"/>
    <p:sldId id="286" r:id="rId13"/>
    <p:sldId id="309" r:id="rId14"/>
    <p:sldId id="288" r:id="rId15"/>
    <p:sldId id="289" r:id="rId16"/>
    <p:sldId id="290" r:id="rId17"/>
    <p:sldId id="291" r:id="rId18"/>
    <p:sldId id="292" r:id="rId19"/>
    <p:sldId id="294" r:id="rId20"/>
    <p:sldId id="295" r:id="rId21"/>
    <p:sldId id="308" r:id="rId22"/>
    <p:sldId id="258" r:id="rId23"/>
    <p:sldId id="259" r:id="rId24"/>
    <p:sldId id="262" r:id="rId25"/>
    <p:sldId id="260" r:id="rId26"/>
    <p:sldId id="263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6" r:id="rId36"/>
    <p:sldId id="277" r:id="rId37"/>
    <p:sldId id="296" r:id="rId38"/>
    <p:sldId id="297" r:id="rId39"/>
    <p:sldId id="303" r:id="rId40"/>
    <p:sldId id="299" r:id="rId41"/>
    <p:sldId id="300" r:id="rId42"/>
    <p:sldId id="301" r:id="rId43"/>
    <p:sldId id="302" r:id="rId44"/>
    <p:sldId id="298" r:id="rId45"/>
    <p:sldId id="304" r:id="rId46"/>
    <p:sldId id="305" r:id="rId47"/>
    <p:sldId id="310" r:id="rId48"/>
    <p:sldId id="287" r:id="rId49"/>
    <p:sldId id="311" r:id="rId5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A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1" autoAdjust="0"/>
    <p:restoredTop sz="94660"/>
  </p:normalViewPr>
  <p:slideViewPr>
    <p:cSldViewPr>
      <p:cViewPr varScale="1">
        <p:scale>
          <a:sx n="78" d="100"/>
          <a:sy n="78" d="100"/>
        </p:scale>
        <p:origin x="-1555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27963;&#38913;&#31807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coldest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latin typeface="Kozuka Gothic Pro H" pitchFamily="34" charset="-128"/>
                    <a:ea typeface="Kozuka Gothic Pro H" pitchFamily="34" charset="-128"/>
                  </a:defRPr>
                </a:pPr>
                <a:endParaRPr lang="zh-TW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工作表1!$A$2:$A$13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工作表1!$B$2:$B$13</c:f>
              <c:numCache>
                <c:formatCode>General</c:formatCode>
                <c:ptCount val="12"/>
                <c:pt idx="0">
                  <c:v>0.7</c:v>
                </c:pt>
                <c:pt idx="1">
                  <c:v>0.6</c:v>
                </c:pt>
                <c:pt idx="2">
                  <c:v>2.9</c:v>
                </c:pt>
                <c:pt idx="3">
                  <c:v>4.8</c:v>
                </c:pt>
                <c:pt idx="4">
                  <c:v>8.9</c:v>
                </c:pt>
                <c:pt idx="5">
                  <c:v>11.5</c:v>
                </c:pt>
                <c:pt idx="6">
                  <c:v>13.6</c:v>
                </c:pt>
                <c:pt idx="7">
                  <c:v>13.4</c:v>
                </c:pt>
                <c:pt idx="8">
                  <c:v>10.8</c:v>
                </c:pt>
                <c:pt idx="9">
                  <c:v>7.6</c:v>
                </c:pt>
                <c:pt idx="10">
                  <c:v>3.7</c:v>
                </c:pt>
                <c:pt idx="11">
                  <c:v>1.9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hottest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latin typeface="Kozuka Gothic Pro H" pitchFamily="34" charset="-128"/>
                    <a:ea typeface="Kozuka Gothic Pro H" pitchFamily="34" charset="-128"/>
                  </a:defRPr>
                </a:pPr>
                <a:endParaRPr lang="zh-TW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工作表1!$A$2:$A$13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工作表1!$C$2:$C$13</c:f>
              <c:numCache>
                <c:formatCode>General</c:formatCode>
                <c:ptCount val="12"/>
                <c:pt idx="0">
                  <c:v>5.6</c:v>
                </c:pt>
                <c:pt idx="1">
                  <c:v>6.4</c:v>
                </c:pt>
                <c:pt idx="2">
                  <c:v>9.9</c:v>
                </c:pt>
                <c:pt idx="3">
                  <c:v>13.1</c:v>
                </c:pt>
                <c:pt idx="4">
                  <c:v>17.7</c:v>
                </c:pt>
                <c:pt idx="5">
                  <c:v>20</c:v>
                </c:pt>
                <c:pt idx="6">
                  <c:v>22.4</c:v>
                </c:pt>
                <c:pt idx="7">
                  <c:v>22.5</c:v>
                </c:pt>
                <c:pt idx="8">
                  <c:v>18.7</c:v>
                </c:pt>
                <c:pt idx="9">
                  <c:v>14.4</c:v>
                </c:pt>
                <c:pt idx="10">
                  <c:v>9.1</c:v>
                </c:pt>
                <c:pt idx="11">
                  <c:v>6.5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076928"/>
        <c:axId val="36082816"/>
      </c:lineChart>
      <c:catAx>
        <c:axId val="360769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Kozuka Gothic Pro H" pitchFamily="34" charset="-128"/>
                <a:ea typeface="Kozuka Gothic Pro H" pitchFamily="34" charset="-128"/>
              </a:defRPr>
            </a:pPr>
            <a:endParaRPr lang="zh-TW"/>
          </a:p>
        </c:txPr>
        <c:crossAx val="36082816"/>
        <c:crosses val="autoZero"/>
        <c:auto val="1"/>
        <c:lblAlgn val="ctr"/>
        <c:lblOffset val="100"/>
        <c:noMultiLvlLbl val="0"/>
      </c:catAx>
      <c:valAx>
        <c:axId val="36082816"/>
        <c:scaling>
          <c:orientation val="minMax"/>
        </c:scaling>
        <c:delete val="0"/>
        <c:axPos val="l"/>
        <c:majorGridlines/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Kozuka Gothic Pro H" pitchFamily="34" charset="-128"/>
                <a:ea typeface="Kozuka Gothic Pro H" pitchFamily="34" charset="-128"/>
              </a:defRPr>
            </a:pPr>
            <a:endParaRPr lang="zh-TW"/>
          </a:p>
        </c:txPr>
        <c:crossAx val="3607692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>
              <a:latin typeface="Kozuka Gothic Pro H" pitchFamily="34" charset="-128"/>
              <a:ea typeface="Kozuka Gothic Pro H" pitchFamily="34" charset="-128"/>
            </a:defRPr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latin typeface="Kozuka Gothic Pro H" pitchFamily="34" charset="-128"/>
              <a:ea typeface="Kozuka Gothic Pro H" pitchFamily="34" charset="-128"/>
            </a:defRPr>
          </a:pPr>
          <a:endParaRPr lang="zh-TW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Rainfll</c:v>
                </c:pt>
              </c:strCache>
            </c:strRef>
          </c:tx>
          <c:dLbls>
            <c:txPr>
              <a:bodyPr/>
              <a:lstStyle/>
              <a:p>
                <a:pPr>
                  <a:defRPr sz="1600">
                    <a:latin typeface="Kozuka Gothic Pro H" pitchFamily="34" charset="-128"/>
                    <a:ea typeface="Kozuka Gothic Pro H" pitchFamily="34" charset="-128"/>
                  </a:defRPr>
                </a:pPr>
                <a:endParaRPr lang="zh-TW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工作表1!$A$2:$A$13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工作表1!$B$2:$B$13</c:f>
              <c:numCache>
                <c:formatCode>General</c:formatCode>
                <c:ptCount val="12"/>
                <c:pt idx="0">
                  <c:v>71.2</c:v>
                </c:pt>
                <c:pt idx="1">
                  <c:v>53</c:v>
                </c:pt>
                <c:pt idx="2">
                  <c:v>72.900000000000006</c:v>
                </c:pt>
                <c:pt idx="3">
                  <c:v>53.8</c:v>
                </c:pt>
                <c:pt idx="4">
                  <c:v>69.5</c:v>
                </c:pt>
                <c:pt idx="5">
                  <c:v>77.599999999999994</c:v>
                </c:pt>
                <c:pt idx="6">
                  <c:v>69.099999999999994</c:v>
                </c:pt>
                <c:pt idx="7">
                  <c:v>63.7</c:v>
                </c:pt>
                <c:pt idx="8">
                  <c:v>63</c:v>
                </c:pt>
                <c:pt idx="9">
                  <c:v>68.099999999999994</c:v>
                </c:pt>
                <c:pt idx="10">
                  <c:v>79.400000000000006</c:v>
                </c:pt>
                <c:pt idx="11">
                  <c:v>79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5009664"/>
        <c:axId val="35010816"/>
      </c:lineChart>
      <c:catAx>
        <c:axId val="350096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 vert="horz"/>
          <a:lstStyle/>
          <a:p>
            <a:pPr algn="ctr">
              <a:defRPr>
                <a:latin typeface="Kozuka Gothic Pro H" pitchFamily="34" charset="-128"/>
                <a:ea typeface="Kozuka Gothic Pro H" pitchFamily="34" charset="-128"/>
              </a:defRPr>
            </a:pPr>
            <a:endParaRPr lang="zh-TW"/>
          </a:p>
        </c:txPr>
        <c:crossAx val="35010816"/>
        <c:crosses val="autoZero"/>
        <c:auto val="1"/>
        <c:lblAlgn val="ctr"/>
        <c:lblOffset val="100"/>
        <c:noMultiLvlLbl val="0"/>
      </c:catAx>
      <c:valAx>
        <c:axId val="35010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Kozuka Gothic Pro H" pitchFamily="34" charset="-128"/>
                <a:ea typeface="Kozuka Gothic Pro H" pitchFamily="34" charset="-128"/>
              </a:defRPr>
            </a:pPr>
            <a:endParaRPr lang="zh-TW"/>
          </a:p>
        </c:txPr>
        <c:crossAx val="3500966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>
              <a:latin typeface="Kozuka Gothic Pro H" pitchFamily="34" charset="-128"/>
              <a:ea typeface="Kozuka Gothic Pro H" pitchFamily="34" charset="-128"/>
            </a:defRPr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 algn="ctr">
        <a:defRPr lang="zh-TW" altLang="en-US" sz="1800" b="0" i="0" u="none" strike="noStrike" kern="1200" baseline="0">
          <a:solidFill>
            <a:prstClr val="black"/>
          </a:solidFill>
          <a:latin typeface="+mn-lt"/>
          <a:ea typeface="+mn-ea"/>
          <a:cs typeface="+mn-cs"/>
        </a:defRPr>
      </a:pPr>
      <a:endParaRPr lang="zh-TW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18"/>
          <c:dLbls>
            <c:txPr>
              <a:bodyPr/>
              <a:lstStyle/>
              <a:p>
                <a:pPr>
                  <a:defRPr sz="2000">
                    <a:latin typeface="Kozuka Gothic Pro H" pitchFamily="34" charset="-128"/>
                    <a:ea typeface="Kozuka Gothic Pro H" pitchFamily="34" charset="-128"/>
                  </a:defRPr>
                </a:pPr>
                <a:endParaRPr lang="zh-TW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工作表1!$A$1:$A$6</c:f>
              <c:strCache>
                <c:ptCount val="6"/>
                <c:pt idx="0">
                  <c:v>Catholicism </c:v>
                </c:pt>
                <c:pt idx="1">
                  <c:v>other Christian </c:v>
                </c:pt>
                <c:pt idx="2">
                  <c:v>  Islam </c:v>
                </c:pt>
                <c:pt idx="3">
                  <c:v>other </c:v>
                </c:pt>
                <c:pt idx="4">
                  <c:v>No belief</c:v>
                </c:pt>
                <c:pt idx="5">
                  <c:v>Atheist</c:v>
                </c:pt>
              </c:strCache>
            </c:strRef>
          </c:cat>
          <c:val>
            <c:numRef>
              <c:f>工作表1!$B$1:$B$6</c:f>
              <c:numCache>
                <c:formatCode>0%</c:formatCode>
                <c:ptCount val="6"/>
                <c:pt idx="0">
                  <c:v>0.57999999999999996</c:v>
                </c:pt>
                <c:pt idx="1">
                  <c:v>7.0000000000000007E-2</c:v>
                </c:pt>
                <c:pt idx="2">
                  <c:v>0.05</c:v>
                </c:pt>
                <c:pt idx="3">
                  <c:v>0.02</c:v>
                </c:pt>
                <c:pt idx="4">
                  <c:v>0.2</c:v>
                </c:pt>
                <c:pt idx="5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639141860665534"/>
          <c:y val="0.11558829144179598"/>
          <c:w val="0.39371871453535279"/>
          <c:h val="0.77627564073475408"/>
        </c:manualLayout>
      </c:layout>
      <c:overlay val="0"/>
      <c:txPr>
        <a:bodyPr/>
        <a:lstStyle/>
        <a:p>
          <a:pPr>
            <a:defRPr sz="2800">
              <a:latin typeface="Kozuka Gothic Pro H" pitchFamily="34" charset="-128"/>
              <a:ea typeface="Kozuka Gothic Pro H" pitchFamily="34" charset="-128"/>
            </a:defRPr>
          </a:pPr>
          <a:endParaRPr lang="zh-TW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2215417517254781E-2"/>
          <c:y val="1.4179305968543268E-2"/>
          <c:w val="0.4941878098571012"/>
          <c:h val="0.8985864220689435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  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2000">
                    <a:latin typeface="Kozuka Gothic Pro H" pitchFamily="34" charset="-128"/>
                    <a:ea typeface="Kozuka Gothic Pro H" pitchFamily="34" charset="-128"/>
                  </a:defRPr>
                </a:pPr>
                <a:endParaRPr lang="zh-TW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Domestic trade</c:v>
                </c:pt>
                <c:pt idx="1">
                  <c:v>Internation trade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5077913871877127"/>
          <c:y val="0.30803815851745991"/>
          <c:w val="0.43996160202196949"/>
          <c:h val="0.48203674710481442"/>
        </c:manualLayout>
      </c:layout>
      <c:overlay val="0"/>
      <c:txPr>
        <a:bodyPr/>
        <a:lstStyle/>
        <a:p>
          <a:pPr>
            <a:defRPr sz="2800">
              <a:latin typeface="Kozuka Gothic Pro H" pitchFamily="34" charset="-128"/>
              <a:ea typeface="Kozuka Gothic Pro H" pitchFamily="34" charset="-128"/>
            </a:defRPr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4221946952631168"/>
          <c:y val="0.17424448640752485"/>
          <c:w val="0.45181924440178012"/>
          <c:h val="0.7662234754592328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 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2000">
                    <a:latin typeface="Kozuka Gothic Pro H" pitchFamily="34" charset="-128"/>
                    <a:ea typeface="Kozuka Gothic Pro H" pitchFamily="34" charset="-128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Service industry</c:v>
                </c:pt>
                <c:pt idx="1">
                  <c:v>agriculture</c:v>
                </c:pt>
                <c:pt idx="2">
                  <c:v>industry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0.54</c:v>
                </c:pt>
                <c:pt idx="1">
                  <c:v>1.0000000000000002E-2</c:v>
                </c:pt>
                <c:pt idx="2">
                  <c:v>0.17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716118830024734"/>
          <c:y val="0.3087906998050583"/>
          <c:w val="0.39369084658445069"/>
          <c:h val="0.45317480111366171"/>
        </c:manualLayout>
      </c:layout>
      <c:overlay val="0"/>
      <c:txPr>
        <a:bodyPr/>
        <a:lstStyle/>
        <a:p>
          <a:pPr>
            <a:defRPr sz="2800">
              <a:latin typeface="Kozuka Gothic Pro H" pitchFamily="34" charset="-128"/>
              <a:ea typeface="Kozuka Gothic Pro H" pitchFamily="34" charset="-128"/>
            </a:defRPr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0.84404</cdr:x>
      <cdr:y>0.91332</cdr:y>
    </cdr:from>
    <cdr:to>
      <cdr:x>1</cdr:x>
      <cdr:y>0.97111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6624762" y="4552287"/>
          <a:ext cx="1224110" cy="2880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TW" sz="1600" b="1" dirty="0" smtClean="0">
              <a:latin typeface="Kozuka Gothic Pro H" pitchFamily="34" charset="-128"/>
              <a:ea typeface="Kozuka Gothic Pro H" pitchFamily="34" charset="-128"/>
            </a:rPr>
            <a:t>(month)</a:t>
          </a:r>
          <a:endParaRPr lang="zh-TW" altLang="en-US" sz="1600" b="1" dirty="0">
            <a:latin typeface="Kozuka Gothic Pro H" pitchFamily="34" charset="-128"/>
            <a:ea typeface="Kozuka Gothic Pro H" pitchFamily="34" charset="-128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0.04745</cdr:y>
    </cdr:from>
    <cdr:to>
      <cdr:x>0.12329</cdr:x>
      <cdr:y>0.11073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0" y="216006"/>
          <a:ext cx="864096" cy="288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1600" b="1" dirty="0" smtClean="0">
              <a:latin typeface="Kozuka Gothic Pro H" pitchFamily="34" charset="-128"/>
              <a:ea typeface="Kozuka Gothic Pro H" pitchFamily="34" charset="-128"/>
            </a:rPr>
            <a:t>(mm)</a:t>
          </a:r>
          <a:endParaRPr lang="zh-TW" altLang="en-US" sz="1600" b="1" dirty="0">
            <a:latin typeface="Kozuka Gothic Pro H" pitchFamily="34" charset="-128"/>
            <a:ea typeface="Kozuka Gothic Pro H" pitchFamily="34" charset="-128"/>
          </a:endParaRPr>
        </a:p>
      </cdr:txBody>
    </cdr:sp>
  </cdr:relSizeAnchor>
  <cdr:relSizeAnchor xmlns:cdr="http://schemas.openxmlformats.org/drawingml/2006/chartDrawing">
    <cdr:from>
      <cdr:x>0.84251</cdr:x>
      <cdr:y>0.91744</cdr:y>
    </cdr:from>
    <cdr:to>
      <cdr:x>0.98994</cdr:x>
      <cdr:y>0.98072</cdr:y>
    </cdr:to>
    <cdr:sp macro="" textlink="">
      <cdr:nvSpPr>
        <cdr:cNvPr id="3" name="文字方塊 1"/>
        <cdr:cNvSpPr txBox="1"/>
      </cdr:nvSpPr>
      <cdr:spPr>
        <a:xfrm xmlns:a="http://schemas.openxmlformats.org/drawingml/2006/main">
          <a:off x="5904681" y="4176444"/>
          <a:ext cx="1033279" cy="288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TW" sz="1600" b="1" dirty="0" smtClean="0">
              <a:latin typeface="Kozuka Gothic Pro H" pitchFamily="34" charset="-128"/>
              <a:ea typeface="Kozuka Gothic Pro H" pitchFamily="34" charset="-128"/>
            </a:rPr>
            <a:t>(month)</a:t>
          </a:r>
          <a:endParaRPr lang="zh-TW" altLang="en-US" sz="1600" b="1" dirty="0">
            <a:latin typeface="Kozuka Gothic Pro H" pitchFamily="34" charset="-128"/>
            <a:ea typeface="Kozuka Gothic Pro H" pitchFamily="34" charset="-128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999955-111F-4D89-9971-23E1BA0AFD5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06D8B-6BB8-4218-8456-EF6E200B8F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8928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806D8B-6BB8-4218-8456-EF6E200B8F2E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5079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EB455-0113-4CE8-B235-BAF64645BD00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8325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EB455-0113-4CE8-B235-BAF64645BD00}" type="slidenum">
              <a:rPr lang="zh-TW" altLang="en-US" smtClean="0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2483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EB455-0113-4CE8-B235-BAF64645BD00}" type="slidenum">
              <a:rPr lang="zh-TW" altLang="en-US" smtClean="0"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3434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26551" y="1796220"/>
            <a:ext cx="8326729" cy="4245285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按一下以編輯母片副標題樣式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26551" y="1796220"/>
            <a:ext cx="8326729" cy="424528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26551" y="1796220"/>
            <a:ext cx="4063276" cy="424528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593269" y="1796220"/>
            <a:ext cx="4063276" cy="424528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26551" y="326586"/>
            <a:ext cx="8490004" cy="3784472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按一下以編輯母片副標題樣式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標題， 2 個小物件與1 個大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26551" y="1796220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326551" y="4013735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593269" y="1796220"/>
            <a:ext cx="4063276" cy="424528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26551" y="1796220"/>
            <a:ext cx="4063276" cy="424528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593269" y="1796220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593269" y="4013735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26551" y="1796220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593269" y="1796220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26551" y="4013735"/>
            <a:ext cx="8326729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26551" y="1796220"/>
            <a:ext cx="8326729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26551" y="4013735"/>
            <a:ext cx="8326729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26551" y="1796220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93269" y="1796220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93269" y="4013735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326551" y="4013735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26551" y="1796220"/>
            <a:ext cx="8326729" cy="424528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26551" y="1796220"/>
            <a:ext cx="8326729" cy="424528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pic>
        <p:nvPicPr>
          <p:cNvPr id="35" name="圖片 34"/>
          <p:cNvPicPr/>
          <p:nvPr/>
        </p:nvPicPr>
        <p:blipFill>
          <a:blip r:embed="rId2"/>
          <a:stretch/>
        </p:blipFill>
        <p:spPr>
          <a:xfrm>
            <a:off x="1829340" y="1795893"/>
            <a:ext cx="5320825" cy="4245285"/>
          </a:xfrm>
          <a:prstGeom prst="rect">
            <a:avLst/>
          </a:prstGeom>
          <a:ln>
            <a:noFill/>
          </a:ln>
        </p:spPr>
      </p:pic>
      <p:pic>
        <p:nvPicPr>
          <p:cNvPr id="36" name="圖片 35"/>
          <p:cNvPicPr/>
          <p:nvPr/>
        </p:nvPicPr>
        <p:blipFill>
          <a:blip r:embed="rId2"/>
          <a:stretch/>
        </p:blipFill>
        <p:spPr>
          <a:xfrm>
            <a:off x="1829340" y="1795893"/>
            <a:ext cx="5320825" cy="424528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326553" y="1796222"/>
            <a:ext cx="8326729" cy="4245285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按一下以編輯母片副標題樣式</a:t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326553" y="1796222"/>
            <a:ext cx="8326729" cy="424528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326551" y="1796222"/>
            <a:ext cx="4063276" cy="424528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593269" y="1796222"/>
            <a:ext cx="4063276" cy="424528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326551" y="326586"/>
            <a:ext cx="8490004" cy="3784472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按一下以編輯母片副標題樣式</a:t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標題， 2 個小物件與1 個大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326551" y="1796220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326551" y="4013735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4593269" y="1796222"/>
            <a:ext cx="4063276" cy="424528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326551" y="1796222"/>
            <a:ext cx="4063276" cy="424528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593269" y="1796220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4593269" y="4013735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326551" y="1796220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593269" y="1796220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326553" y="4013735"/>
            <a:ext cx="8326729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326553" y="1796220"/>
            <a:ext cx="8326729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326553" y="4013735"/>
            <a:ext cx="8326729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326551" y="1796220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93269" y="1796220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4593269" y="4013735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326551" y="4013735"/>
            <a:ext cx="4063276" cy="202483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326553" y="1796222"/>
            <a:ext cx="8326729" cy="424528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326553" y="1796222"/>
            <a:ext cx="8326729" cy="424528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按一下以編輯母片文字樣式</a:t>
            </a:r>
          </a:p>
        </p:txBody>
      </p:sp>
      <p:pic>
        <p:nvPicPr>
          <p:cNvPr id="116" name="圖片 115"/>
          <p:cNvPicPr/>
          <p:nvPr/>
        </p:nvPicPr>
        <p:blipFill>
          <a:blip r:embed="rId2"/>
          <a:stretch/>
        </p:blipFill>
        <p:spPr>
          <a:xfrm>
            <a:off x="1829342" y="1795895"/>
            <a:ext cx="5320825" cy="4245285"/>
          </a:xfrm>
          <a:prstGeom prst="rect">
            <a:avLst/>
          </a:prstGeom>
          <a:ln>
            <a:noFill/>
          </a:ln>
        </p:spPr>
      </p:pic>
      <p:pic>
        <p:nvPicPr>
          <p:cNvPr id="117" name="圖片 116"/>
          <p:cNvPicPr/>
          <p:nvPr/>
        </p:nvPicPr>
        <p:blipFill>
          <a:blip r:embed="rId2"/>
          <a:stretch/>
        </p:blipFill>
        <p:spPr>
          <a:xfrm>
            <a:off x="1829342" y="1795895"/>
            <a:ext cx="5320825" cy="424528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0" y="2857623"/>
            <a:ext cx="8816555" cy="1142723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b"/>
          <a:lstStyle/>
          <a:p>
            <a:pPr algn="ctr"/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326551" y="1796220"/>
            <a:ext cx="8326729" cy="4245285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1600" spc="-1">
                <a:latin typeface="Arial"/>
              </a:rPr>
              <a:t>請按滑鼠，編輯大綱文字格式。</a:t>
            </a:r>
            <a:endParaRPr/>
          </a:p>
          <a:p>
            <a:pPr marL="783734" lvl="1" indent="-293900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en-US" sz="1600" spc="-1">
                <a:latin typeface="Arial"/>
              </a:rPr>
              <a:t>第二個大綱層次</a:t>
            </a:r>
            <a:endParaRPr/>
          </a:p>
          <a:p>
            <a:pPr marL="1175602" lvl="2" indent="-261245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1600" spc="-1">
                <a:latin typeface="Arial"/>
              </a:rPr>
              <a:t>第三個大綱層次</a:t>
            </a:r>
            <a:endParaRPr/>
          </a:p>
          <a:p>
            <a:pPr marL="1567469" lvl="3" indent="-195934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en-US" sz="1600" spc="-1">
                <a:latin typeface="Arial"/>
              </a:rPr>
              <a:t>第四個大綱層次</a:t>
            </a:r>
            <a:endParaRPr/>
          </a:p>
          <a:p>
            <a:pPr marL="1959336" lvl="4" indent="-195934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1600" spc="-1">
                <a:latin typeface="Arial"/>
              </a:rPr>
              <a:t>第五個大綱層次</a:t>
            </a:r>
            <a:endParaRPr/>
          </a:p>
          <a:p>
            <a:pPr marL="2351203" lvl="5" indent="-195934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1600" spc="-1">
                <a:latin typeface="Arial"/>
              </a:rPr>
              <a:t>第六個大綱層次</a:t>
            </a:r>
            <a:endParaRPr/>
          </a:p>
          <a:p>
            <a:pPr marL="2743070" lvl="6" indent="-195934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1600" spc="-1">
                <a:latin typeface="Arial"/>
              </a:rPr>
              <a:t>第七個大綱層次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xStyles>
    <p:titleStyle/>
    <p:bodyStyle>
      <a:lvl1pPr marL="391867" indent="-293900" eaLnBrk="1" hangingPunct="1">
        <a:buClr>
          <a:srgbClr val="FFFFFF"/>
        </a:buClr>
        <a:buSzPct val="45000"/>
        <a:buFont typeface="StarSymbol"/>
        <a:buChar char=""/>
        <a:defRPr/>
      </a:lvl1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0" y="163293"/>
            <a:ext cx="8816555" cy="1142723"/>
          </a:xfrm>
          <a:prstGeom prst="rect">
            <a:avLst/>
          </a:prstGeom>
          <a:solidFill>
            <a:srgbClr val="E74C3C"/>
          </a:solidFill>
          <a:ln w="72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2"/>
          <p:cNvSpPr/>
          <p:nvPr/>
        </p:nvSpPr>
        <p:spPr>
          <a:xfrm>
            <a:off x="6857575" y="6205124"/>
            <a:ext cx="2285532" cy="489552"/>
          </a:xfrm>
          <a:prstGeom prst="rect">
            <a:avLst/>
          </a:prstGeom>
          <a:solidFill>
            <a:srgbClr val="E74C3C"/>
          </a:solidFill>
          <a:ln w="72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" name="CustomShape 3"/>
          <p:cNvSpPr/>
          <p:nvPr/>
        </p:nvSpPr>
        <p:spPr>
          <a:xfrm>
            <a:off x="816379" y="6205124"/>
            <a:ext cx="5877595" cy="489552"/>
          </a:xfrm>
          <a:prstGeom prst="rect">
            <a:avLst/>
          </a:prstGeom>
          <a:solidFill>
            <a:srgbClr val="BDC3C7"/>
          </a:solidFill>
          <a:ln w="72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" name="CustomShape 4"/>
          <p:cNvSpPr/>
          <p:nvPr/>
        </p:nvSpPr>
        <p:spPr>
          <a:xfrm>
            <a:off x="163276" y="6205124"/>
            <a:ext cx="489500" cy="489552"/>
          </a:xfrm>
          <a:prstGeom prst="rect">
            <a:avLst/>
          </a:prstGeom>
          <a:solidFill>
            <a:srgbClr val="F44336"/>
          </a:solidFill>
          <a:ln w="72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" name="PlaceHolder 5"/>
          <p:cNvSpPr>
            <a:spLocks noGrp="1"/>
          </p:cNvSpPr>
          <p:nvPr>
            <p:ph type="title"/>
          </p:nvPr>
        </p:nvSpPr>
        <p:spPr>
          <a:xfrm>
            <a:off x="326551" y="326586"/>
            <a:ext cx="8490004" cy="816137"/>
          </a:xfrm>
          <a:prstGeom prst="rect">
            <a:avLst/>
          </a:prstGeom>
        </p:spPr>
        <p:txBody>
          <a:bodyPr lIns="0" tIns="0" rIns="0" bIns="0" anchor="b"/>
          <a:lstStyle/>
          <a:p>
            <a:pPr algn="ctr"/>
            <a:endParaRPr/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26552" y="1796221"/>
            <a:ext cx="8326729" cy="4245285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1600" spc="-1">
                <a:latin typeface="Arial"/>
              </a:rPr>
              <a:t>請按滑鼠，編輯大綱文字格式。</a:t>
            </a:r>
            <a:endParaRPr/>
          </a:p>
          <a:p>
            <a:pPr marL="783653" lvl="1" indent="-293870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en-US" sz="1600" spc="-1">
                <a:latin typeface="Arial"/>
              </a:rPr>
              <a:t>第二個大綱層次</a:t>
            </a:r>
            <a:endParaRPr/>
          </a:p>
          <a:p>
            <a:pPr marL="1175480" lvl="2" indent="-261218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1600" spc="-1">
                <a:latin typeface="Arial"/>
              </a:rPr>
              <a:t>第三個大綱層次</a:t>
            </a:r>
            <a:endParaRPr/>
          </a:p>
          <a:p>
            <a:pPr marL="1567306" lvl="3" indent="-195914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en-US" sz="1600" spc="-1">
                <a:latin typeface="Arial"/>
              </a:rPr>
              <a:t>第四個大綱層次</a:t>
            </a:r>
            <a:endParaRPr/>
          </a:p>
          <a:p>
            <a:pPr marL="1959133" lvl="4" indent="-195914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1600" spc="-1">
                <a:latin typeface="Arial"/>
              </a:rPr>
              <a:t>第五個大綱層次</a:t>
            </a:r>
            <a:endParaRPr/>
          </a:p>
          <a:p>
            <a:pPr marL="2350959" lvl="5" indent="-195914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1600" spc="-1">
                <a:latin typeface="Arial"/>
              </a:rPr>
              <a:t>第六個大綱層次</a:t>
            </a:r>
            <a:endParaRPr/>
          </a:p>
          <a:p>
            <a:pPr marL="2742786" lvl="6" indent="-195914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1600" spc="-1">
                <a:latin typeface="Arial"/>
              </a:rPr>
              <a:t>第七個大綱層次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</p:sldLayoutIdLst>
  <p:txStyles>
    <p:titleStyle/>
    <p:bodyStyle>
      <a:lvl1pPr marL="391867" indent="-293900" eaLnBrk="1" hangingPunct="1">
        <a:buClr>
          <a:srgbClr val="FFFFFF"/>
        </a:buClr>
        <a:buSzPct val="45000"/>
        <a:buFont typeface="StarSymbol"/>
        <a:buChar char=""/>
        <a:defRPr/>
      </a:lvl1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24654F1-A1A1-4E41-9DD1-179717A727AD}" type="datetimeFigureOut">
              <a:rPr lang="zh-TW" altLang="en-US" smtClean="0"/>
              <a:t>2016/5/30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0E16E85-1CC2-4E69-8A69-456ABFF1B6E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61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63.png"/><Relationship Id="rId4" Type="http://schemas.openxmlformats.org/officeDocument/2006/relationships/image" Target="../media/image60.png"/><Relationship Id="rId9" Type="http://schemas.microsoft.com/office/2007/relationships/hdphoto" Target="../media/hdphoto5.wdp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2.xml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77.png"/><Relationship Id="rId18" Type="http://schemas.microsoft.com/office/2007/relationships/hdphoto" Target="../media/hdphoto14.wdp"/><Relationship Id="rId3" Type="http://schemas.openxmlformats.org/officeDocument/2006/relationships/image" Target="../media/image72.png"/><Relationship Id="rId7" Type="http://schemas.openxmlformats.org/officeDocument/2006/relationships/image" Target="../media/image74.png"/><Relationship Id="rId12" Type="http://schemas.microsoft.com/office/2007/relationships/hdphoto" Target="../media/hdphoto11.wdp"/><Relationship Id="rId17" Type="http://schemas.openxmlformats.org/officeDocument/2006/relationships/image" Target="../media/image79.png"/><Relationship Id="rId2" Type="http://schemas.openxmlformats.org/officeDocument/2006/relationships/notesSlide" Target="../notesSlides/notesSlide4.xml"/><Relationship Id="rId16" Type="http://schemas.microsoft.com/office/2007/relationships/hdphoto" Target="../media/hdphoto13.wdp"/><Relationship Id="rId20" Type="http://schemas.microsoft.com/office/2007/relationships/hdphoto" Target="../media/hdphoto15.wdp"/><Relationship Id="rId1" Type="http://schemas.openxmlformats.org/officeDocument/2006/relationships/slideLayout" Target="../slideLayouts/slideLayout42.xml"/><Relationship Id="rId6" Type="http://schemas.microsoft.com/office/2007/relationships/hdphoto" Target="../media/hdphoto8.wdp"/><Relationship Id="rId11" Type="http://schemas.openxmlformats.org/officeDocument/2006/relationships/image" Target="../media/image76.png"/><Relationship Id="rId5" Type="http://schemas.openxmlformats.org/officeDocument/2006/relationships/image" Target="../media/image73.png"/><Relationship Id="rId15" Type="http://schemas.openxmlformats.org/officeDocument/2006/relationships/image" Target="../media/image78.png"/><Relationship Id="rId10" Type="http://schemas.microsoft.com/office/2007/relationships/hdphoto" Target="../media/hdphoto10.wdp"/><Relationship Id="rId19" Type="http://schemas.openxmlformats.org/officeDocument/2006/relationships/image" Target="../media/image80.png"/><Relationship Id="rId4" Type="http://schemas.microsoft.com/office/2007/relationships/hdphoto" Target="../media/hdphoto7.wdp"/><Relationship Id="rId9" Type="http://schemas.openxmlformats.org/officeDocument/2006/relationships/image" Target="../media/image75.png"/><Relationship Id="rId14" Type="http://schemas.microsoft.com/office/2007/relationships/hdphoto" Target="../media/hdphoto12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slideLayout" Target="../slideLayouts/slideLayout37.xml"/><Relationship Id="rId1" Type="http://schemas.openxmlformats.org/officeDocument/2006/relationships/video" Target="https://www.youtube.com/embed/sqHndSE0eXA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wb.gov.tw/V7/climate/monthlyMean/World_meantxmax.htm" TargetMode="External"/><Relationship Id="rId13" Type="http://schemas.openxmlformats.org/officeDocument/2006/relationships/hyperlink" Target="https://en.wikipedia.org/wiki/Atomium" TargetMode="External"/><Relationship Id="rId3" Type="http://schemas.openxmlformats.org/officeDocument/2006/relationships/hyperlink" Target="http://www.mapsofworld.com/flags/belgium-flag.html" TargetMode="External"/><Relationship Id="rId7" Type="http://schemas.openxmlformats.org/officeDocument/2006/relationships/hyperlink" Target="http://www.cwb.gov.tw/V7/climate/monthlyMean/World_meantxmin.htm" TargetMode="External"/><Relationship Id="rId12" Type="http://schemas.openxmlformats.org/officeDocument/2006/relationships/hyperlink" Target="https://en.wikipedia.org/wiki/Manneken_Pis" TargetMode="External"/><Relationship Id="rId2" Type="http://schemas.openxmlformats.org/officeDocument/2006/relationships/hyperlink" Target="http://www.operationworld.org/belg" TargetMode="External"/><Relationship Id="rId1" Type="http://schemas.openxmlformats.org/officeDocument/2006/relationships/slideLayout" Target="../slideLayouts/slideLayout42.xml"/><Relationship Id="rId6" Type="http://schemas.openxmlformats.org/officeDocument/2006/relationships/hyperlink" Target="https://zh.wikipedia.org/wiki/%E6%AF%94%E5%88%A9%E6%99%82%E5%9C%8B%E5%BE%BD" TargetMode="External"/><Relationship Id="rId11" Type="http://schemas.openxmlformats.org/officeDocument/2006/relationships/hyperlink" Target="https://en.wikipedia.org/wiki/Kattenstoet" TargetMode="External"/><Relationship Id="rId5" Type="http://schemas.openxmlformats.org/officeDocument/2006/relationships/hyperlink" Target="http://www.eueueu.com/Downloads/HighlightsBE2014.pdf" TargetMode="External"/><Relationship Id="rId10" Type="http://schemas.openxmlformats.org/officeDocument/2006/relationships/hyperlink" Target="https://en.wikipedia.org/wiki/Communities,_regions_and_language_areas_of_Belgium" TargetMode="External"/><Relationship Id="rId4" Type="http://schemas.openxmlformats.org/officeDocument/2006/relationships/hyperlink" Target="https://en.wikipedia.org/wiki/Belgium" TargetMode="External"/><Relationship Id="rId9" Type="http://schemas.openxmlformats.org/officeDocument/2006/relationships/hyperlink" Target="http://www.cwb.gov.tw/V7/climate/monthlyMean/World_precp.htm" TargetMode="External"/><Relationship Id="rId14" Type="http://schemas.openxmlformats.org/officeDocument/2006/relationships/hyperlink" Target="https://www.youtube.com/watch?v=sqHndSE0eXA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79712" y="620688"/>
            <a:ext cx="5985159" cy="1606102"/>
          </a:xfrm>
        </p:spPr>
        <p:txBody>
          <a:bodyPr>
            <a:normAutofit/>
          </a:bodyPr>
          <a:lstStyle/>
          <a:p>
            <a:r>
              <a:rPr lang="en-US" altLang="zh-TW" sz="9600" dirty="0" smtClean="0">
                <a:latin typeface="AR CHRISTY" panose="02000000000000000000" pitchFamily="2" charset="0"/>
                <a:ea typeface="SentyCHALK" panose="03000600000000000000" pitchFamily="66" charset="-128"/>
              </a:rPr>
              <a:t>Belgium</a:t>
            </a:r>
            <a:endParaRPr lang="zh-TW" altLang="en-US" sz="9600" dirty="0">
              <a:latin typeface="AR CHRISTY" panose="02000000000000000000" pitchFamily="2" charset="0"/>
              <a:ea typeface="SentyCHALK" panose="03000600000000000000" pitchFamily="66" charset="-128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859819" y="2684826"/>
            <a:ext cx="4655297" cy="2962343"/>
          </a:xfrm>
        </p:spPr>
        <p:txBody>
          <a:bodyPr>
            <a:normAutofit/>
          </a:bodyPr>
          <a:lstStyle/>
          <a:p>
            <a:r>
              <a:rPr lang="en-US" altLang="zh-TW" sz="2800" dirty="0" smtClean="0">
                <a:latin typeface="AR CHRISTY" panose="02000000000000000000" pitchFamily="2" charset="0"/>
              </a:rPr>
              <a:t>10444006  Kelly</a:t>
            </a:r>
          </a:p>
          <a:p>
            <a:r>
              <a:rPr lang="en-US" altLang="zh-TW" sz="2800" dirty="0" smtClean="0">
                <a:latin typeface="AR CHRISTY" panose="02000000000000000000" pitchFamily="2" charset="0"/>
              </a:rPr>
              <a:t>10444009  Eileen</a:t>
            </a:r>
          </a:p>
          <a:p>
            <a:r>
              <a:rPr lang="en-US" altLang="zh-TW" sz="2800" dirty="0" smtClean="0">
                <a:latin typeface="AR CHRISTY" panose="02000000000000000000" pitchFamily="2" charset="0"/>
              </a:rPr>
              <a:t>10444011    Teresa</a:t>
            </a:r>
          </a:p>
          <a:p>
            <a:r>
              <a:rPr lang="en-US" altLang="zh-TW" sz="2800" dirty="0" smtClean="0">
                <a:latin typeface="AR CHRISTY" panose="02000000000000000000" pitchFamily="2" charset="0"/>
              </a:rPr>
              <a:t>10444015   Iris</a:t>
            </a:r>
          </a:p>
          <a:p>
            <a:r>
              <a:rPr lang="en-US" altLang="zh-TW" sz="2800" dirty="0" smtClean="0">
                <a:latin typeface="AR CHRISTY" panose="02000000000000000000" pitchFamily="2" charset="0"/>
              </a:rPr>
              <a:t>10444021   Wendy</a:t>
            </a:r>
          </a:p>
          <a:p>
            <a:endParaRPr lang="zh-TW" altLang="en-US" sz="2800" dirty="0">
              <a:latin typeface="AR CHRISTY" panose="02000000000000000000" pitchFamily="2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980728"/>
            <a:ext cx="1512168" cy="1008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142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1556792"/>
            <a:ext cx="7467600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Overview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Culture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Economy &amp; Industry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Representative company</a:t>
            </a:r>
            <a:endParaRPr lang="zh-TW" altLang="en-US" sz="40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39552" y="263443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SzPct val="160000"/>
            </a:pPr>
            <a:r>
              <a:rPr lang="en-US" altLang="zh-TW" sz="5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zuka Gothic Pro H" pitchFamily="34" charset="-128"/>
                <a:ea typeface="Kozuka Gothic Pro H" pitchFamily="34" charset="-128"/>
              </a:rPr>
              <a:t>Outline</a:t>
            </a:r>
            <a:endParaRPr lang="zh-TW" altLang="en-US" sz="5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74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539552" y="1517660"/>
            <a:ext cx="756084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Introduction</a:t>
            </a:r>
          </a:p>
          <a:p>
            <a:pPr marL="342900" indent="-342900">
              <a:lnSpc>
                <a:spcPct val="13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History</a:t>
            </a:r>
          </a:p>
          <a:p>
            <a:pPr marL="342900" indent="-342900">
              <a:lnSpc>
                <a:spcPct val="13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Geography &amp; Population</a:t>
            </a:r>
          </a:p>
          <a:p>
            <a:pPr marL="342900" indent="-342900">
              <a:lnSpc>
                <a:spcPct val="13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Weather</a:t>
            </a:r>
          </a:p>
          <a:p>
            <a:pPr marL="342900" indent="-342900">
              <a:lnSpc>
                <a:spcPct val="13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Official languages</a:t>
            </a:r>
            <a:endParaRPr lang="zh-TW" altLang="en-US" sz="40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539552" y="332656"/>
            <a:ext cx="3066698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Overview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122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690" y="759636"/>
            <a:ext cx="3092325" cy="20615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95536" y="1268760"/>
            <a:ext cx="5373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Motto: </a:t>
            </a:r>
            <a:endParaRPr lang="en-US" altLang="zh-TW" sz="3600" dirty="0" smtClean="0">
              <a:latin typeface="Kozuka Gothic Pro H" pitchFamily="34" charset="-128"/>
              <a:ea typeface="Kozuka Gothic Pro H" pitchFamily="34" charset="-128"/>
            </a:endParaRPr>
          </a:p>
          <a:p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Strength </a:t>
            </a:r>
            <a:r>
              <a:rPr lang="en-US" altLang="zh-TW" sz="3600" dirty="0">
                <a:latin typeface="Kozuka Gothic Pro H" pitchFamily="34" charset="-128"/>
                <a:ea typeface="Kozuka Gothic Pro H" pitchFamily="34" charset="-128"/>
              </a:rPr>
              <a:t>through </a:t>
            </a: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Unity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90" y="2852936"/>
            <a:ext cx="2058819" cy="252000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972" y="2958821"/>
            <a:ext cx="1923664" cy="252000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609" y="3079982"/>
            <a:ext cx="1630363" cy="2447992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463" y="3071087"/>
            <a:ext cx="2374552" cy="2447992"/>
          </a:xfrm>
          <a:prstGeom prst="rect">
            <a:avLst/>
          </a:prstGeom>
        </p:spPr>
      </p:pic>
      <p:sp>
        <p:nvSpPr>
          <p:cNvPr id="14" name="標題 1"/>
          <p:cNvSpPr txBox="1">
            <a:spLocks/>
          </p:cNvSpPr>
          <p:nvPr/>
        </p:nvSpPr>
        <p:spPr>
          <a:xfrm>
            <a:off x="539552" y="332656"/>
            <a:ext cx="4824536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Introduction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069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68760"/>
            <a:ext cx="7393208" cy="4968552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539552" y="332656"/>
            <a:ext cx="4464496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History</a:t>
            </a:r>
            <a:endParaRPr lang="zh-TW" altLang="en-US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420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51521" y="1259752"/>
            <a:ext cx="8640960" cy="5491888"/>
            <a:chOff x="645987" y="1259752"/>
            <a:chExt cx="7795912" cy="5491888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987" y="1259752"/>
              <a:ext cx="7795912" cy="5491888"/>
            </a:xfrm>
            <a:prstGeom prst="rect">
              <a:avLst/>
            </a:prstGeom>
          </p:spPr>
        </p:pic>
        <p:sp>
          <p:nvSpPr>
            <p:cNvPr id="4" name="橢圓 3"/>
            <p:cNvSpPr/>
            <p:nvPr/>
          </p:nvSpPr>
          <p:spPr>
            <a:xfrm>
              <a:off x="2419707" y="2996952"/>
              <a:ext cx="4248472" cy="1584176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4000" dirty="0">
                <a:ln w="57150">
                  <a:solidFill>
                    <a:schemeClr val="tx1"/>
                  </a:solidFill>
                </a:ln>
              </a:endParaRPr>
            </a:p>
          </p:txBody>
        </p:sp>
      </p:grpSp>
      <p:sp>
        <p:nvSpPr>
          <p:cNvPr id="5" name="標題 1"/>
          <p:cNvSpPr txBox="1">
            <a:spLocks/>
          </p:cNvSpPr>
          <p:nvPr/>
        </p:nvSpPr>
        <p:spPr>
          <a:xfrm>
            <a:off x="539552" y="332656"/>
            <a:ext cx="8604448" cy="803051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Geography &amp; Population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96729" y="4869160"/>
            <a:ext cx="3843823" cy="1754326"/>
          </a:xfrm>
          <a:prstGeom prst="rect">
            <a:avLst/>
          </a:prstGeom>
          <a:noFill/>
          <a:ln w="57150">
            <a:noFill/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ozuka Gothic Pro H" pitchFamily="34" charset="-128"/>
                <a:ea typeface="Kozuka Gothic Pro H" pitchFamily="34" charset="-128"/>
              </a:rPr>
              <a:t>Area:30,528km²</a:t>
            </a:r>
          </a:p>
          <a:p>
            <a:pPr>
              <a:lnSpc>
                <a:spcPct val="150000"/>
              </a:lnSpc>
            </a:pPr>
            <a:r>
              <a:rPr lang="en-US" altLang="zh-TW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ozuka Gothic Pro H" pitchFamily="34" charset="-128"/>
                <a:ea typeface="Kozuka Gothic Pro H" pitchFamily="34" charset="-128"/>
              </a:rPr>
              <a:t>Population:11 million</a:t>
            </a:r>
          </a:p>
          <a:p>
            <a:pPr>
              <a:lnSpc>
                <a:spcPct val="150000"/>
              </a:lnSpc>
            </a:pPr>
            <a:r>
              <a:rPr lang="en-US" altLang="zh-TW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ozuka Gothic Pro H" pitchFamily="34" charset="-128"/>
                <a:ea typeface="Kozuka Gothic Pro H" pitchFamily="34" charset="-128"/>
              </a:rPr>
              <a:t>Density:346/km²</a:t>
            </a:r>
          </a:p>
        </p:txBody>
      </p:sp>
    </p:spTree>
    <p:extLst>
      <p:ext uri="{BB962C8B-B14F-4D97-AF65-F5344CB8AC3E}">
        <p14:creationId xmlns:p14="http://schemas.microsoft.com/office/powerpoint/2010/main" val="107773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圖表 2"/>
          <p:cNvGraphicFramePr/>
          <p:nvPr>
            <p:extLst>
              <p:ext uri="{D42A27DB-BD31-4B8C-83A1-F6EECF244321}">
                <p14:modId xmlns:p14="http://schemas.microsoft.com/office/powerpoint/2010/main" val="1492368350"/>
              </p:ext>
            </p:extLst>
          </p:nvPr>
        </p:nvGraphicFramePr>
        <p:xfrm>
          <a:off x="755576" y="1556792"/>
          <a:ext cx="7848872" cy="4984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文字方塊 1"/>
          <p:cNvSpPr txBox="1"/>
          <p:nvPr/>
        </p:nvSpPr>
        <p:spPr>
          <a:xfrm>
            <a:off x="539552" y="1124744"/>
            <a:ext cx="648072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1600" b="1" dirty="0"/>
          </a:p>
        </p:txBody>
      </p:sp>
      <p:sp>
        <p:nvSpPr>
          <p:cNvPr id="5" name="矩形 4"/>
          <p:cNvSpPr/>
          <p:nvPr/>
        </p:nvSpPr>
        <p:spPr>
          <a:xfrm>
            <a:off x="719048" y="1259468"/>
            <a:ext cx="648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>
                <a:latin typeface="Kozuka Gothic Pro H" pitchFamily="34" charset="-128"/>
                <a:ea typeface="Kozuka Gothic Pro H" pitchFamily="34" charset="-128"/>
              </a:rPr>
              <a:t>(</a:t>
            </a:r>
            <a:r>
              <a:rPr lang="zh-TW" altLang="en-US" b="1" dirty="0" smtClean="0">
                <a:latin typeface="Kozuka Gothic Pro H" pitchFamily="34" charset="-128"/>
                <a:ea typeface="Kozuka Gothic Pro H" pitchFamily="34" charset="-128"/>
              </a:rPr>
              <a:t>℃</a:t>
            </a:r>
            <a:r>
              <a:rPr lang="en-US" altLang="zh-TW" b="1" dirty="0" smtClean="0">
                <a:latin typeface="Kozuka Gothic Pro H" pitchFamily="34" charset="-128"/>
                <a:ea typeface="Kozuka Gothic Pro H" pitchFamily="34" charset="-128"/>
              </a:rPr>
              <a:t>)</a:t>
            </a:r>
            <a:endParaRPr lang="zh-TW" altLang="en-US" b="1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9552" y="332656"/>
            <a:ext cx="5400600" cy="92681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Weather - Climate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484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圖表 3"/>
          <p:cNvGraphicFramePr/>
          <p:nvPr>
            <p:extLst>
              <p:ext uri="{D42A27DB-BD31-4B8C-83A1-F6EECF244321}">
                <p14:modId xmlns:p14="http://schemas.microsoft.com/office/powerpoint/2010/main" val="1293203833"/>
              </p:ext>
            </p:extLst>
          </p:nvPr>
        </p:nvGraphicFramePr>
        <p:xfrm>
          <a:off x="971600" y="1412776"/>
          <a:ext cx="7008440" cy="4552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標題 1"/>
          <p:cNvSpPr txBox="1">
            <a:spLocks/>
          </p:cNvSpPr>
          <p:nvPr/>
        </p:nvSpPr>
        <p:spPr>
          <a:xfrm>
            <a:off x="539552" y="332656"/>
            <a:ext cx="7056784" cy="803051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Weather - Rainfall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560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760876"/>
            <a:ext cx="5220072" cy="4270969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431292"/>
              </p:ext>
            </p:extLst>
          </p:nvPr>
        </p:nvGraphicFramePr>
        <p:xfrm>
          <a:off x="263966" y="3937950"/>
          <a:ext cx="5552860" cy="275813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613232"/>
                <a:gridCol w="1939628"/>
              </a:tblGrid>
              <a:tr h="432048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Regions</a:t>
                      </a:r>
                      <a:endParaRPr lang="zh-TW" altLang="en-US" sz="2800" dirty="0">
                        <a:solidFill>
                          <a:schemeClr val="bg1"/>
                        </a:solidFill>
                        <a:latin typeface="Kozuka Gothic Pro H" pitchFamily="34" charset="-128"/>
                        <a:ea typeface="Kozuka Gothic Pro H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Language</a:t>
                      </a:r>
                      <a:endParaRPr lang="zh-TW" altLang="en-US" sz="2800" dirty="0">
                        <a:latin typeface="Kozuka Gothic Pro H" pitchFamily="34" charset="-128"/>
                        <a:ea typeface="Kozuka Gothic Pro H" pitchFamily="34" charset="-128"/>
                      </a:endParaRPr>
                    </a:p>
                  </a:txBody>
                  <a:tcPr/>
                </a:tc>
              </a:tr>
              <a:tr h="410808">
                <a:tc>
                  <a:txBody>
                    <a:bodyPr/>
                    <a:lstStyle/>
                    <a:p>
                      <a:r>
                        <a:rPr lang="en-US" altLang="zh-TW" sz="2800" kern="12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Flemish Community</a:t>
                      </a:r>
                      <a:endParaRPr lang="zh-TW" altLang="en-US" sz="2800" b="1" kern="1200" dirty="0">
                        <a:solidFill>
                          <a:schemeClr val="tx1"/>
                        </a:solidFill>
                        <a:latin typeface="Kozuka Gothic Pro H" pitchFamily="34" charset="-128"/>
                        <a:ea typeface="Kozuka Gothic Pro H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Dutch</a:t>
                      </a:r>
                      <a:endParaRPr lang="zh-TW" altLang="en-US" sz="2800" dirty="0">
                        <a:latin typeface="Kozuka Gothic Pro H" pitchFamily="34" charset="-128"/>
                        <a:ea typeface="Kozuka Gothic Pro H" pitchFamily="34" charset="-128"/>
                      </a:endParaRPr>
                    </a:p>
                  </a:txBody>
                  <a:tcPr/>
                </a:tc>
              </a:tr>
              <a:tr h="461576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W</a:t>
                      </a:r>
                      <a:r>
                        <a:rPr lang="en-US" altLang="zh-TW" sz="2800" kern="12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alloon</a:t>
                      </a:r>
                      <a:r>
                        <a:rPr lang="en-US" altLang="zh-TW" sz="28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 </a:t>
                      </a:r>
                      <a:r>
                        <a:rPr lang="en-US" altLang="zh-TW" sz="2800" kern="12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Com</a:t>
                      </a:r>
                      <a:r>
                        <a:rPr lang="en-US" altLang="zh-TW" sz="28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munity</a:t>
                      </a:r>
                      <a:endParaRPr lang="zh-TW" altLang="en-US" sz="2800" dirty="0">
                        <a:latin typeface="Kozuka Gothic Pro H" pitchFamily="34" charset="-128"/>
                        <a:ea typeface="Kozuka Gothic Pro H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French</a:t>
                      </a:r>
                      <a:endParaRPr lang="zh-TW" altLang="en-US" sz="2800" dirty="0">
                        <a:latin typeface="Kozuka Gothic Pro H" pitchFamily="34" charset="-128"/>
                        <a:ea typeface="Kozuka Gothic Pro H" pitchFamily="34" charset="-128"/>
                      </a:endParaRPr>
                    </a:p>
                  </a:txBody>
                  <a:tcPr/>
                </a:tc>
              </a:tr>
              <a:tr h="601826">
                <a:tc>
                  <a:txBody>
                    <a:bodyPr/>
                    <a:lstStyle/>
                    <a:p>
                      <a:r>
                        <a:rPr lang="en-US" altLang="zh-TW" sz="2800" kern="12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Brussels</a:t>
                      </a:r>
                      <a:r>
                        <a:rPr lang="en-US" altLang="zh-TW" sz="28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 </a:t>
                      </a:r>
                      <a:r>
                        <a:rPr lang="en-US" altLang="zh-TW" sz="2800" kern="12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(Capital)</a:t>
                      </a:r>
                      <a:endParaRPr lang="zh-TW" altLang="en-US" sz="2800" b="1" kern="1200" dirty="0">
                        <a:solidFill>
                          <a:schemeClr val="tx1"/>
                        </a:solidFill>
                        <a:latin typeface="Kozuka Gothic Pro H" pitchFamily="34" charset="-128"/>
                        <a:ea typeface="Kozuka Gothic Pro H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Bilingual</a:t>
                      </a:r>
                      <a:endParaRPr lang="zh-TW" altLang="en-US" sz="2800" dirty="0">
                        <a:latin typeface="Kozuka Gothic Pro H" pitchFamily="34" charset="-128"/>
                        <a:ea typeface="Kozuka Gothic Pro H" pitchFamily="34" charset="-128"/>
                      </a:endParaRPr>
                    </a:p>
                  </a:txBody>
                  <a:tcPr/>
                </a:tc>
              </a:tr>
              <a:tr h="601826"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East</a:t>
                      </a:r>
                      <a:r>
                        <a:rPr lang="en-US" altLang="zh-TW" sz="2800" baseline="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 Wal</a:t>
                      </a:r>
                      <a:r>
                        <a:rPr lang="en-US" altLang="zh-TW" sz="2800" kern="12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loon</a:t>
                      </a:r>
                      <a:r>
                        <a:rPr lang="en-US" altLang="zh-TW" sz="2800" baseline="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 </a:t>
                      </a:r>
                      <a:endParaRPr lang="zh-TW" altLang="en-US" sz="2800" dirty="0">
                        <a:latin typeface="Kozuka Gothic Pro H" pitchFamily="34" charset="-128"/>
                        <a:ea typeface="Kozuka Gothic Pro H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800" dirty="0" smtClean="0">
                          <a:latin typeface="Kozuka Gothic Pro H" pitchFamily="34" charset="-128"/>
                          <a:ea typeface="Kozuka Gothic Pro H" pitchFamily="34" charset="-128"/>
                        </a:rPr>
                        <a:t>German</a:t>
                      </a:r>
                      <a:endParaRPr lang="zh-TW" altLang="en-US" sz="2800" dirty="0">
                        <a:latin typeface="Kozuka Gothic Pro H" pitchFamily="34" charset="-128"/>
                        <a:ea typeface="Kozuka Gothic Pro H" pitchFamily="34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橢圓 6"/>
          <p:cNvSpPr/>
          <p:nvPr/>
        </p:nvSpPr>
        <p:spPr>
          <a:xfrm>
            <a:off x="5505378" y="4585410"/>
            <a:ext cx="216024" cy="216024"/>
          </a:xfrm>
          <a:prstGeom prst="ellipse">
            <a:avLst/>
          </a:prstGeom>
          <a:solidFill>
            <a:srgbClr val="F2A344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橢圓 16"/>
          <p:cNvSpPr/>
          <p:nvPr/>
        </p:nvSpPr>
        <p:spPr>
          <a:xfrm>
            <a:off x="5519657" y="5164627"/>
            <a:ext cx="216024" cy="216024"/>
          </a:xfrm>
          <a:prstGeom prst="ellipse">
            <a:avLst/>
          </a:prstGeom>
          <a:solidFill>
            <a:srgbClr val="EA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5505378" y="6349606"/>
            <a:ext cx="216024" cy="21602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5533382" y="5737538"/>
            <a:ext cx="216024" cy="236014"/>
            <a:chOff x="6314957" y="5366098"/>
            <a:chExt cx="216024" cy="236014"/>
          </a:xfrm>
        </p:grpSpPr>
        <p:sp>
          <p:nvSpPr>
            <p:cNvPr id="8" name="橢圓 7"/>
            <p:cNvSpPr/>
            <p:nvPr/>
          </p:nvSpPr>
          <p:spPr>
            <a:xfrm>
              <a:off x="6314957" y="5366098"/>
              <a:ext cx="216024" cy="216024"/>
            </a:xfrm>
            <a:prstGeom prst="ellipse">
              <a:avLst/>
            </a:prstGeom>
            <a:solidFill>
              <a:srgbClr val="F7964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1" name="直線接點 10"/>
            <p:cNvCxnSpPr/>
            <p:nvPr/>
          </p:nvCxnSpPr>
          <p:spPr>
            <a:xfrm flipH="1">
              <a:off x="6445892" y="5422112"/>
              <a:ext cx="70324" cy="180000"/>
            </a:xfrm>
            <a:prstGeom prst="line">
              <a:avLst/>
            </a:prstGeom>
            <a:ln w="38100">
              <a:solidFill>
                <a:srgbClr val="EC203D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直線接點 11"/>
            <p:cNvCxnSpPr/>
            <p:nvPr/>
          </p:nvCxnSpPr>
          <p:spPr>
            <a:xfrm flipH="1">
              <a:off x="6355079" y="5380176"/>
              <a:ext cx="52950" cy="190300"/>
            </a:xfrm>
            <a:prstGeom prst="line">
              <a:avLst/>
            </a:prstGeom>
            <a:ln w="38100">
              <a:solidFill>
                <a:srgbClr val="EC203D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3" name="標題 1"/>
          <p:cNvSpPr txBox="1">
            <a:spLocks/>
          </p:cNvSpPr>
          <p:nvPr/>
        </p:nvSpPr>
        <p:spPr>
          <a:xfrm>
            <a:off x="323528" y="188640"/>
            <a:ext cx="5616624" cy="803051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Official Languages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6516216" y="2780928"/>
            <a:ext cx="1003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ea typeface="Kozuka Gothic Pro H"/>
              </a:rPr>
              <a:t>40%</a:t>
            </a:r>
            <a:endParaRPr lang="zh-TW" altLang="en-US" sz="2400" b="1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5076056" y="1563909"/>
            <a:ext cx="1003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ea typeface="Kozuka Gothic Pro H"/>
              </a:rPr>
              <a:t>59%</a:t>
            </a:r>
            <a:endParaRPr lang="zh-TW" altLang="en-US" sz="2400" b="1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8140476" y="5086184"/>
            <a:ext cx="1003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ea typeface="Kozuka Gothic Pro H"/>
              </a:rPr>
              <a:t>1%</a:t>
            </a:r>
            <a:endParaRPr lang="zh-TW" altLang="en-US" sz="2400" b="1" dirty="0"/>
          </a:p>
        </p:txBody>
      </p:sp>
      <p:cxnSp>
        <p:nvCxnSpPr>
          <p:cNvPr id="9" name="直線接點 8"/>
          <p:cNvCxnSpPr/>
          <p:nvPr/>
        </p:nvCxnSpPr>
        <p:spPr>
          <a:xfrm flipH="1">
            <a:off x="8532440" y="3242593"/>
            <a:ext cx="109798" cy="178925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16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539552" y="332656"/>
            <a:ext cx="3066698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Overview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39552" y="1517660"/>
            <a:ext cx="669674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>
                <a:latin typeface="Kozuka Gothic Pro H" pitchFamily="34" charset="-128"/>
                <a:ea typeface="Kozuka Gothic Pro H" pitchFamily="34" charset="-128"/>
              </a:rPr>
              <a:t>Capital</a:t>
            </a:r>
          </a:p>
          <a:p>
            <a:pPr marL="342900" indent="-342900">
              <a:lnSpc>
                <a:spcPct val="13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>
                <a:latin typeface="Kozuka Gothic Pro H" pitchFamily="34" charset="-128"/>
                <a:ea typeface="Kozuka Gothic Pro H" pitchFamily="34" charset="-128"/>
              </a:rPr>
              <a:t>Currency</a:t>
            </a:r>
          </a:p>
          <a:p>
            <a:pPr marL="342900" indent="-342900">
              <a:lnSpc>
                <a:spcPct val="13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>
                <a:latin typeface="Kozuka Gothic Pro H" pitchFamily="34" charset="-128"/>
                <a:ea typeface="Kozuka Gothic Pro H" pitchFamily="34" charset="-128"/>
              </a:rPr>
              <a:t>Politic</a:t>
            </a:r>
          </a:p>
          <a:p>
            <a:pPr marL="342900" indent="-342900">
              <a:lnSpc>
                <a:spcPct val="13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>
                <a:latin typeface="Kozuka Gothic Pro H" pitchFamily="34" charset="-128"/>
                <a:ea typeface="Kozuka Gothic Pro H" pitchFamily="34" charset="-128"/>
              </a:rPr>
              <a:t>Brussels National Palace</a:t>
            </a:r>
          </a:p>
          <a:p>
            <a:pPr marL="342900" indent="-342900">
              <a:lnSpc>
                <a:spcPct val="13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Administrative </a:t>
            </a:r>
            <a:r>
              <a:rPr lang="en-US" altLang="zh-TW" sz="4000" dirty="0">
                <a:latin typeface="Kozuka Gothic Pro H" pitchFamily="34" charset="-128"/>
                <a:ea typeface="Kozuka Gothic Pro H" pitchFamily="34" charset="-128"/>
              </a:rPr>
              <a:t>area</a:t>
            </a:r>
          </a:p>
          <a:p>
            <a:pPr marL="342900" indent="-342900">
              <a:lnSpc>
                <a:spcPct val="13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>
                <a:latin typeface="Kozuka Gothic Pro H" pitchFamily="34" charset="-128"/>
                <a:ea typeface="Kozuka Gothic Pro H" pitchFamily="34" charset="-128"/>
              </a:rPr>
              <a:t>College</a:t>
            </a:r>
            <a:endParaRPr lang="zh-TW" altLang="en-US" sz="4000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231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775"/>
            <a:ext cx="4364038" cy="4972050"/>
          </a:xfr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464" y="1962720"/>
            <a:ext cx="5128053" cy="349929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115" y="2832066"/>
            <a:ext cx="4030235" cy="3654079"/>
          </a:xfrm>
          <a:prstGeom prst="rect">
            <a:avLst/>
          </a:prstGeom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539552" y="332656"/>
            <a:ext cx="6336704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Capital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16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內容版面配置區 8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95082"/>
            <a:ext cx="5976938" cy="1052512"/>
          </a:xfr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68" y="3508539"/>
            <a:ext cx="5976664" cy="105951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133" y="3553985"/>
            <a:ext cx="2003791" cy="3000549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23528" y="2808025"/>
            <a:ext cx="2343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latin typeface="Kozuka Gothic Pro H" pitchFamily="34" charset="-128"/>
                <a:ea typeface="Kozuka Gothic Pro H" pitchFamily="34" charset="-128"/>
              </a:rPr>
              <a:t>1 euro cent</a:t>
            </a:r>
            <a:endParaRPr lang="zh-TW" altLang="en-US" sz="28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736424" y="2842389"/>
            <a:ext cx="2188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latin typeface="Kozuka Gothic Pro H" pitchFamily="34" charset="-128"/>
                <a:ea typeface="Kozuka Gothic Pro H" pitchFamily="34" charset="-128"/>
              </a:rPr>
              <a:t>10  cents</a:t>
            </a:r>
            <a:endParaRPr lang="zh-TW" altLang="en-US" sz="28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25158" y="2842389"/>
            <a:ext cx="1483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latin typeface="Kozuka Gothic Pro H" pitchFamily="34" charset="-128"/>
                <a:ea typeface="Kozuka Gothic Pro H" pitchFamily="34" charset="-128"/>
              </a:rPr>
              <a:t>1 Euro</a:t>
            </a:r>
            <a:endParaRPr lang="zh-TW" altLang="en-US" sz="28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0" name="標題 1"/>
          <p:cNvSpPr txBox="1">
            <a:spLocks/>
          </p:cNvSpPr>
          <p:nvPr/>
        </p:nvSpPr>
        <p:spPr>
          <a:xfrm>
            <a:off x="539552" y="332656"/>
            <a:ext cx="6336704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Currency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199347"/>
            <a:ext cx="2042472" cy="208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35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70" b="50813"/>
          <a:stretch/>
        </p:blipFill>
        <p:spPr>
          <a:xfrm>
            <a:off x="179512" y="1557338"/>
            <a:ext cx="2111015" cy="2607256"/>
          </a:xfr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539552" y="332656"/>
            <a:ext cx="6336704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Currency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6" name="內容版面配置區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4" r="49690" b="50000"/>
          <a:stretch/>
        </p:blipFill>
        <p:spPr>
          <a:xfrm>
            <a:off x="2353900" y="1557338"/>
            <a:ext cx="2172833" cy="2650331"/>
          </a:xfrm>
          <a:prstGeom prst="rect">
            <a:avLst/>
          </a:prstGeom>
        </p:spPr>
      </p:pic>
      <p:pic>
        <p:nvPicPr>
          <p:cNvPr id="7" name="內容版面配置區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0" r="24845" b="50000"/>
          <a:stretch/>
        </p:blipFill>
        <p:spPr>
          <a:xfrm>
            <a:off x="4526732" y="1557338"/>
            <a:ext cx="2146869" cy="2650331"/>
          </a:xfrm>
          <a:prstGeom prst="rect">
            <a:avLst/>
          </a:prstGeom>
        </p:spPr>
      </p:pic>
      <p:pic>
        <p:nvPicPr>
          <p:cNvPr id="8" name="內容版面配置區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93" b="50000"/>
          <a:stretch/>
        </p:blipFill>
        <p:spPr>
          <a:xfrm>
            <a:off x="6771992" y="1557338"/>
            <a:ext cx="2048480" cy="2650331"/>
          </a:xfrm>
          <a:prstGeom prst="rect">
            <a:avLst/>
          </a:prstGeom>
        </p:spPr>
      </p:pic>
      <p:pic>
        <p:nvPicPr>
          <p:cNvPr id="9" name="內容版面配置區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48333" r="72217"/>
          <a:stretch/>
        </p:blipFill>
        <p:spPr>
          <a:xfrm>
            <a:off x="539552" y="4119326"/>
            <a:ext cx="2040686" cy="2738673"/>
          </a:xfrm>
          <a:prstGeom prst="rect">
            <a:avLst/>
          </a:prstGeom>
        </p:spPr>
      </p:pic>
      <p:pic>
        <p:nvPicPr>
          <p:cNvPr id="10" name="內容版面配置區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6" t="48333" r="38165"/>
          <a:stretch/>
        </p:blipFill>
        <p:spPr>
          <a:xfrm>
            <a:off x="3268300" y="4119326"/>
            <a:ext cx="2254313" cy="2738673"/>
          </a:xfrm>
          <a:prstGeom prst="rect">
            <a:avLst/>
          </a:prstGeom>
        </p:spPr>
      </p:pic>
      <p:pic>
        <p:nvPicPr>
          <p:cNvPr id="11" name="內容版面配置區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78" t="48333" r="7991"/>
          <a:stretch/>
        </p:blipFill>
        <p:spPr>
          <a:xfrm>
            <a:off x="5794218" y="4119326"/>
            <a:ext cx="2335794" cy="273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28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467640"/>
            <a:ext cx="2592387" cy="3981450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06" y="1435624"/>
            <a:ext cx="2588866" cy="405079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83568" y="5639913"/>
            <a:ext cx="2769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latin typeface="Kozuka Gothic Pro H" pitchFamily="34" charset="-128"/>
                <a:ea typeface="Kozuka Gothic Pro H" pitchFamily="34" charset="-128"/>
              </a:rPr>
              <a:t>Philippe</a:t>
            </a:r>
            <a:endParaRPr lang="zh-TW" altLang="en-US" sz="3200" b="1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920512" y="5639913"/>
            <a:ext cx="31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latin typeface="Kozuka Gothic Pro H" pitchFamily="34" charset="-128"/>
                <a:ea typeface="Kozuka Gothic Pro H" pitchFamily="34" charset="-128"/>
              </a:rPr>
              <a:t>Charles Michel</a:t>
            </a: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539552" y="332656"/>
            <a:ext cx="6336704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Politics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128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539552" y="332656"/>
            <a:ext cx="7848872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Brussels National Palace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5" name="內容版面配置區 7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56792"/>
            <a:ext cx="6258639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60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509120"/>
            <a:ext cx="2158749" cy="1394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509120"/>
            <a:ext cx="2158749" cy="1394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496520"/>
            <a:ext cx="2158749" cy="1394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文字方塊 9"/>
          <p:cNvSpPr txBox="1"/>
          <p:nvPr/>
        </p:nvSpPr>
        <p:spPr>
          <a:xfrm>
            <a:off x="395536" y="6132576"/>
            <a:ext cx="3197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latin typeface="Kozuka Gothic Pro H" pitchFamily="34" charset="-128"/>
                <a:ea typeface="Kozuka Gothic Pro H" pitchFamily="34" charset="-128"/>
              </a:rPr>
              <a:t>Flemish Region</a:t>
            </a:r>
            <a:endParaRPr lang="zh-TW" altLang="en-US" sz="28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635896" y="6132576"/>
            <a:ext cx="1872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latin typeface="Kozuka Gothic Pro H" pitchFamily="34" charset="-128"/>
                <a:ea typeface="Kozuka Gothic Pro H" pitchFamily="34" charset="-128"/>
              </a:rPr>
              <a:t>Wallonia</a:t>
            </a:r>
            <a:endParaRPr lang="zh-TW" altLang="en-US" sz="28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6588224" y="6132576"/>
            <a:ext cx="210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latin typeface="Kozuka Gothic Pro H" pitchFamily="34" charset="-128"/>
                <a:ea typeface="Kozuka Gothic Pro H" pitchFamily="34" charset="-128"/>
              </a:rPr>
              <a:t>Brussels</a:t>
            </a:r>
            <a:endParaRPr lang="zh-TW" altLang="en-US" sz="28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3" name="標題 1"/>
          <p:cNvSpPr txBox="1">
            <a:spLocks/>
          </p:cNvSpPr>
          <p:nvPr/>
        </p:nvSpPr>
        <p:spPr>
          <a:xfrm>
            <a:off x="539552" y="332656"/>
            <a:ext cx="7848872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Administrative area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14" name="內容版面配置區 3"/>
          <p:cNvPicPr>
            <a:picLocks noGrp="1"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76" y="1596200"/>
            <a:ext cx="2551126" cy="25511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648016"/>
            <a:ext cx="2595114" cy="2501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648016"/>
            <a:ext cx="2740701" cy="2501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723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611560" y="6096198"/>
            <a:ext cx="7272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latin typeface="Kozuka Gothic Pro H" pitchFamily="34" charset="-128"/>
                <a:ea typeface="Kozuka Gothic Pro H" pitchFamily="34" charset="-128"/>
              </a:rPr>
              <a:t>Catholicism </a:t>
            </a:r>
            <a:r>
              <a:rPr lang="en-US" altLang="zh-TW" sz="3200" b="1" dirty="0">
                <a:latin typeface="Kozuka Gothic Pro H" pitchFamily="34" charset="-128"/>
                <a:ea typeface="Kozuka Gothic Pro H" pitchFamily="34" charset="-128"/>
              </a:rPr>
              <a:t>University of Leuven</a:t>
            </a:r>
            <a:endParaRPr lang="zh-TW" altLang="en-US" sz="3200" b="1" dirty="0">
              <a:latin typeface="Kozuka Gothic Pro H" pitchFamily="34" charset="-128"/>
              <a:ea typeface="Kozuka Gothic Pro H" pitchFamily="34" charset="-128"/>
            </a:endParaRPr>
          </a:p>
          <a:p>
            <a:endParaRPr lang="zh-TW" altLang="en-US" sz="32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9552" y="332656"/>
            <a:ext cx="7848872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College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40768"/>
            <a:ext cx="6432023" cy="466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9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525856" y="1497384"/>
            <a:ext cx="66384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Religion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Festival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Tourist attraction</a:t>
            </a:r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539552" y="332656"/>
            <a:ext cx="3066698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Culture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272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/>
          <p:cNvSpPr txBox="1">
            <a:spLocks/>
          </p:cNvSpPr>
          <p:nvPr/>
        </p:nvSpPr>
        <p:spPr>
          <a:xfrm>
            <a:off x="539552" y="332656"/>
            <a:ext cx="3066698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Religion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  <p:graphicFrame>
        <p:nvGraphicFramePr>
          <p:cNvPr id="12" name="圖表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8991455"/>
              </p:ext>
            </p:extLst>
          </p:nvPr>
        </p:nvGraphicFramePr>
        <p:xfrm>
          <a:off x="683568" y="1135707"/>
          <a:ext cx="7704856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38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/>
          <p:cNvSpPr txBox="1">
            <a:spLocks/>
          </p:cNvSpPr>
          <p:nvPr/>
        </p:nvSpPr>
        <p:spPr>
          <a:xfrm>
            <a:off x="539552" y="332656"/>
            <a:ext cx="4420328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Cat festival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88138" y="1340768"/>
            <a:ext cx="545534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a parade in Ypres</a:t>
            </a: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second </a:t>
            </a:r>
            <a:r>
              <a:rPr lang="en-US" altLang="zh-TW" sz="3600" dirty="0">
                <a:latin typeface="Kozuka Gothic Pro H" pitchFamily="34" charset="-128"/>
                <a:ea typeface="Kozuka Gothic Pro H" pitchFamily="34" charset="-128"/>
              </a:rPr>
              <a:t>Sunday of </a:t>
            </a: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May</a:t>
            </a: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>
                <a:latin typeface="Kozuka Gothic Pro H" pitchFamily="34" charset="-128"/>
                <a:ea typeface="Kozuka Gothic Pro H" pitchFamily="34" charset="-128"/>
              </a:rPr>
              <a:t>hold every three years</a:t>
            </a: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zh-TW" altLang="en-US" sz="3600" dirty="0"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1026" name="Picture 2" descr="http://image.cache.storm.mg/media/image/2015/05/11/20150511-102621_U720_M59384_5a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1" y="3140968"/>
            <a:ext cx="3185809" cy="3229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比利時拋貓節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479" y="3140838"/>
            <a:ext cx="3024746" cy="32251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lh4.googleusercontent.com/-ne-r9Lhx6tc/T7W_mKrSrDI/AAAAAAAAAYg/L7_CIZRU8zs/s512/catfestival3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246" y="3141782"/>
            <a:ext cx="2443234" cy="32576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06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539552" y="332656"/>
            <a:ext cx="6696744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Brussels Flower Carpet</a:t>
            </a:r>
          </a:p>
          <a:p>
            <a:pPr algn="l"/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1340768"/>
            <a:ext cx="7776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hold</a:t>
            </a:r>
            <a:r>
              <a:rPr lang="en-US" altLang="zh-TW" sz="3600" dirty="0">
                <a:latin typeface="Kozuka Gothic Pro H" pitchFamily="34" charset="-128"/>
                <a:ea typeface="Kozuka Gothic Pro H" pitchFamily="34" charset="-128"/>
              </a:rPr>
              <a:t> </a:t>
            </a: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every two years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at the middle of August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>
                <a:latin typeface="Kozuka Gothic Pro H" pitchFamily="34" charset="-128"/>
                <a:ea typeface="Kozuka Gothic Pro H" pitchFamily="34" charset="-128"/>
              </a:rPr>
              <a:t>in </a:t>
            </a: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Brussels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Begonias</a:t>
            </a:r>
            <a:endParaRPr lang="zh-TW" altLang="en-US" sz="3600" dirty="0"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2054" name="Picture 6" descr="http://msnbcmedia.msn.com/j/MSNBC/Components/Photo/_new/pb-120814-flowers-jm-04.photoblog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97" y="3613744"/>
            <a:ext cx="4368472" cy="29123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crviewer.com/targets/100113/100113_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13744"/>
            <a:ext cx="4217113" cy="2983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64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/>
          <p:cNvSpPr txBox="1">
            <a:spLocks/>
          </p:cNvSpPr>
          <p:nvPr/>
        </p:nvSpPr>
        <p:spPr>
          <a:xfrm>
            <a:off x="539552" y="332656"/>
            <a:ext cx="4608512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manneken pis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552" y="1340768"/>
            <a:ext cx="87849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Brussels’ landmark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Over 400 years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It is </a:t>
            </a:r>
            <a:r>
              <a:rPr lang="en-US" altLang="zh-TW" sz="3600" dirty="0">
                <a:latin typeface="Kozuka Gothic Pro H" pitchFamily="34" charset="-128"/>
                <a:ea typeface="Kozuka Gothic Pro H" pitchFamily="34" charset="-128"/>
              </a:rPr>
              <a:t>dressed in costume </a:t>
            </a: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at festival</a:t>
            </a:r>
          </a:p>
        </p:txBody>
      </p:sp>
      <p:pic>
        <p:nvPicPr>
          <p:cNvPr id="3074" name="Picture 2" descr="http://byfiles.storage.msn.com/x1pjzF2-RYhxRUZVcmcJPzGhu5fvO2zirfJC-V-vorcWo70RIX4Jyrv2zQFW7il5Ayu99cDXUTGKjMT_yw4tNxvEMkXwZkEUndGav8nITzrap2Ym8thaWPal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202" y="3341141"/>
            <a:ext cx="2339605" cy="34002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static1.hln.be/static/photo/2010/10/1/7/20100701171141/media_l_37766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16" y="3383254"/>
            <a:ext cx="2274616" cy="34301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cncd.be/IMG/arton17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156" y="3334554"/>
            <a:ext cx="2278971" cy="34068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1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539552" y="332656"/>
            <a:ext cx="4608512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effectLst/>
                <a:latin typeface="Kozuka Gothic Pro H" pitchFamily="34" charset="-128"/>
                <a:ea typeface="Kozuka Gothic Pro H" pitchFamily="34" charset="-128"/>
              </a:rPr>
              <a:t>Atomium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520" y="1340769"/>
            <a:ext cx="109452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World's Fair in 1958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>
                <a:latin typeface="Kozuka Gothic Pro H" pitchFamily="34" charset="-128"/>
                <a:ea typeface="Kozuka Gothic Pro H" pitchFamily="34" charset="-128"/>
              </a:rPr>
              <a:t>a unit cell of an iron crystal</a:t>
            </a:r>
            <a:endParaRPr lang="en-US" altLang="zh-TW" sz="3600" dirty="0" smtClean="0">
              <a:latin typeface="Kozuka Gothic Pro H" pitchFamily="34" charset="-128"/>
              <a:ea typeface="Kozuka Gothic Pro H" pitchFamily="34" charset="-128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9 stainless </a:t>
            </a:r>
            <a:r>
              <a:rPr lang="en-US" altLang="zh-TW" sz="3600" dirty="0">
                <a:latin typeface="Kozuka Gothic Pro H" pitchFamily="34" charset="-128"/>
                <a:ea typeface="Kozuka Gothic Pro H" pitchFamily="34" charset="-128"/>
              </a:rPr>
              <a:t>steel clad spheres </a:t>
            </a:r>
            <a:endParaRPr lang="en-US" altLang="zh-TW" sz="3600" dirty="0" smtClean="0">
              <a:latin typeface="Kozuka Gothic Pro H" pitchFamily="34" charset="-128"/>
              <a:ea typeface="Kozuka Gothic Pro H" pitchFamily="34" charset="-128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9 city in Belgium</a:t>
            </a:r>
          </a:p>
        </p:txBody>
      </p:sp>
      <p:pic>
        <p:nvPicPr>
          <p:cNvPr id="1026" name="Picture 2" descr="Atomium 320 by 240 CCBY20 flickr Mike Catte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615" y="3573016"/>
            <a:ext cx="4111988" cy="30839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tomium.be/GetThumb.ashx?img=~%2FApp_Data%2Fimg%2Fuser%2Fadmin%2Ftodayin%2Fatomium-todayin-001.jpg&amp;w=800&amp;maxh=800&amp;shrink=onl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97" y="3573016"/>
            <a:ext cx="4644127" cy="30839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49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4294967295"/>
          </p:nvPr>
        </p:nvSpPr>
        <p:spPr>
          <a:xfrm>
            <a:off x="547584" y="1844824"/>
            <a:ext cx="9641040" cy="345598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International trade status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3600" dirty="0">
                <a:latin typeface="Kozuka Gothic Pro H" pitchFamily="34" charset="-128"/>
                <a:ea typeface="Kozuka Gothic Pro H" pitchFamily="34" charset="-128"/>
              </a:rPr>
              <a:t>GDP</a:t>
            </a:r>
            <a:r>
              <a:rPr lang="zh-TW" altLang="en-US" sz="3600" dirty="0">
                <a:latin typeface="Kozuka Gothic Pro H" pitchFamily="34" charset="-128"/>
                <a:ea typeface="Kozuka Gothic Pro H" pitchFamily="34" charset="-128"/>
              </a:rPr>
              <a:t> </a:t>
            </a: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rate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3600" dirty="0">
                <a:latin typeface="Kozuka Gothic Pro H" pitchFamily="34" charset="-128"/>
                <a:ea typeface="Kozuka Gothic Pro H" pitchFamily="34" charset="-128"/>
              </a:rPr>
              <a:t>The main Import  and export </a:t>
            </a: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country</a:t>
            </a:r>
            <a:endParaRPr lang="en-US" altLang="zh-TW" sz="3600" dirty="0">
              <a:latin typeface="Kozuka Gothic Pro H" pitchFamily="34" charset="-128"/>
              <a:ea typeface="Kozuka Gothic Pro H" pitchFamily="34" charset="-128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3600" dirty="0">
                <a:latin typeface="Kozuka Gothic Pro H" pitchFamily="34" charset="-128"/>
                <a:ea typeface="Kozuka Gothic Pro H" pitchFamily="34" charset="-128"/>
              </a:rPr>
              <a:t>The main export product</a:t>
            </a:r>
            <a:endParaRPr lang="zh-TW" altLang="en-US" sz="3600" dirty="0">
              <a:latin typeface="Kozuka Gothic Pro H" pitchFamily="34" charset="-128"/>
              <a:ea typeface="Kozuka Gothic Pro H" pitchFamily="34" charset="-128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TW" sz="3600" dirty="0" smtClean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539552" y="332656"/>
            <a:ext cx="6912768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Economy   &amp;    Industry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976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82102544"/>
              </p:ext>
            </p:extLst>
          </p:nvPr>
        </p:nvGraphicFramePr>
        <p:xfrm>
          <a:off x="683568" y="1412776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標題 1"/>
          <p:cNvSpPr txBox="1">
            <a:spLocks/>
          </p:cNvSpPr>
          <p:nvPr/>
        </p:nvSpPr>
        <p:spPr>
          <a:xfrm>
            <a:off x="467544" y="332656"/>
            <a:ext cx="8280920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International</a:t>
            </a:r>
            <a:r>
              <a:rPr lang="fr-FR" altLang="zh-TW" u="sng" dirty="0" smtClean="0">
                <a:latin typeface="Kozuka Gothic Pro H" pitchFamily="34" charset="-128"/>
                <a:ea typeface="Kozuka Gothic Pro H" pitchFamily="34" charset="-128"/>
              </a:rPr>
              <a:t> trade status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175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59824209"/>
              </p:ext>
            </p:extLst>
          </p:nvPr>
        </p:nvGraphicFramePr>
        <p:xfrm>
          <a:off x="814388" y="692150"/>
          <a:ext cx="8329612" cy="4911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標題 1"/>
          <p:cNvSpPr txBox="1">
            <a:spLocks/>
          </p:cNvSpPr>
          <p:nvPr/>
        </p:nvSpPr>
        <p:spPr>
          <a:xfrm>
            <a:off x="539552" y="332656"/>
            <a:ext cx="8280920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GDP</a:t>
            </a:r>
            <a:r>
              <a:rPr lang="zh-TW" altLang="en-US" u="sng" dirty="0">
                <a:latin typeface="Kozuka Gothic Pro H" pitchFamily="34" charset="-128"/>
                <a:ea typeface="Kozuka Gothic Pro H" pitchFamily="34" charset="-128"/>
              </a:rPr>
              <a:t> </a:t>
            </a:r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rate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785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管理者\Desktop\德國國旗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8380" y="2084405"/>
            <a:ext cx="2357455" cy="1429200"/>
          </a:xfrm>
          <a:prstGeom prst="rect">
            <a:avLst/>
          </a:prstGeom>
          <a:noFill/>
        </p:spPr>
      </p:pic>
      <p:pic>
        <p:nvPicPr>
          <p:cNvPr id="1027" name="Picture 3" descr="C:\Users\管理者\Desktop\法國國旗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409" y="2060848"/>
            <a:ext cx="2463689" cy="1476313"/>
          </a:xfrm>
          <a:prstGeom prst="rect">
            <a:avLst/>
          </a:prstGeom>
          <a:noFill/>
        </p:spPr>
      </p:pic>
      <p:pic>
        <p:nvPicPr>
          <p:cNvPr id="1028" name="Picture 4" descr="C:\Users\管理者\Desktop\荷蘭國旗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78380" y="4297160"/>
            <a:ext cx="2357455" cy="1571637"/>
          </a:xfrm>
          <a:prstGeom prst="rect">
            <a:avLst/>
          </a:prstGeom>
          <a:noFill/>
        </p:spPr>
      </p:pic>
      <p:pic>
        <p:nvPicPr>
          <p:cNvPr id="1029" name="Picture 5" descr="C:\Users\管理者\Desktop\義大利國旗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409" y="4297161"/>
            <a:ext cx="2463689" cy="1641432"/>
          </a:xfrm>
          <a:prstGeom prst="rect">
            <a:avLst/>
          </a:prstGeom>
          <a:noFill/>
        </p:spPr>
      </p:pic>
      <p:sp>
        <p:nvSpPr>
          <p:cNvPr id="7" name="文字方塊 6"/>
          <p:cNvSpPr txBox="1"/>
          <p:nvPr/>
        </p:nvSpPr>
        <p:spPr>
          <a:xfrm>
            <a:off x="1547664" y="3564305"/>
            <a:ext cx="19367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latin typeface="Kozuka Gothic Pro H" pitchFamily="34" charset="-128"/>
                <a:ea typeface="Kozuka Gothic Pro H" pitchFamily="34" charset="-128"/>
              </a:rPr>
              <a:t>Germany</a:t>
            </a:r>
            <a:endParaRPr lang="zh-TW" altLang="en-US" sz="3200" b="1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804708" y="3564305"/>
            <a:ext cx="1476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latin typeface="Kozuka Gothic Pro H" pitchFamily="34" charset="-128"/>
                <a:ea typeface="Kozuka Gothic Pro H" pitchFamily="34" charset="-128"/>
              </a:rPr>
              <a:t>France</a:t>
            </a:r>
            <a:endParaRPr lang="zh-TW" altLang="en-US" sz="3200" b="1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644210" y="5940569"/>
            <a:ext cx="17011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latin typeface="Kozuka Gothic Pro H" pitchFamily="34" charset="-128"/>
                <a:ea typeface="Kozuka Gothic Pro H" pitchFamily="34" charset="-128"/>
              </a:rPr>
              <a:t>Holland</a:t>
            </a:r>
            <a:endParaRPr lang="zh-TW" altLang="en-US" sz="3200" b="1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163689" y="5940569"/>
            <a:ext cx="1055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latin typeface="Kozuka Gothic Pro H" pitchFamily="34" charset="-128"/>
                <a:ea typeface="Kozuka Gothic Pro H" pitchFamily="34" charset="-128"/>
              </a:rPr>
              <a:t>Italy</a:t>
            </a:r>
            <a:endParaRPr lang="zh-TW" altLang="en-US" sz="3200" b="1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2" name="標題 1"/>
          <p:cNvSpPr txBox="1">
            <a:spLocks/>
          </p:cNvSpPr>
          <p:nvPr/>
        </p:nvSpPr>
        <p:spPr>
          <a:xfrm>
            <a:off x="539552" y="332656"/>
            <a:ext cx="8208912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The main </a:t>
            </a:r>
            <a:endParaRPr lang="en-US" altLang="zh-TW" u="sng" dirty="0" smtClean="0">
              <a:latin typeface="Kozuka Gothic Pro H" pitchFamily="34" charset="-128"/>
              <a:ea typeface="Kozuka Gothic Pro H" pitchFamily="34" charset="-128"/>
            </a:endParaRPr>
          </a:p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International trade </a:t>
            </a:r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country 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60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管理者\Desktop\22754_fullimage_europe_560x3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2132856"/>
            <a:ext cx="6629447" cy="4143404"/>
          </a:xfrm>
          <a:prstGeom prst="rect">
            <a:avLst/>
          </a:prstGeom>
          <a:noFill/>
        </p:spPr>
      </p:pic>
      <p:sp>
        <p:nvSpPr>
          <p:cNvPr id="4" name="橢圓 3"/>
          <p:cNvSpPr/>
          <p:nvPr/>
        </p:nvSpPr>
        <p:spPr>
          <a:xfrm>
            <a:off x="2956437" y="4347434"/>
            <a:ext cx="857256" cy="500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56371" y="4918938"/>
            <a:ext cx="1071570" cy="35719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42255" y="4275996"/>
            <a:ext cx="1071570" cy="35719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13693" y="5990508"/>
            <a:ext cx="1071570" cy="35719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99313" y="3847368"/>
            <a:ext cx="1071570" cy="35719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539552" y="332656"/>
            <a:ext cx="8208912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The main </a:t>
            </a:r>
            <a:endParaRPr lang="en-US" altLang="zh-TW" u="sng" dirty="0" smtClean="0">
              <a:latin typeface="Kozuka Gothic Pro H" pitchFamily="34" charset="-128"/>
              <a:ea typeface="Kozuka Gothic Pro H" pitchFamily="34" charset="-128"/>
            </a:endParaRPr>
          </a:p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International trade </a:t>
            </a:r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country 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987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管理者\Desktop\英國國旗.pn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751" y="2197099"/>
            <a:ext cx="2382977" cy="1590367"/>
          </a:xfrm>
          <a:prstGeom prst="rect">
            <a:avLst/>
          </a:prstGeom>
          <a:noFill/>
        </p:spPr>
      </p:pic>
      <p:pic>
        <p:nvPicPr>
          <p:cNvPr id="3075" name="Picture 3" descr="C:\Users\管理者\Desktop\美國.pn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2295" y="2197099"/>
            <a:ext cx="2382977" cy="1590367"/>
          </a:xfrm>
          <a:prstGeom prst="rect">
            <a:avLst/>
          </a:prstGeom>
          <a:noFill/>
        </p:spPr>
      </p:pic>
      <p:pic>
        <p:nvPicPr>
          <p:cNvPr id="3076" name="Picture 4" descr="C:\Users\管理者\Desktop\印度國旗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6919" y="4556274"/>
            <a:ext cx="2384799" cy="1589866"/>
          </a:xfrm>
          <a:prstGeom prst="rect">
            <a:avLst/>
          </a:prstGeom>
          <a:noFill/>
        </p:spPr>
      </p:pic>
      <p:pic>
        <p:nvPicPr>
          <p:cNvPr id="3077" name="Picture 5" descr="C:\Users\管理者\Desktop\中國.png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2295" y="4555773"/>
            <a:ext cx="2382977" cy="1590367"/>
          </a:xfrm>
          <a:prstGeom prst="rect">
            <a:avLst/>
          </a:prstGeom>
          <a:noFill/>
        </p:spPr>
      </p:pic>
      <p:sp>
        <p:nvSpPr>
          <p:cNvPr id="7" name="文字方塊 6"/>
          <p:cNvSpPr txBox="1"/>
          <p:nvPr/>
        </p:nvSpPr>
        <p:spPr>
          <a:xfrm>
            <a:off x="1619672" y="3769306"/>
            <a:ext cx="17700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latin typeface="Kozuka Gothic Pro H" pitchFamily="34" charset="-128"/>
                <a:ea typeface="Kozuka Gothic Pro H" pitchFamily="34" charset="-128"/>
              </a:rPr>
              <a:t>England</a:t>
            </a:r>
            <a:endParaRPr lang="zh-TW" altLang="en-US" sz="3200" b="1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868144" y="3769306"/>
            <a:ext cx="1765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latin typeface="Kozuka Gothic Pro H" pitchFamily="34" charset="-128"/>
                <a:ea typeface="Kozuka Gothic Pro H" pitchFamily="34" charset="-128"/>
              </a:rPr>
              <a:t>America</a:t>
            </a:r>
            <a:endParaRPr lang="zh-TW" altLang="en-US" sz="3200" b="1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907704" y="6126976"/>
            <a:ext cx="1172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latin typeface="Kozuka Gothic Pro H" pitchFamily="34" charset="-128"/>
                <a:ea typeface="Kozuka Gothic Pro H" pitchFamily="34" charset="-128"/>
              </a:rPr>
              <a:t>I</a:t>
            </a:r>
            <a:r>
              <a:rPr lang="en-US" altLang="zh-TW" sz="3200" b="1" dirty="0" smtClean="0">
                <a:latin typeface="Kozuka Gothic Pro H" pitchFamily="34" charset="-128"/>
                <a:ea typeface="Kozuka Gothic Pro H" pitchFamily="34" charset="-128"/>
              </a:rPr>
              <a:t>ndia</a:t>
            </a:r>
            <a:endParaRPr lang="zh-TW" altLang="en-US" sz="3200" b="1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143636" y="6146140"/>
            <a:ext cx="1282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latin typeface="Kozuka Gothic Pro H" pitchFamily="34" charset="-128"/>
                <a:ea typeface="Kozuka Gothic Pro H" pitchFamily="34" charset="-128"/>
              </a:rPr>
              <a:t>China</a:t>
            </a:r>
            <a:endParaRPr lang="zh-TW" altLang="en-US" sz="3200" b="1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2" name="標題 1"/>
          <p:cNvSpPr txBox="1">
            <a:spLocks/>
          </p:cNvSpPr>
          <p:nvPr/>
        </p:nvSpPr>
        <p:spPr>
          <a:xfrm>
            <a:off x="539552" y="332656"/>
            <a:ext cx="8208912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The main </a:t>
            </a:r>
            <a:endParaRPr lang="en-US" altLang="zh-TW" u="sng" dirty="0" smtClean="0">
              <a:latin typeface="Kozuka Gothic Pro H" pitchFamily="34" charset="-128"/>
              <a:ea typeface="Kozuka Gothic Pro H" pitchFamily="34" charset="-128"/>
            </a:endParaRPr>
          </a:p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Import  </a:t>
            </a:r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and export country 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028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596307" y="1501526"/>
            <a:ext cx="6063925" cy="116522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zh-TW" sz="3600" dirty="0" smtClean="0">
                <a:effectLst/>
                <a:latin typeface="Kozuka Gothic Pro H" pitchFamily="34" charset="-128"/>
                <a:ea typeface="Kozuka Gothic Pro H" pitchFamily="34" charset="-128"/>
              </a:rPr>
              <a:t>Petrochemical</a:t>
            </a: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 </a:t>
            </a:r>
            <a:r>
              <a:rPr lang="en-US" altLang="zh-TW" sz="3600" dirty="0" smtClean="0">
                <a:effectLst/>
                <a:latin typeface="Kozuka Gothic Pro H" pitchFamily="34" charset="-128"/>
                <a:ea typeface="Kozuka Gothic Pro H" pitchFamily="34" charset="-128"/>
              </a:rPr>
              <a:t>Industry</a:t>
            </a:r>
            <a:r>
              <a:rPr lang="en-US" altLang="zh-TW" sz="3600" dirty="0" smtClean="0">
                <a:latin typeface="Kozuka Gothic Pro H" pitchFamily="34" charset="-128"/>
                <a:ea typeface="Kozuka Gothic Pro H" pitchFamily="34" charset="-128"/>
              </a:rPr>
              <a:t> </a:t>
            </a:r>
            <a:endParaRPr lang="zh-TW" altLang="en-US" sz="36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4" name="橢圓 3"/>
          <p:cNvSpPr/>
          <p:nvPr/>
        </p:nvSpPr>
        <p:spPr>
          <a:xfrm>
            <a:off x="500034" y="2285992"/>
            <a:ext cx="1928826" cy="171451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5" name="橢圓 4"/>
          <p:cNvSpPr/>
          <p:nvPr/>
        </p:nvSpPr>
        <p:spPr>
          <a:xfrm>
            <a:off x="3419872" y="2203696"/>
            <a:ext cx="1928826" cy="171451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29388" y="2285992"/>
            <a:ext cx="2357454" cy="1714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Kozuka Gothic Pro H" pitchFamily="34" charset="-128"/>
              <a:ea typeface="Kozuka Gothic Pro H" pitchFamily="34" charset="-128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2542153" y="2848352"/>
            <a:ext cx="714380" cy="714380"/>
            <a:chOff x="2643174" y="3786190"/>
            <a:chExt cx="857256" cy="857256"/>
          </a:xfrm>
        </p:grpSpPr>
        <p:sp>
          <p:nvSpPr>
            <p:cNvPr id="7" name="矩形 6"/>
            <p:cNvSpPr/>
            <p:nvPr/>
          </p:nvSpPr>
          <p:spPr>
            <a:xfrm>
              <a:off x="3000364" y="3786190"/>
              <a:ext cx="142876" cy="8572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Kozuka Gothic Pro H" pitchFamily="34" charset="-128"/>
                <a:ea typeface="Kozuka Gothic Pro H" pitchFamily="34" charset="-128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 rot="5400000">
              <a:off x="3000364" y="3786190"/>
              <a:ext cx="142876" cy="8572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Kozuka Gothic Pro H" pitchFamily="34" charset="-128"/>
                <a:ea typeface="Kozuka Gothic Pro H" pitchFamily="34" charset="-128"/>
              </a:endParaRP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5508104" y="3000372"/>
            <a:ext cx="642942" cy="428628"/>
            <a:chOff x="5357818" y="4143380"/>
            <a:chExt cx="714380" cy="357190"/>
          </a:xfrm>
        </p:grpSpPr>
        <p:sp>
          <p:nvSpPr>
            <p:cNvPr id="10" name="矩形 9"/>
            <p:cNvSpPr/>
            <p:nvPr/>
          </p:nvSpPr>
          <p:spPr>
            <a:xfrm rot="5400000">
              <a:off x="5643570" y="3857628"/>
              <a:ext cx="142876" cy="7143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Kozuka Gothic Pro H" pitchFamily="34" charset="-128"/>
                <a:ea typeface="Kozuka Gothic Pro H" pitchFamily="34" charset="-128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rot="5400000">
              <a:off x="5643570" y="4071942"/>
              <a:ext cx="142876" cy="7143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Kozuka Gothic Pro H" pitchFamily="34" charset="-128"/>
                <a:ea typeface="Kozuka Gothic Pro H" pitchFamily="34" charset="-128"/>
              </a:endParaRPr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596307" y="2928934"/>
            <a:ext cx="1832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Kozuka Gothic Pro H" pitchFamily="34" charset="-128"/>
                <a:ea typeface="Kozuka Gothic Pro H" pitchFamily="34" charset="-128"/>
              </a:rPr>
              <a:t>petroleum</a:t>
            </a:r>
            <a:r>
              <a:rPr lang="en-US" sz="2400" dirty="0" smtClean="0">
                <a:latin typeface="Kozuka Gothic Pro H" pitchFamily="34" charset="-128"/>
                <a:ea typeface="Kozuka Gothic Pro H" pitchFamily="34" charset="-128"/>
              </a:rPr>
              <a:t> </a:t>
            </a:r>
            <a:endParaRPr lang="zh-TW" altLang="en-US" sz="2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491310" y="2918076"/>
            <a:ext cx="1810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Kozuka Gothic Pro H" pitchFamily="34" charset="-128"/>
                <a:ea typeface="Kozuka Gothic Pro H" pitchFamily="34" charset="-128"/>
              </a:rPr>
              <a:t>natural gas</a:t>
            </a:r>
            <a:endParaRPr lang="zh-TW" altLang="en-US" sz="2400" b="1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6564710" y="3071810"/>
            <a:ext cx="14093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Kozuka Gothic Pro H" pitchFamily="34" charset="-128"/>
                <a:ea typeface="Kozuka Gothic Pro H" pitchFamily="34" charset="-128"/>
              </a:rPr>
              <a:t>gasoline</a:t>
            </a:r>
          </a:p>
          <a:p>
            <a:endParaRPr lang="zh-TW" altLang="en-US" sz="2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6587654" y="2285992"/>
            <a:ext cx="1273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Kozuka Gothic Pro H" pitchFamily="34" charset="-128"/>
                <a:ea typeface="Kozuka Gothic Pro H" pitchFamily="34" charset="-128"/>
              </a:rPr>
              <a:t>plastics</a:t>
            </a:r>
            <a:endParaRPr lang="zh-TW" altLang="en-US" sz="2400" b="1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6529092" y="2681583"/>
            <a:ext cx="1773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Kozuka Gothic Pro H" pitchFamily="34" charset="-128"/>
                <a:ea typeface="Kozuka Gothic Pro H" pitchFamily="34" charset="-128"/>
              </a:rPr>
              <a:t>detergents</a:t>
            </a:r>
            <a:endParaRPr lang="zh-TW" altLang="en-US" sz="2400" b="1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3071802" y="685800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6516216" y="3500438"/>
            <a:ext cx="2133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Kozuka Gothic Pro H" pitchFamily="34" charset="-128"/>
                <a:ea typeface="Kozuka Gothic Pro H" pitchFamily="34" charset="-128"/>
              </a:rPr>
              <a:t>Cosmetics…</a:t>
            </a:r>
            <a:endParaRPr lang="zh-TW" altLang="en-US" sz="2400" b="1" dirty="0"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1026" name="Picture 2" descr="C:\Users\管理者\Desktop\plasti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4168458"/>
            <a:ext cx="2426994" cy="1617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管理者\Desktop\Detergen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7207" y="5230799"/>
            <a:ext cx="2368379" cy="148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管理者\Desktop\gasolin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58504" y="4144655"/>
            <a:ext cx="2181824" cy="1451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管理者\Desktop\cosmetic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0301" y="4805057"/>
            <a:ext cx="2465445" cy="1873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標題 1"/>
          <p:cNvSpPr txBox="1">
            <a:spLocks/>
          </p:cNvSpPr>
          <p:nvPr/>
        </p:nvSpPr>
        <p:spPr>
          <a:xfrm>
            <a:off x="539552" y="332656"/>
            <a:ext cx="8208912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The main export product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519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13" grpId="0"/>
      <p:bldP spid="14" grpId="0"/>
      <p:bldP spid="15" grpId="0"/>
      <p:bldP spid="16" grpId="0"/>
      <p:bldP spid="17" grpId="0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683568" y="1556792"/>
            <a:ext cx="7344816" cy="14303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zh-TW" sz="3600" dirty="0" smtClean="0">
                <a:effectLst/>
                <a:latin typeface="Kozuka Gothic Pro H" pitchFamily="34" charset="-128"/>
                <a:ea typeface="Kozuka Gothic Pro H" pitchFamily="34" charset="-128"/>
              </a:rPr>
              <a:t>Automobile  industry</a:t>
            </a:r>
            <a:endParaRPr lang="zh-TW" altLang="en-US" sz="3600" dirty="0">
              <a:effectLst/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2050" name="Picture 2" descr="C:\Users\管理者\Desktop\下載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731" y="2564904"/>
            <a:ext cx="4405724" cy="2931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管理者\Desktop\下載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24847" y="2564904"/>
            <a:ext cx="4189305" cy="2787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539552" y="332656"/>
            <a:ext cx="8208912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The main export product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822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597449" y="1556792"/>
            <a:ext cx="7127875" cy="10795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sz="3600" dirty="0" smtClean="0">
                <a:effectLst/>
                <a:latin typeface="Kozuka Gothic Pro H" pitchFamily="34" charset="-128"/>
                <a:ea typeface="Kozuka Gothic Pro H" pitchFamily="34" charset="-128"/>
              </a:rPr>
              <a:t>Diamond-at Antwerp</a:t>
            </a:r>
            <a:endParaRPr lang="zh-TW" altLang="en-US" sz="3600" dirty="0">
              <a:effectLst/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4098" name="Picture 2" descr="C:\Users\管理者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8146" y="3212976"/>
            <a:ext cx="2840318" cy="2507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管理者\Desktop\thumbnail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3079041"/>
            <a:ext cx="5598016" cy="3145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539552" y="332656"/>
            <a:ext cx="8208912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The main export product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612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575024" y="1412776"/>
            <a:ext cx="4657725" cy="131762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zh-TW" sz="3600" dirty="0" smtClean="0">
                <a:effectLst/>
                <a:latin typeface="Kozuka Gothic Pro H" pitchFamily="34" charset="-128"/>
                <a:ea typeface="Kozuka Gothic Pro H" pitchFamily="34" charset="-128"/>
              </a:rPr>
              <a:t>Chocolate</a:t>
            </a:r>
            <a:endParaRPr lang="zh-TW" altLang="en-US" sz="3600" dirty="0">
              <a:effectLst/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5122" name="Picture 2" descr="C:\Users\管理者\Desktop\下載.jpg"/>
          <p:cNvPicPr>
            <a:picLocks noChangeAspect="1" noChangeArrowheads="1"/>
          </p:cNvPicPr>
          <p:nvPr/>
        </p:nvPicPr>
        <p:blipFill rotWithShape="1">
          <a:blip r:embed="rId3"/>
          <a:srcRect b="7703"/>
          <a:stretch/>
        </p:blipFill>
        <p:spPr bwMode="auto">
          <a:xfrm>
            <a:off x="102381" y="2799232"/>
            <a:ext cx="4745442" cy="29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管理者\Desktop\fod-40554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18103" y="2708920"/>
            <a:ext cx="3957761" cy="3002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539552" y="332656"/>
            <a:ext cx="8208912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The main export product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240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ladyandtheblog.com/files/2012/10/kipling-logo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8571" y1="57934" x2="57286" y2="69373"/>
                        <a14:foregroundMark x1="53000" y1="72325" x2="45429" y2="50185"/>
                        <a14:foregroundMark x1="40000" y1="50923" x2="40000" y2="78967"/>
                        <a14:foregroundMark x1="33000" y1="34317" x2="33571" y2="66421"/>
                        <a14:foregroundMark x1="28857" y1="57196" x2="29571" y2="69004"/>
                        <a14:foregroundMark x1="15143" y1="51661" x2="14429" y2="70111"/>
                        <a14:foregroundMark x1="14571" y1="36531" x2="14571" y2="36531"/>
                        <a14:foregroundMark x1="8000" y1="52030" x2="4286" y2="653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00808"/>
            <a:ext cx="6408712" cy="248108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675652" y="4613458"/>
            <a:ext cx="8144820" cy="1983894"/>
            <a:chOff x="558603" y="4581128"/>
            <a:chExt cx="8144820" cy="1983894"/>
          </a:xfrm>
        </p:grpSpPr>
        <p:pic>
          <p:nvPicPr>
            <p:cNvPr id="1034" name="Picture 10" descr="MINI BACKPACK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2857" l="10000" r="90000">
                          <a14:backgroundMark x1="40714" y1="51250" x2="40714" y2="47500"/>
                          <a14:backgroundMark x1="53393" y1="49107" x2="53393" y2="4910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48" t="39268" r="30611" b="8115"/>
            <a:stretch/>
          </p:blipFill>
          <p:spPr bwMode="auto">
            <a:xfrm>
              <a:off x="7020272" y="4581128"/>
              <a:ext cx="1683151" cy="19838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ABRA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6429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17" t="62592" r="27608" b="7196"/>
            <a:stretch/>
          </p:blipFill>
          <p:spPr bwMode="auto">
            <a:xfrm>
              <a:off x="2931165" y="5372807"/>
              <a:ext cx="1468478" cy="108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0" t="28991" r="12150" b="17620"/>
            <a:stretch/>
          </p:blipFill>
          <p:spPr bwMode="auto">
            <a:xfrm>
              <a:off x="4860032" y="5157192"/>
              <a:ext cx="1837722" cy="1296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Picture 14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1964" l="10000" r="90000">
                          <a14:backgroundMark x1="25536" y1="88036" x2="25893" y2="88750"/>
                          <a14:backgroundMark x1="23929" y1="81071" x2="23929" y2="81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18" t="65049" r="14485" b="8643"/>
            <a:stretch/>
          </p:blipFill>
          <p:spPr bwMode="auto">
            <a:xfrm>
              <a:off x="558603" y="5780855"/>
              <a:ext cx="1834104" cy="672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標題 1"/>
          <p:cNvSpPr txBox="1">
            <a:spLocks/>
          </p:cNvSpPr>
          <p:nvPr/>
        </p:nvSpPr>
        <p:spPr>
          <a:xfrm>
            <a:off x="539552" y="332656"/>
            <a:ext cx="8208912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zh-TW" altLang="en-US" dirty="0"/>
          </a:p>
        </p:txBody>
      </p:sp>
      <p:sp>
        <p:nvSpPr>
          <p:cNvPr id="10" name="標題 1"/>
          <p:cNvSpPr txBox="1">
            <a:spLocks/>
          </p:cNvSpPr>
          <p:nvPr/>
        </p:nvSpPr>
        <p:spPr>
          <a:xfrm>
            <a:off x="691952" y="485056"/>
            <a:ext cx="8208912" cy="160610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Representative </a:t>
            </a:r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Company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  <a:p>
            <a:pPr algn="l"/>
            <a:endParaRPr lang="zh-TW" altLang="en-US" u="sng" dirty="0"/>
          </a:p>
          <a:p>
            <a:pPr algn="l"/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386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395536" y="1340768"/>
            <a:ext cx="815423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The Origin of Its Name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>
                <a:latin typeface="Kozuka Gothic Pro H" pitchFamily="34" charset="-128"/>
                <a:ea typeface="Kozuka Gothic Pro H" pitchFamily="34" charset="-128"/>
              </a:rPr>
              <a:t>The Foundation of </a:t>
            </a: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Kipling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>
                <a:latin typeface="Kozuka Gothic Pro H" pitchFamily="34" charset="-128"/>
                <a:ea typeface="Kozuka Gothic Pro H" pitchFamily="34" charset="-128"/>
              </a:rPr>
              <a:t>About </a:t>
            </a: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kipling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4000" dirty="0" smtClean="0">
                <a:latin typeface="Kozuka Gothic Pro H" pitchFamily="34" charset="-128"/>
                <a:ea typeface="Kozuka Gothic Pro H" pitchFamily="34" charset="-128"/>
              </a:rPr>
              <a:t>The Mascot of Kipling - Monkey</a:t>
            </a:r>
            <a:endParaRPr lang="zh-TW" altLang="en-US" sz="40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691952" y="485056"/>
            <a:ext cx="8208912" cy="135976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Kipling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  <a:p>
            <a:pPr algn="l"/>
            <a:endParaRPr lang="zh-TW" altLang="en-US" u="sng" dirty="0"/>
          </a:p>
          <a:p>
            <a:pPr algn="l"/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343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udyard Kipling (portrait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126" y="1417226"/>
            <a:ext cx="3095574" cy="411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843808" y="5877272"/>
            <a:ext cx="3291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 smtClean="0">
                <a:solidFill>
                  <a:schemeClr val="accent1">
                    <a:lumMod val="50000"/>
                  </a:schemeClr>
                </a:solidFill>
                <a:latin typeface="Kozuka Gothic Pro H" pitchFamily="34" charset="-128"/>
                <a:ea typeface="Kozuka Gothic Pro H" pitchFamily="34" charset="-128"/>
              </a:rPr>
              <a:t>Rudyard Kipling</a:t>
            </a:r>
            <a:endParaRPr lang="zh-TW" altLang="en-US" sz="3200" b="1" dirty="0">
              <a:solidFill>
                <a:schemeClr val="accent1">
                  <a:lumMod val="50000"/>
                </a:schemeClr>
              </a:solidFill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691952" y="485056"/>
            <a:ext cx="8208912" cy="135976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The Origin of Name</a:t>
            </a:r>
          </a:p>
          <a:p>
            <a:pPr algn="l"/>
            <a:endParaRPr lang="zh-TW" altLang="en-US" u="sng" dirty="0" smtClean="0">
              <a:latin typeface="Kozuka Gothic Pro H" pitchFamily="34" charset="-128"/>
              <a:ea typeface="Kozuka Gothic Pro H" pitchFamily="34" charset="-128"/>
            </a:endParaRPr>
          </a:p>
          <a:p>
            <a:pPr algn="l"/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984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46" y="1052736"/>
            <a:ext cx="6496050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爆炸 1 6"/>
          <p:cNvSpPr/>
          <p:nvPr/>
        </p:nvSpPr>
        <p:spPr>
          <a:xfrm>
            <a:off x="1911036" y="2064507"/>
            <a:ext cx="5321928" cy="3672408"/>
          </a:xfrm>
          <a:prstGeom prst="irregularSeal1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7200" dirty="0" smtClean="0">
                <a:latin typeface="Comic Sans MS" panose="030F0702030302020204" pitchFamily="66" charset="0"/>
              </a:rPr>
              <a:t>When</a:t>
            </a:r>
            <a:endParaRPr lang="zh-TW" altLang="en-US" sz="7200" dirty="0">
              <a:latin typeface="Comic Sans MS" panose="030F0702030302020204" pitchFamily="66" charset="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691952" y="485056"/>
            <a:ext cx="8208912" cy="135976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The foundation of Kipling 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  <a:p>
            <a:pPr algn="l"/>
            <a:endParaRPr lang="zh-TW" altLang="en-US" u="sng" dirty="0"/>
          </a:p>
          <a:p>
            <a:pPr algn="l"/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383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reviews.123rf.com/images/schwabenblitz/schwabenblitz1112/schwabenblitz111201723/11505426-Political-map-of-Belgium-with-the-several-states-where-Antwerp-is-highlighted--Stock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3" t="4048" r="3078" b="4320"/>
          <a:stretch/>
        </p:blipFill>
        <p:spPr bwMode="auto">
          <a:xfrm>
            <a:off x="1140648" y="1340768"/>
            <a:ext cx="6480720" cy="526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4230067" y="1923202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Comic Sans MS" panose="030F0702030302020204" pitchFamily="66" charset="0"/>
              </a:rPr>
              <a:t>Antwerp</a:t>
            </a:r>
            <a:endParaRPr lang="zh-TW" altLang="en-US" dirty="0">
              <a:latin typeface="Comic Sans MS" panose="030F0702030302020204" pitchFamily="66" charset="0"/>
            </a:endParaRPr>
          </a:p>
        </p:txBody>
      </p:sp>
      <p:sp>
        <p:nvSpPr>
          <p:cNvPr id="7" name="爆炸 1 6"/>
          <p:cNvSpPr/>
          <p:nvPr/>
        </p:nvSpPr>
        <p:spPr>
          <a:xfrm>
            <a:off x="1584536" y="1778465"/>
            <a:ext cx="5651760" cy="3672408"/>
          </a:xfrm>
          <a:prstGeom prst="irregularSeal1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7200" dirty="0" smtClean="0">
                <a:latin typeface="Comic Sans MS" panose="030F0702030302020204" pitchFamily="66" charset="0"/>
              </a:rPr>
              <a:t>Where</a:t>
            </a:r>
            <a:endParaRPr lang="zh-TW" altLang="en-US" sz="7200" dirty="0">
              <a:latin typeface="Comic Sans MS" panose="030F0702030302020204" pitchFamily="66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691952" y="485056"/>
            <a:ext cx="8208912" cy="135976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The foundation of Kipling 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  <a:p>
            <a:pPr algn="l"/>
            <a:endParaRPr lang="zh-TW" altLang="en-US" u="sng" dirty="0"/>
          </a:p>
          <a:p>
            <a:pPr algn="l"/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104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286" y="1556792"/>
            <a:ext cx="6465954" cy="4536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爆炸 1 8"/>
          <p:cNvSpPr/>
          <p:nvPr/>
        </p:nvSpPr>
        <p:spPr>
          <a:xfrm>
            <a:off x="1908279" y="1628800"/>
            <a:ext cx="5321928" cy="3672408"/>
          </a:xfrm>
          <a:prstGeom prst="irregularSeal1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7200" dirty="0" smtClean="0">
                <a:latin typeface="Comic Sans MS" panose="030F0702030302020204" pitchFamily="66" charset="0"/>
              </a:rPr>
              <a:t>Who</a:t>
            </a:r>
            <a:endParaRPr lang="zh-TW" altLang="en-US" sz="7200" dirty="0">
              <a:latin typeface="Comic Sans MS" panose="030F0702030302020204" pitchFamily="66" charset="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691952" y="485056"/>
            <a:ext cx="8208912" cy="135976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The foundation of Kipling 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  <a:p>
            <a:pPr algn="l"/>
            <a:endParaRPr lang="zh-TW" altLang="en-US" u="sng" dirty="0"/>
          </a:p>
          <a:p>
            <a:pPr algn="l"/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845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4667250" cy="5467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爆炸 1 9"/>
          <p:cNvSpPr/>
          <p:nvPr/>
        </p:nvSpPr>
        <p:spPr>
          <a:xfrm>
            <a:off x="5940152" y="836712"/>
            <a:ext cx="2932390" cy="2520280"/>
          </a:xfrm>
          <a:prstGeom prst="irregularSeal1">
            <a:avLst/>
          </a:prstGeom>
          <a:solidFill>
            <a:schemeClr val="bg1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dirty="0" smtClean="0">
                <a:solidFill>
                  <a:srgbClr val="FF0000"/>
                </a:solidFill>
              </a:rPr>
              <a:t>!!!</a:t>
            </a:r>
            <a:endParaRPr lang="zh-TW" altLang="en-US" sz="5400" dirty="0"/>
          </a:p>
        </p:txBody>
      </p:sp>
      <p:sp>
        <p:nvSpPr>
          <p:cNvPr id="11" name="爆炸 1 10"/>
          <p:cNvSpPr/>
          <p:nvPr/>
        </p:nvSpPr>
        <p:spPr>
          <a:xfrm>
            <a:off x="1964864" y="1844824"/>
            <a:ext cx="5321928" cy="3672408"/>
          </a:xfrm>
          <a:prstGeom prst="irregularSeal1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7200" dirty="0" smtClean="0">
                <a:latin typeface="Comic Sans MS" panose="030F0702030302020204" pitchFamily="66" charset="0"/>
              </a:rPr>
              <a:t>Why</a:t>
            </a:r>
            <a:endParaRPr lang="zh-TW" altLang="en-US" sz="7200" dirty="0">
              <a:latin typeface="Comic Sans MS" panose="030F0702030302020204" pitchFamily="66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691952" y="485056"/>
            <a:ext cx="8208912" cy="135976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The foundation of Kipling 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  <a:p>
            <a:pPr algn="l"/>
            <a:endParaRPr lang="zh-TW" altLang="en-US" u="sng" dirty="0"/>
          </a:p>
          <a:p>
            <a:pPr algn="l"/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643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圖說文字 5"/>
          <p:cNvSpPr/>
          <p:nvPr/>
        </p:nvSpPr>
        <p:spPr>
          <a:xfrm>
            <a:off x="36886" y="3431640"/>
            <a:ext cx="2448272" cy="864096"/>
          </a:xfrm>
          <a:prstGeom prst="wedgeRoundRectCallout">
            <a:avLst>
              <a:gd name="adj1" fmla="val 68409"/>
              <a:gd name="adj2" fmla="val -365"/>
              <a:gd name="adj3" fmla="val 16667"/>
            </a:avLst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65 countries</a:t>
            </a:r>
            <a:endParaRPr lang="zh-TW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圓角矩形圖說文字 6"/>
          <p:cNvSpPr/>
          <p:nvPr/>
        </p:nvSpPr>
        <p:spPr>
          <a:xfrm>
            <a:off x="6228184" y="3681207"/>
            <a:ext cx="2808312" cy="866000"/>
          </a:xfrm>
          <a:prstGeom prst="wedgeRoundRectCallout">
            <a:avLst>
              <a:gd name="adj1" fmla="val -63406"/>
              <a:gd name="adj2" fmla="val 68"/>
              <a:gd name="adj3" fmla="val 16667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16 bags/minute</a:t>
            </a:r>
            <a:endParaRPr lang="zh-TW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圓角矩形圖說文字 7"/>
          <p:cNvSpPr/>
          <p:nvPr/>
        </p:nvSpPr>
        <p:spPr>
          <a:xfrm>
            <a:off x="395536" y="5680336"/>
            <a:ext cx="3384376" cy="1080120"/>
          </a:xfrm>
          <a:prstGeom prst="wedgeRoundRectCallout">
            <a:avLst>
              <a:gd name="adj1" fmla="val 38794"/>
              <a:gd name="adj2" fmla="val -105557"/>
              <a:gd name="adj3" fmla="val 16667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30 millions people</a:t>
            </a:r>
          </a:p>
        </p:txBody>
      </p:sp>
      <p:sp>
        <p:nvSpPr>
          <p:cNvPr id="9" name="圓角矩形圖說文字 8"/>
          <p:cNvSpPr/>
          <p:nvPr/>
        </p:nvSpPr>
        <p:spPr>
          <a:xfrm>
            <a:off x="5302510" y="5570510"/>
            <a:ext cx="3543922" cy="1189946"/>
          </a:xfrm>
          <a:prstGeom prst="wedgeRoundRectCallout">
            <a:avLst>
              <a:gd name="adj1" fmla="val -34020"/>
              <a:gd name="adj2" fmla="val -109432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More than Belgium </a:t>
            </a:r>
          </a:p>
          <a:p>
            <a:pPr algn="ctr"/>
            <a:r>
              <a:rPr lang="en-US" altLang="zh-TW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population</a:t>
            </a:r>
            <a:endParaRPr lang="zh-TW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Picture 2" descr="https://upload.wikimedia.org/wikipedia/commons/thumb/9/9f/Kipling_badge.svg/2000px-Kipling_badge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828" y="2457070"/>
            <a:ext cx="2844316" cy="283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圓角矩形圖說文字 11"/>
          <p:cNvSpPr/>
          <p:nvPr/>
        </p:nvSpPr>
        <p:spPr>
          <a:xfrm>
            <a:off x="301850" y="1340768"/>
            <a:ext cx="3272529" cy="864096"/>
          </a:xfrm>
          <a:prstGeom prst="wedgeRoundRectCallout">
            <a:avLst>
              <a:gd name="adj1" fmla="val 46591"/>
              <a:gd name="adj2" fmla="val 121173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0~100 years old,</a:t>
            </a:r>
          </a:p>
          <a:p>
            <a:pPr algn="ctr"/>
            <a:r>
              <a:rPr lang="en-US" altLang="zh-TW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Male &amp; Female</a:t>
            </a:r>
          </a:p>
        </p:txBody>
      </p:sp>
      <p:sp>
        <p:nvSpPr>
          <p:cNvPr id="13" name="圓角矩形圖說文字 12"/>
          <p:cNvSpPr/>
          <p:nvPr/>
        </p:nvSpPr>
        <p:spPr>
          <a:xfrm>
            <a:off x="5750596" y="1340768"/>
            <a:ext cx="3095836" cy="1189946"/>
          </a:xfrm>
          <a:prstGeom prst="wedgeRoundRectCallout">
            <a:avLst>
              <a:gd name="adj1" fmla="val -69113"/>
              <a:gd name="adj2" fmla="val 41212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lightweight, colorful, lasting</a:t>
            </a:r>
            <a:endParaRPr lang="zh-TW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691952" y="485056"/>
            <a:ext cx="8208912" cy="135976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About Kipling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  <a:p>
            <a:pPr algn="l"/>
            <a:endParaRPr lang="zh-TW" altLang="en-US" u="sng" dirty="0"/>
          </a:p>
          <a:p>
            <a:pPr algn="l"/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084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Junglebook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23837"/>
            <a:ext cx="3046947" cy="400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5076056" y="5877272"/>
            <a:ext cx="3724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 smtClean="0">
                <a:solidFill>
                  <a:schemeClr val="accent1">
                    <a:lumMod val="50000"/>
                  </a:schemeClr>
                </a:solidFill>
                <a:latin typeface="Kozuka Gothic Pro H" pitchFamily="34" charset="-128"/>
                <a:ea typeface="Kozuka Gothic Pro H" pitchFamily="34" charset="-128"/>
              </a:rPr>
              <a:t>The Jungle Book</a:t>
            </a:r>
            <a:endParaRPr lang="zh-TW" altLang="en-US" sz="3600" b="1" dirty="0">
              <a:solidFill>
                <a:schemeClr val="accent1">
                  <a:lumMod val="50000"/>
                </a:schemeClr>
              </a:solidFill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5" name="雲朵形圖說文字 4"/>
          <p:cNvSpPr/>
          <p:nvPr/>
        </p:nvSpPr>
        <p:spPr>
          <a:xfrm>
            <a:off x="232755" y="1700808"/>
            <a:ext cx="4032448" cy="3960440"/>
          </a:xfrm>
          <a:prstGeom prst="cloudCallout">
            <a:avLst>
              <a:gd name="adj1" fmla="val 66833"/>
              <a:gd name="adj2" fmla="val -36051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10244" name="Picture 4" descr="SVEN MONKEY KEYCHAIN - 42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2" t="41206" r="14131" b="5962"/>
          <a:stretch/>
        </p:blipFill>
        <p:spPr bwMode="auto">
          <a:xfrm>
            <a:off x="1026431" y="2458999"/>
            <a:ext cx="2445095" cy="235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標題 1"/>
          <p:cNvSpPr txBox="1">
            <a:spLocks/>
          </p:cNvSpPr>
          <p:nvPr/>
        </p:nvSpPr>
        <p:spPr>
          <a:xfrm>
            <a:off x="691952" y="485056"/>
            <a:ext cx="8208912" cy="135976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Monkey </a:t>
            </a:r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key-hanger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  <a:p>
            <a:pPr algn="l"/>
            <a:endParaRPr lang="en-US" altLang="zh-TW" u="sng" dirty="0">
              <a:latin typeface="Kozuka Gothic Pro H" pitchFamily="34" charset="-128"/>
              <a:ea typeface="Kozuka Gothic Pro H" pitchFamily="34" charset="-128"/>
            </a:endParaRPr>
          </a:p>
          <a:p>
            <a:pPr algn="l"/>
            <a:endParaRPr lang="zh-TW" altLang="en-US" u="sng" dirty="0" smtClean="0">
              <a:latin typeface="Kozuka Gothic Pro H" pitchFamily="34" charset="-128"/>
              <a:ea typeface="Kozuka Gothic Pro H" pitchFamily="34" charset="-128"/>
            </a:endParaRPr>
          </a:p>
          <a:p>
            <a:pPr algn="l"/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686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14" descr="Hula Girl Monkey Keychain - Multi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662" l="8831" r="88831">
                        <a14:foregroundMark x1="51169" y1="7013" x2="56883" y2="10649"/>
                        <a14:foregroundMark x1="51429" y1="7273" x2="46494" y2="7273"/>
                        <a14:foregroundMark x1="45455" y1="8571" x2="44416" y2="103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213" y="3192027"/>
            <a:ext cx="3667125" cy="366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hanksgiving Monkey Keychain - Multi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0" b="99481" l="9610" r="896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479" y="3649925"/>
            <a:ext cx="3168352" cy="316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Artist Monkey Keychain - Multi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558" b="99740" l="519" r="95844">
                        <a14:foregroundMark x1="61299" y1="69870" x2="77143" y2="85455"/>
                        <a14:foregroundMark x1="70649" y1="67013" x2="70390" y2="82857"/>
                        <a14:foregroundMark x1="64156" y1="68571" x2="62857" y2="88052"/>
                        <a14:foregroundMark x1="65195" y1="77922" x2="68571" y2="86494"/>
                        <a14:foregroundMark x1="75325" y1="87792" x2="68571" y2="91169"/>
                        <a14:foregroundMark x1="73247" y1="91688" x2="77662" y2="89091"/>
                        <a14:backgroundMark x1="76623" y1="87273" x2="76623" y2="87273"/>
                        <a14:backgroundMark x1="76623" y1="89351" x2="76623" y2="89351"/>
                        <a14:backgroundMark x1="77403" y1="85455" x2="77403" y2="85455"/>
                        <a14:backgroundMark x1="78182" y1="84675" x2="75844" y2="929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01" r="14462"/>
          <a:stretch/>
        </p:blipFill>
        <p:spPr bwMode="auto">
          <a:xfrm>
            <a:off x="467620" y="3649925"/>
            <a:ext cx="201622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Small Sven &amp; Baby Monkey Keychain - 650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9610" r="89610">
                        <a14:foregroundMark x1="44416" y1="14026" x2="43636" y2="20519"/>
                        <a14:foregroundMark x1="58701" y1="16104" x2="56623" y2="20000"/>
                        <a14:foregroundMark x1="50649" y1="35325" x2="50649" y2="35325"/>
                        <a14:foregroundMark x1="52468" y1="31429" x2="52468" y2="31429"/>
                        <a14:foregroundMark x1="53766" y1="36364" x2="53766" y2="36364"/>
                        <a14:foregroundMark x1="44935" y1="10390" x2="49351" y2="8831"/>
                        <a14:foregroundMark x1="55844" y1="24416" x2="55065" y2="23896"/>
                        <a14:foregroundMark x1="56104" y1="21818" x2="55584" y2="238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573" y="1037682"/>
            <a:ext cx="3530037" cy="353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o Kipling Cheer Monkey Keychain - Multi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338" b="100000" l="0" r="100000">
                        <a14:foregroundMark x1="35844" y1="56104" x2="32208" y2="67273"/>
                        <a14:foregroundMark x1="62857" y1="62857" x2="68312" y2="68312"/>
                        <a14:foregroundMark x1="29610" y1="61558" x2="23896" y2="70649"/>
                        <a14:foregroundMark x1="26234" y1="66234" x2="20779" y2="75065"/>
                        <a14:foregroundMark x1="25195" y1="65195" x2="19221" y2="74286"/>
                        <a14:foregroundMark x1="25714" y1="61818" x2="17143" y2="77143"/>
                        <a14:foregroundMark x1="58961" y1="57143" x2="79221" y2="73247"/>
                        <a14:foregroundMark x1="38961" y1="9610" x2="36364" y2="14805"/>
                        <a14:foregroundMark x1="44935" y1="6234" x2="51169" y2="8052"/>
                        <a14:foregroundMark x1="55065" y1="13766" x2="53766" y2="20779"/>
                        <a14:foregroundMark x1="52468" y1="22857" x2="45974" y2="25195"/>
                        <a14:foregroundMark x1="52727" y1="10390" x2="53766" y2="12468"/>
                        <a14:foregroundMark x1="36364" y1="17922" x2="38961" y2="22078"/>
                        <a14:foregroundMark x1="41558" y1="24935" x2="46753" y2="25974"/>
                        <a14:foregroundMark x1="47013" y1="30909" x2="45195" y2="39740"/>
                        <a14:foregroundMark x1="46753" y1="41039" x2="49351" y2="41299"/>
                        <a14:foregroundMark x1="45714" y1="44935" x2="43636" y2="43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946" y="943150"/>
            <a:ext cx="3812270" cy="381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urfer Monkey Keychain - Multi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9610" r="896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217" y="1015723"/>
            <a:ext cx="3667125" cy="366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Soccer Monkey Keychain - Multi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636" b="97403" l="9610" r="896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374" y="-1183667"/>
            <a:ext cx="3531418" cy="353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Movie Director Monkey Keychain - Multi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9610" r="896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218" y="-1251520"/>
            <a:ext cx="3667125" cy="366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alloween Monkey - Multi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19" t="27018" r="25293" b="13596"/>
          <a:stretch/>
        </p:blipFill>
        <p:spPr bwMode="auto">
          <a:xfrm>
            <a:off x="430411" y="-170368"/>
            <a:ext cx="2130067" cy="244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2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691952" y="485056"/>
            <a:ext cx="8208912" cy="135976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 smtClean="0">
                <a:latin typeface="Kozuka Gothic Pro H" pitchFamily="34" charset="-128"/>
                <a:ea typeface="Kozuka Gothic Pro H" pitchFamily="34" charset="-128"/>
              </a:rPr>
              <a:t>Video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2" name="sqHndSE0eXA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27584" y="1322766"/>
            <a:ext cx="7560840" cy="425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9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323528" y="1573539"/>
            <a:ext cx="964907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</a:rPr>
              <a:t>1. </a:t>
            </a:r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  <a:hlinkClick r:id="rId2"/>
              </a:rPr>
              <a:t>http://www.operationworld.org/belg</a:t>
            </a:r>
            <a:endParaRPr lang="en-US" altLang="zh-TW" sz="1600" dirty="0">
              <a:latin typeface="Kozuka Gothic Pro H" pitchFamily="34" charset="-128"/>
              <a:ea typeface="Kozuka Gothic Pro H" pitchFamily="34" charset="-128"/>
            </a:endParaRPr>
          </a:p>
          <a:p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</a:rPr>
              <a:t>2. </a:t>
            </a:r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  <a:hlinkClick r:id="rId3"/>
              </a:rPr>
              <a:t>http://www.mapsofworld.com/flags/belgium-flag.html</a:t>
            </a:r>
            <a:endParaRPr lang="en-US" altLang="zh-TW" sz="1600" dirty="0">
              <a:latin typeface="Kozuka Gothic Pro H" pitchFamily="34" charset="-128"/>
              <a:ea typeface="Kozuka Gothic Pro H" pitchFamily="34" charset="-128"/>
            </a:endParaRPr>
          </a:p>
          <a:p>
            <a:pPr>
              <a:spcAft>
                <a:spcPts val="0"/>
              </a:spcAft>
            </a:pPr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</a:rPr>
              <a:t>3. </a:t>
            </a:r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  <a:hlinkClick r:id="rId4"/>
              </a:rPr>
              <a:t>https://en.wikipedia.org/wiki/Belgium</a:t>
            </a:r>
            <a:endParaRPr lang="zh-TW" altLang="zh-TW" sz="1600" dirty="0">
              <a:latin typeface="Kozuka Gothic Pro H" pitchFamily="34" charset="-128"/>
              <a:ea typeface="Kozuka Gothic Pro H" pitchFamily="34" charset="-128"/>
            </a:endParaRPr>
          </a:p>
          <a:p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</a:rPr>
              <a:t>4. </a:t>
            </a:r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  <a:hlinkClick r:id="rId5"/>
              </a:rPr>
              <a:t>http://www.eueueu.com/Downloads/HighlightsBE2014.pdf</a:t>
            </a:r>
            <a:endParaRPr lang="en-US" altLang="zh-TW" sz="1600" dirty="0">
              <a:latin typeface="Kozuka Gothic Pro H" pitchFamily="34" charset="-128"/>
              <a:ea typeface="Kozuka Gothic Pro H" pitchFamily="34" charset="-128"/>
            </a:endParaRPr>
          </a:p>
          <a:p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</a:rPr>
              <a:t>5. </a:t>
            </a:r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  <a:hlinkClick r:id="rId6"/>
              </a:rPr>
              <a:t>https://zh.wikipedia.org/wiki/%</a:t>
            </a:r>
            <a:r>
              <a:rPr lang="en-US" altLang="zh-TW" sz="1600" dirty="0" smtClean="0">
                <a:latin typeface="Kozuka Gothic Pro H" pitchFamily="34" charset="-128"/>
                <a:ea typeface="Kozuka Gothic Pro H" pitchFamily="34" charset="-128"/>
                <a:hlinkClick r:id="rId6"/>
              </a:rPr>
              <a:t>E6%AF%94%E5%88%A9%E6%99%82%E5%9C%8B%E5%BE%BD</a:t>
            </a:r>
            <a:endParaRPr lang="en-US" altLang="zh-TW" sz="1600" dirty="0">
              <a:latin typeface="Kozuka Gothic Pro H" pitchFamily="34" charset="-128"/>
              <a:ea typeface="Kozuka Gothic Pro H" pitchFamily="34" charset="-128"/>
            </a:endParaRPr>
          </a:p>
          <a:p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</a:rPr>
              <a:t>6. </a:t>
            </a:r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  <a:hlinkClick r:id="rId7"/>
              </a:rPr>
              <a:t>http://www.cwb.gov.tw/V7/climate/monthlyMean/World_meantxmin.htm</a:t>
            </a:r>
            <a:endParaRPr lang="en-US" altLang="zh-TW" sz="1600" dirty="0">
              <a:latin typeface="Kozuka Gothic Pro H" pitchFamily="34" charset="-128"/>
              <a:ea typeface="Kozuka Gothic Pro H" pitchFamily="34" charset="-128"/>
            </a:endParaRPr>
          </a:p>
          <a:p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</a:rPr>
              <a:t>7. </a:t>
            </a:r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  <a:hlinkClick r:id="rId8"/>
              </a:rPr>
              <a:t>http://www.cwb.gov.tw/V7/climate/monthlyMean/World_meantxmax.htm</a:t>
            </a:r>
            <a:endParaRPr lang="en-US" altLang="zh-TW" sz="1600" dirty="0">
              <a:latin typeface="Kozuka Gothic Pro H" pitchFamily="34" charset="-128"/>
              <a:ea typeface="Kozuka Gothic Pro H" pitchFamily="34" charset="-128"/>
            </a:endParaRPr>
          </a:p>
          <a:p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</a:rPr>
              <a:t>8. </a:t>
            </a:r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  <a:hlinkClick r:id="rId9"/>
              </a:rPr>
              <a:t>http://www.cwb.gov.tw/V7/climate/monthlyMean/World_precp.htm</a:t>
            </a:r>
            <a:endParaRPr lang="en-US" altLang="zh-TW" sz="1600" dirty="0">
              <a:latin typeface="Kozuka Gothic Pro H" pitchFamily="34" charset="-128"/>
              <a:ea typeface="Kozuka Gothic Pro H" pitchFamily="34" charset="-128"/>
            </a:endParaRPr>
          </a:p>
          <a:p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</a:rPr>
              <a:t>9. </a:t>
            </a:r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  <a:hlinkClick r:id="rId10"/>
              </a:rPr>
              <a:t>https://en.wikipedia.org/wiki/Communities,_regions_and_language_areas_of_Belgium</a:t>
            </a:r>
            <a:endParaRPr lang="en-US" altLang="zh-TW" sz="1600" dirty="0">
              <a:latin typeface="Kozuka Gothic Pro H" pitchFamily="34" charset="-128"/>
              <a:ea typeface="Kozuka Gothic Pro H" pitchFamily="34" charset="-128"/>
            </a:endParaRPr>
          </a:p>
          <a:p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</a:rPr>
              <a:t>10. </a:t>
            </a:r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  <a:hlinkClick r:id="rId11"/>
              </a:rPr>
              <a:t>https://en.wikipedia.org/wiki/Kattenstoet</a:t>
            </a:r>
            <a:endParaRPr lang="en-US" altLang="zh-TW" sz="1600" dirty="0">
              <a:latin typeface="Kozuka Gothic Pro H" pitchFamily="34" charset="-128"/>
              <a:ea typeface="Kozuka Gothic Pro H" pitchFamily="34" charset="-128"/>
            </a:endParaRPr>
          </a:p>
          <a:p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</a:rPr>
              <a:t>11. </a:t>
            </a:r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  <a:hlinkClick r:id="rId12"/>
              </a:rPr>
              <a:t>https://en.wikipedia.org/wiki/Manneken_Pis</a:t>
            </a:r>
            <a:endParaRPr lang="en-US" altLang="zh-TW" sz="1600" dirty="0">
              <a:latin typeface="Kozuka Gothic Pro H" pitchFamily="34" charset="-128"/>
              <a:ea typeface="Kozuka Gothic Pro H" pitchFamily="34" charset="-128"/>
            </a:endParaRPr>
          </a:p>
          <a:p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</a:rPr>
              <a:t>12. </a:t>
            </a:r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  <a:hlinkClick r:id="rId13"/>
              </a:rPr>
              <a:t>https://</a:t>
            </a:r>
            <a:r>
              <a:rPr lang="en-US" altLang="zh-TW" sz="1600" dirty="0" smtClean="0">
                <a:latin typeface="Kozuka Gothic Pro H" pitchFamily="34" charset="-128"/>
                <a:ea typeface="Kozuka Gothic Pro H" pitchFamily="34" charset="-128"/>
                <a:hlinkClick r:id="rId13"/>
              </a:rPr>
              <a:t>en.wikipedia.org/wiki/Atomium</a:t>
            </a:r>
            <a:endParaRPr lang="zh-TW" altLang="en-US" sz="1600" dirty="0"/>
          </a:p>
          <a:p>
            <a:endParaRPr lang="en-US" altLang="zh-TW" sz="1600" dirty="0" smtClean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323528" y="4653136"/>
            <a:ext cx="9036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dirty="0">
              <a:latin typeface="Kozuka Gothic Pro H" pitchFamily="34" charset="-128"/>
              <a:ea typeface="Kozuka Gothic Pro H" pitchFamily="34" charset="-12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 smtClean="0">
                <a:latin typeface="Kozuka Gothic Pro H" pitchFamily="34" charset="-128"/>
                <a:ea typeface="Kozuka Gothic Pro H" pitchFamily="34" charset="-128"/>
              </a:rPr>
              <a:t>  Video</a:t>
            </a:r>
          </a:p>
          <a:p>
            <a:r>
              <a:rPr lang="en-US" altLang="zh-TW" sz="1600" dirty="0">
                <a:latin typeface="Kozuka Gothic Pro H" pitchFamily="34" charset="-128"/>
                <a:ea typeface="Kozuka Gothic Pro H" pitchFamily="34" charset="-128"/>
                <a:hlinkClick r:id="rId14"/>
              </a:rPr>
              <a:t>https://www.youtube.com/watch?v=sqHndSE0eXA</a:t>
            </a:r>
            <a:endParaRPr lang="en-US" altLang="zh-TW" sz="1600" dirty="0">
              <a:latin typeface="Kozuka Gothic Pro H" pitchFamily="34" charset="-128"/>
              <a:ea typeface="Kozuka Gothic Pro H" pitchFamily="34" charset="-128"/>
            </a:endParaRPr>
          </a:p>
          <a:p>
            <a:pPr marL="87313" indent="-87313"/>
            <a:endParaRPr lang="en-US" altLang="zh-TW" dirty="0" smtClean="0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691952" y="485056"/>
            <a:ext cx="8208912" cy="135976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TW" u="sng" dirty="0">
                <a:latin typeface="Kozuka Gothic Pro H" pitchFamily="34" charset="-128"/>
                <a:ea typeface="Kozuka Gothic Pro H" pitchFamily="34" charset="-128"/>
              </a:rPr>
              <a:t>Reference</a:t>
            </a:r>
            <a:endParaRPr lang="zh-TW" altLang="en-US" u="sng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163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627784" y="1196752"/>
            <a:ext cx="6172200" cy="4325866"/>
          </a:xfrm>
        </p:spPr>
        <p:txBody>
          <a:bodyPr>
            <a:noAutofit/>
          </a:bodyPr>
          <a:lstStyle/>
          <a:p>
            <a:r>
              <a:rPr lang="en-US" altLang="zh-TW" sz="96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 CHRISTY" panose="02000000000000000000" pitchFamily="2" charset="0"/>
              </a:rPr>
              <a:t>Thank you for your listing</a:t>
            </a:r>
            <a:endParaRPr lang="zh-TW" altLang="en-US" sz="96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 CHRIST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202301"/>
      </p:ext>
    </p:extLst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均衡">
  <a:themeElements>
    <a:clrScheme name="自訂 3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72A376"/>
      </a:accent1>
      <a:accent2>
        <a:srgbClr val="B0CCB0"/>
      </a:accent2>
      <a:accent3>
        <a:srgbClr val="A8CDD7"/>
      </a:accent3>
      <a:accent4>
        <a:srgbClr val="FFFFF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均衡">
      <a:maj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均衡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壁窗">
  <a:themeElements>
    <a:clrScheme name="中庸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IB_G5_powerpoint_because of you</Template>
  <TotalTime>1057</TotalTime>
  <Words>397</Words>
  <Application>Microsoft Office PowerPoint</Application>
  <PresentationFormat>如螢幕大小 (4:3)</PresentationFormat>
  <Paragraphs>181</Paragraphs>
  <Slides>46</Slides>
  <Notes>4</Notes>
  <HiddenSlides>0</HiddenSlides>
  <MMClips>1</MMClips>
  <ScaleCrop>false</ScaleCrop>
  <HeadingPairs>
    <vt:vector size="4" baseType="variant">
      <vt:variant>
        <vt:lpstr>佈景主題</vt:lpstr>
      </vt:variant>
      <vt:variant>
        <vt:i4>4</vt:i4>
      </vt:variant>
      <vt:variant>
        <vt:lpstr>投影片標題</vt:lpstr>
      </vt:variant>
      <vt:variant>
        <vt:i4>46</vt:i4>
      </vt:variant>
    </vt:vector>
  </HeadingPairs>
  <TitlesOfParts>
    <vt:vector size="50" baseType="lpstr">
      <vt:lpstr>均衡</vt:lpstr>
      <vt:lpstr>Office 佈景主題</vt:lpstr>
      <vt:lpstr>Office Theme</vt:lpstr>
      <vt:lpstr>壁窗</vt:lpstr>
      <vt:lpstr>Belgium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Thank you for your listing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鍾佳縈</dc:creator>
  <cp:lastModifiedBy>鍾佳縈</cp:lastModifiedBy>
  <cp:revision>77</cp:revision>
  <dcterms:created xsi:type="dcterms:W3CDTF">2016-05-17T12:54:26Z</dcterms:created>
  <dcterms:modified xsi:type="dcterms:W3CDTF">2016-05-30T13:17:10Z</dcterms:modified>
</cp:coreProperties>
</file>