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sldIdLst>
    <p:sldId id="280" r:id="rId2"/>
    <p:sldId id="256" r:id="rId3"/>
    <p:sldId id="275" r:id="rId4"/>
    <p:sldId id="259" r:id="rId5"/>
    <p:sldId id="274" r:id="rId6"/>
    <p:sldId id="258" r:id="rId7"/>
    <p:sldId id="257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76" r:id="rId16"/>
    <p:sldId id="269" r:id="rId17"/>
    <p:sldId id="270" r:id="rId18"/>
    <p:sldId id="281" r:id="rId19"/>
    <p:sldId id="282" r:id="rId20"/>
    <p:sldId id="277" r:id="rId21"/>
    <p:sldId id="271" r:id="rId22"/>
    <p:sldId id="279" r:id="rId23"/>
    <p:sldId id="278" r:id="rId24"/>
    <p:sldId id="272" r:id="rId25"/>
  </p:sldIdLst>
  <p:sldSz cx="9144000" cy="6858000" type="screen4x3"/>
  <p:notesSz cx="6858000" cy="9144000"/>
  <p:custDataLst>
    <p:tags r:id="rId27"/>
  </p:custDataLst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73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7C9EC-F828-490C-BF73-EE83235E7C31}" type="datetimeFigureOut">
              <a:rPr lang="zh-TW" altLang="en-US" smtClean="0"/>
              <a:t>2015/11/9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0B210F-A93D-41C9-8312-A6FBC0EE4019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7112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16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17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22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0B210F-A93D-41C9-8312-A6FBC0EE4019}" type="slidenum">
              <a:rPr lang="zh-TW" altLang="en-US" smtClean="0"/>
              <a:t>24</a:t>
            </a:fld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0"/>
            <a:ext cx="13319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635000" y="533400"/>
            <a:ext cx="8077200" cy="304800"/>
            <a:chOff x="400" y="336"/>
            <a:chExt cx="5088" cy="192"/>
          </a:xfrm>
        </p:grpSpPr>
        <p:sp>
          <p:nvSpPr>
            <p:cNvPr id="6" name="Rectangle 9"/>
            <p:cNvSpPr>
              <a:spLocks noChangeArrowheads="1"/>
            </p:cNvSpPr>
            <p:nvPr userDrawn="1"/>
          </p:nvSpPr>
          <p:spPr bwMode="auto">
            <a:xfrm>
              <a:off x="3952" y="336"/>
              <a:ext cx="1536" cy="19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7" name="Line 10"/>
            <p:cNvSpPr>
              <a:spLocks noChangeShapeType="1"/>
            </p:cNvSpPr>
            <p:nvPr userDrawn="1"/>
          </p:nvSpPr>
          <p:spPr bwMode="auto">
            <a:xfrm>
              <a:off x="400" y="432"/>
              <a:ext cx="5088" cy="0"/>
            </a:xfrm>
            <a:prstGeom prst="line">
              <a:avLst/>
            </a:prstGeom>
            <a:noFill/>
            <a:ln w="444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8" name="Line 19"/>
          <p:cNvSpPr>
            <a:spLocks noChangeShapeType="1"/>
          </p:cNvSpPr>
          <p:nvPr/>
        </p:nvSpPr>
        <p:spPr bwMode="auto">
          <a:xfrm flipV="1">
            <a:off x="0" y="4868863"/>
            <a:ext cx="1331913" cy="0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9035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2057400" y="1143000"/>
            <a:ext cx="6629400" cy="2209800"/>
          </a:xfrm>
        </p:spPr>
        <p:txBody>
          <a:bodyPr/>
          <a:lstStyle>
            <a:lvl1pPr>
              <a:defRPr sz="48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129036" name="Rectangle 12"/>
          <p:cNvSpPr>
            <a:spLocks noGrp="1" noChangeArrowheads="1"/>
          </p:cNvSpPr>
          <p:nvPr>
            <p:ph type="subTitle" idx="1"/>
          </p:nvPr>
        </p:nvSpPr>
        <p:spPr>
          <a:xfrm>
            <a:off x="1547813" y="4221163"/>
            <a:ext cx="6624637" cy="1411287"/>
          </a:xfrm>
          <a:ln w="508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000"/>
            </a:lvl1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dt" sz="half" idx="10"/>
          </p:nvPr>
        </p:nvSpPr>
        <p:spPr>
          <a:xfrm>
            <a:off x="912813" y="6251575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10" name="Rectangle 14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4388" y="6248400"/>
            <a:ext cx="2895600" cy="457200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11" name="Rectangle 1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zh-TW" altLang="en-US" noProof="0" smtClean="0"/>
              <a:t>按一下圖示以新增圖片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43700" y="277813"/>
            <a:ext cx="1943100" cy="5853112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914400" y="277813"/>
            <a:ext cx="5676900" cy="585311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914400" y="1600200"/>
            <a:ext cx="7772400" cy="4530725"/>
          </a:xfrm>
        </p:spPr>
        <p:txBody>
          <a:bodyPr/>
          <a:lstStyle/>
          <a:p>
            <a:pPr lvl="0"/>
            <a:r>
              <a:rPr lang="zh-TW" altLang="en-US" noProof="0" smtClean="0"/>
              <a:t>按一下圖示以新增表格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標題及物件在文字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7772400" cy="2189163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914400" y="3941763"/>
            <a:ext cx="7772400" cy="2189162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標題，物件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914400" y="277813"/>
            <a:ext cx="777240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9144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876800" y="1600200"/>
            <a:ext cx="3810000" cy="453072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3" name="Rectangle 3"/>
          <p:cNvSpPr>
            <a:spLocks noChangeArrowheads="1"/>
          </p:cNvSpPr>
          <p:nvPr/>
        </p:nvSpPr>
        <p:spPr bwMode="auto">
          <a:xfrm>
            <a:off x="0" y="0"/>
            <a:ext cx="468313" cy="4876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zh-TW" sz="2400">
              <a:latin typeface="Times New Roman" pitchFamily="18" charset="0"/>
              <a:ea typeface="新細明體" pitchFamily="18" charset="-12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417638"/>
            <a:ext cx="8305800" cy="182562"/>
            <a:chOff x="240" y="893"/>
            <a:chExt cx="5232" cy="115"/>
          </a:xfrm>
        </p:grpSpPr>
        <p:sp>
          <p:nvSpPr>
            <p:cNvPr id="128005" name="Rectangle 5"/>
            <p:cNvSpPr>
              <a:spLocks noChangeArrowheads="1"/>
            </p:cNvSpPr>
            <p:nvPr/>
          </p:nvSpPr>
          <p:spPr bwMode="auto">
            <a:xfrm>
              <a:off x="4320" y="893"/>
              <a:ext cx="1152" cy="115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2400">
                <a:latin typeface="Times New Roman" pitchFamily="18" charset="0"/>
                <a:ea typeface="新細明體" pitchFamily="18" charset="-120"/>
              </a:endParaRPr>
            </a:p>
          </p:txBody>
        </p:sp>
        <p:sp>
          <p:nvSpPr>
            <p:cNvPr id="128006" name="Line 6"/>
            <p:cNvSpPr>
              <a:spLocks noChangeShapeType="1"/>
            </p:cNvSpPr>
            <p:nvPr/>
          </p:nvSpPr>
          <p:spPr bwMode="auto">
            <a:xfrm>
              <a:off x="240" y="941"/>
              <a:ext cx="5232" cy="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>
                <a:latin typeface="+mn-lt"/>
                <a:ea typeface="新細明體" pitchFamily="18" charset="-120"/>
              </a:endParaRPr>
            </a:p>
          </p:txBody>
        </p:sp>
      </p:grpSp>
      <p:sp>
        <p:nvSpPr>
          <p:cNvPr id="1028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277813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9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600200"/>
            <a:ext cx="77724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28009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51575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D3266F0F-9323-46E1-94ED-CB9904B7B383}" type="datetimeFigureOut">
              <a:rPr lang="zh-TW" altLang="en-US" smtClean="0"/>
              <a:pPr/>
              <a:t>2015/11/9</a:t>
            </a:fld>
            <a:endParaRPr lang="zh-TW" altLang="en-US"/>
          </a:p>
        </p:txBody>
      </p:sp>
      <p:sp>
        <p:nvSpPr>
          <p:cNvPr id="128010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2484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000" b="1">
                <a:solidFill>
                  <a:srgbClr val="CC9900"/>
                </a:solidFill>
                <a:latin typeface="+mn-lt"/>
                <a:ea typeface="新細明體" pitchFamily="18" charset="-120"/>
              </a:defRPr>
            </a:lvl1pPr>
          </a:lstStyle>
          <a:p>
            <a:endParaRPr lang="zh-TW" altLang="en-US"/>
          </a:p>
        </p:txBody>
      </p:sp>
      <p:sp>
        <p:nvSpPr>
          <p:cNvPr id="128011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000">
                <a:latin typeface="+mn-lt"/>
                <a:ea typeface="新細明體" pitchFamily="18" charset="-120"/>
              </a:defRPr>
            </a:lvl1pPr>
          </a:lstStyle>
          <a:p>
            <a:fld id="{4BB51C98-98BF-44CC-B49E-55788EF5E213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128012" name="Line 12"/>
          <p:cNvSpPr>
            <a:spLocks noChangeShapeType="1"/>
          </p:cNvSpPr>
          <p:nvPr/>
        </p:nvSpPr>
        <p:spPr bwMode="auto">
          <a:xfrm flipV="1">
            <a:off x="0" y="4868863"/>
            <a:ext cx="468313" cy="7937"/>
          </a:xfrm>
          <a:prstGeom prst="line">
            <a:avLst/>
          </a:prstGeom>
          <a:noFill/>
          <a:ln w="44450">
            <a:solidFill>
              <a:schemeClr val="bg2"/>
            </a:solidFill>
            <a:round/>
            <a:headEnd/>
            <a:tailEnd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latin typeface="+mn-lt"/>
              <a:ea typeface="新細明體" pitchFamily="18" charset="-120"/>
            </a:endParaRPr>
          </a:p>
        </p:txBody>
      </p:sp>
      <p:sp>
        <p:nvSpPr>
          <p:cNvPr id="128014" name="Rectangle 14"/>
          <p:cNvSpPr>
            <a:spLocks noChangeArrowheads="1"/>
          </p:cNvSpPr>
          <p:nvPr/>
        </p:nvSpPr>
        <p:spPr bwMode="auto">
          <a:xfrm>
            <a:off x="8532813" y="6453188"/>
            <a:ext cx="339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DDBBE1FD-9A4B-4590-8960-D2C006757E55}" type="slidenum">
              <a:rPr kumimoji="0" lang="en-US" altLang="zh-TW" sz="1000">
                <a:latin typeface="+mn-lt"/>
                <a:ea typeface="新細明體" pitchFamily="18" charset="-120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kumimoji="0" lang="en-US" altLang="zh-TW" sz="1000" dirty="0">
              <a:latin typeface="+mn-lt"/>
              <a:ea typeface="新細明體" pitchFamily="18" charset="-12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latin typeface="Times New Roman" pitchFamily="18" charset="0"/>
          <a:ea typeface="新細明體" pitchFamily="18" charset="-12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90000"/>
        <a:buFont typeface="Wingdings" pitchFamily="2" charset="2"/>
        <a:buChar char="n"/>
        <a:defRPr kumimoji="1"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n"/>
        <a:defRPr kumimoji="1" sz="26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55000"/>
        <a:buFont typeface="Wingdings" pitchFamily="2" charset="2"/>
        <a:buChar char="n"/>
        <a:defRPr kumimoji="1" sz="23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World_Wide_Web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23waYQrmo6w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bbc.co.uk/" TargetMode="External"/><Relationship Id="rId4" Type="http://schemas.openxmlformats.org/officeDocument/2006/relationships/hyperlink" Target="http://www.taipeitimes.com/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nn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nn.com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m.tw/url?sa=i&amp;rct=j&amp;q=&amp;esrc=s&amp;frm=1&amp;source=images&amp;cd=&amp;cad=rja&amp;uact=8&amp;ved=0CAcQjRxqFQoTCK-uzc6E8sgCFQo5Pgodk30COQ&amp;url=http://softwarebestcollection.blogspot.com/2014/12/google-toolbar-7551111712-ie-free.html&amp;psig=AFQjCNGqQ_thjkFrK53198GSAKoSA6QMhw&amp;ust=1446563893921110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ESL Podcast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How do you like the website? </a:t>
            </a:r>
          </a:p>
          <a:p>
            <a:r>
              <a:rPr lang="en-US" altLang="zh-TW" dirty="0" smtClean="0"/>
              <a:t>What can you </a:t>
            </a:r>
            <a:r>
              <a:rPr lang="en-US" altLang="zh-TW" smtClean="0"/>
              <a:t>do with this website?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621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Google Syntax</a:t>
            </a:r>
            <a:endParaRPr lang="zh-TW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581400"/>
            <a:ext cx="3429000" cy="2592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9551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Web Search Engine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914400" y="1600201"/>
            <a:ext cx="5867400" cy="1905000"/>
          </a:xfrm>
        </p:spPr>
        <p:txBody>
          <a:bodyPr/>
          <a:lstStyle/>
          <a:p>
            <a:r>
              <a:rPr lang="en-US" altLang="zh-TW" dirty="0" smtClean="0"/>
              <a:t>Do you use a search engine?</a:t>
            </a:r>
          </a:p>
          <a:p>
            <a:r>
              <a:rPr lang="en-US" altLang="zh-TW" dirty="0" smtClean="0"/>
              <a:t>What can a search engine do? </a:t>
            </a:r>
          </a:p>
          <a:p>
            <a:r>
              <a:rPr lang="en-US" altLang="zh-TW" dirty="0" smtClean="0"/>
              <a:t>A </a:t>
            </a:r>
            <a:r>
              <a:rPr lang="en-US" altLang="zh-TW" b="1" dirty="0" smtClean="0"/>
              <a:t>web search engine</a:t>
            </a:r>
            <a:r>
              <a:rPr lang="en-US" altLang="zh-TW" dirty="0" smtClean="0"/>
              <a:t> is a software system that is designed to search for information on the </a:t>
            </a:r>
            <a:r>
              <a:rPr lang="en-US" altLang="zh-TW" dirty="0" smtClean="0">
                <a:hlinkClick r:id="rId3" tooltip="World Wide Web"/>
              </a:rPr>
              <a:t>World Wide Web</a:t>
            </a:r>
            <a:r>
              <a:rPr lang="en-US" altLang="zh-TW" dirty="0" smtClean="0"/>
              <a:t>. 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endParaRPr lang="en-US" altLang="zh-TW" dirty="0" smtClean="0"/>
          </a:p>
          <a:p>
            <a:pPr lvl="1"/>
            <a:r>
              <a:rPr lang="en-US" altLang="zh-TW" dirty="0" smtClean="0"/>
              <a:t>(1998)</a:t>
            </a:r>
            <a:endParaRPr lang="zh-TW" altLang="en-US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5105400"/>
            <a:ext cx="11525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5200" y="5181600"/>
            <a:ext cx="1152525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57800" y="4953000"/>
            <a:ext cx="1133475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10400" y="5638800"/>
            <a:ext cx="1152525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zh-TW" dirty="0" smtClean="0"/>
              <a:t>Group Discussion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Do you use Google to locate information (Google Search)?</a:t>
            </a:r>
          </a:p>
          <a:p>
            <a:r>
              <a:rPr lang="en-US" altLang="zh-TW" dirty="0" smtClean="0"/>
              <a:t>If yes, how do you find the information you need? </a:t>
            </a:r>
          </a:p>
          <a:p>
            <a:r>
              <a:rPr lang="en-US" altLang="zh-TW" dirty="0" smtClean="0"/>
              <a:t>Form into groups and share your experience. </a:t>
            </a:r>
          </a:p>
          <a:p>
            <a:pPr lvl="1"/>
            <a:r>
              <a:rPr lang="en-US" altLang="zh-TW" dirty="0" smtClean="0"/>
              <a:t>What do you usually do with Google search? </a:t>
            </a:r>
          </a:p>
          <a:p>
            <a:pPr lvl="1"/>
            <a:r>
              <a:rPr lang="en-US" altLang="zh-TW" dirty="0" smtClean="0"/>
              <a:t>Please give examples.</a:t>
            </a:r>
          </a:p>
          <a:p>
            <a:endParaRPr lang="en-US" altLang="zh-TW" dirty="0" smtClean="0"/>
          </a:p>
          <a:p>
            <a:endParaRPr lang="en-US" altLang="zh-TW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5105400"/>
            <a:ext cx="1676400" cy="9158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33785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Tips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You already use Google, but </a:t>
            </a:r>
            <a:r>
              <a:rPr lang="en-US" altLang="zh-TW" dirty="0" smtClean="0"/>
              <a:t>using </a:t>
            </a:r>
            <a:r>
              <a:rPr lang="en-US" altLang="zh-TW" dirty="0"/>
              <a:t>clever </a:t>
            </a:r>
            <a:r>
              <a:rPr lang="en-US" altLang="zh-TW" dirty="0">
                <a:solidFill>
                  <a:srgbClr val="FF0000"/>
                </a:solidFill>
              </a:rPr>
              <a:t>tips</a:t>
            </a:r>
            <a:r>
              <a:rPr lang="en-US" altLang="zh-TW" dirty="0"/>
              <a:t> will save you time and give you more accurate results</a:t>
            </a:r>
            <a:r>
              <a:rPr lang="en-US" altLang="zh-TW" dirty="0" smtClean="0"/>
              <a:t>.</a:t>
            </a:r>
          </a:p>
          <a:p>
            <a:endParaRPr lang="en-US" altLang="zh-TW" dirty="0"/>
          </a:p>
          <a:p>
            <a:r>
              <a:rPr lang="en-US" altLang="zh-TW" dirty="0"/>
              <a:t>Use a special </a:t>
            </a:r>
            <a:r>
              <a:rPr lang="en-US" altLang="zh-TW" dirty="0">
                <a:solidFill>
                  <a:srgbClr val="FF0000"/>
                </a:solidFill>
              </a:rPr>
              <a:t>syntax</a:t>
            </a:r>
            <a:r>
              <a:rPr lang="en-US" altLang="zh-TW" dirty="0"/>
              <a:t> to tell Google that you want to </a:t>
            </a:r>
            <a:r>
              <a:rPr lang="en-US" altLang="zh-TW" dirty="0">
                <a:solidFill>
                  <a:srgbClr val="FF0000"/>
                </a:solidFill>
              </a:rPr>
              <a:t>restrict</a:t>
            </a:r>
            <a:r>
              <a:rPr lang="en-US" altLang="zh-TW" dirty="0"/>
              <a:t> your searches.</a:t>
            </a:r>
            <a:endParaRPr lang="zh-TW" altLang="en-US" dirty="0"/>
          </a:p>
          <a:p>
            <a:pPr marL="0" indent="0">
              <a:buNone/>
            </a:pPr>
            <a:endParaRPr lang="zh-TW" altLang="en-US" dirty="0"/>
          </a:p>
          <a:p>
            <a:endParaRPr lang="zh-TW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0800" y="4114800"/>
            <a:ext cx="2502568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0631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Two kinds of syntax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Punctuation &amp; Symbol</a:t>
            </a:r>
          </a:p>
          <a:p>
            <a:r>
              <a:rPr lang="en-US" altLang="zh-TW" dirty="0"/>
              <a:t>Search operators</a:t>
            </a:r>
          </a:p>
          <a:p>
            <a:pPr marL="0" indent="0">
              <a:buNone/>
            </a:pPr>
            <a:endParaRPr lang="en-US" altLang="zh-TW" dirty="0" smtClean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6200" y="3200400"/>
            <a:ext cx="4333875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3844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Reminder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Google </a:t>
            </a:r>
            <a:r>
              <a:rPr lang="en-US" altLang="zh-TW" dirty="0"/>
              <a:t>Search usually </a:t>
            </a:r>
            <a:r>
              <a:rPr lang="en-US" altLang="zh-TW" dirty="0">
                <a:solidFill>
                  <a:srgbClr val="FF0000"/>
                </a:solidFill>
              </a:rPr>
              <a:t>ignores</a:t>
            </a:r>
            <a:r>
              <a:rPr lang="en-US" altLang="zh-TW" dirty="0"/>
              <a:t> </a:t>
            </a:r>
            <a:r>
              <a:rPr lang="en-US" altLang="zh-TW" dirty="0" smtClean="0"/>
              <a:t>punctuation, except for the examples listed on their website.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8092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Punctuation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     “</a:t>
            </a:r>
          </a:p>
          <a:p>
            <a:r>
              <a:rPr lang="en-US" altLang="zh-TW" dirty="0" smtClean="0"/>
              <a:t>Look for </a:t>
            </a:r>
            <a:r>
              <a:rPr lang="en-US" altLang="zh-TW" dirty="0" smtClean="0">
                <a:solidFill>
                  <a:srgbClr val="FF0000"/>
                </a:solidFill>
              </a:rPr>
              <a:t>exact words or phrase</a:t>
            </a:r>
            <a:r>
              <a:rPr lang="en-US" altLang="zh-TW" dirty="0" smtClean="0"/>
              <a:t>.</a:t>
            </a:r>
          </a:p>
          <a:p>
            <a:r>
              <a:rPr lang="en-US" altLang="zh-TW" dirty="0" smtClean="0"/>
              <a:t>When </a:t>
            </a:r>
            <a:r>
              <a:rPr lang="en-US" altLang="zh-TW" dirty="0"/>
              <a:t>you put a word or phrase in quotes, the results will only include pages with the same words in the same order as the ones inside the quotes. </a:t>
            </a:r>
            <a:endParaRPr lang="en-US" altLang="zh-TW" dirty="0" smtClean="0"/>
          </a:p>
          <a:p>
            <a:pPr>
              <a:buNone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643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English listening </a:t>
            </a:r>
          </a:p>
          <a:p>
            <a:r>
              <a:rPr lang="en-US" altLang="zh-TW" dirty="0" smtClean="0"/>
              <a:t>“English listening”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English listening</a:t>
            </a:r>
          </a:p>
          <a:p>
            <a:pPr lvl="1"/>
            <a:r>
              <a:rPr lang="en-US" altLang="zh-TW" dirty="0" smtClean="0"/>
              <a:t> 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 </a:t>
            </a:r>
            <a:r>
              <a:rPr lang="en-US" altLang="zh-TW" dirty="0" smtClean="0">
                <a:solidFill>
                  <a:srgbClr val="FF0000"/>
                </a:solidFill>
              </a:rPr>
              <a:t>227,000,000)</a:t>
            </a:r>
          </a:p>
          <a:p>
            <a:r>
              <a:rPr lang="en-US" altLang="zh-TW" dirty="0" smtClean="0"/>
              <a:t>“English listening”</a:t>
            </a:r>
            <a:r>
              <a:rPr lang="en-US" altLang="zh-TW" dirty="0" smtClean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en-US" altLang="zh-TW" dirty="0" smtClean="0">
                <a:solidFill>
                  <a:srgbClr val="FF0000"/>
                </a:solidFill>
              </a:rPr>
              <a:t>(443,000)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7544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“linking </a:t>
            </a:r>
            <a:r>
              <a:rPr lang="en-US" altLang="zh-TW" dirty="0"/>
              <a:t>in </a:t>
            </a:r>
            <a:r>
              <a:rPr lang="en-US" altLang="zh-TW" dirty="0" smtClean="0"/>
              <a:t>English pronunciation“</a:t>
            </a:r>
          </a:p>
          <a:p>
            <a:endParaRPr lang="en-US" altLang="zh-TW" dirty="0"/>
          </a:p>
          <a:p>
            <a:r>
              <a:rPr lang="en-US" altLang="zh-TW" dirty="0">
                <a:hlinkClick r:id="rId3"/>
              </a:rPr>
              <a:t>https://</a:t>
            </a:r>
            <a:r>
              <a:rPr lang="en-US" altLang="zh-TW" dirty="0" smtClean="0">
                <a:hlinkClick r:id="rId3"/>
              </a:rPr>
              <a:t>www.youtube.com/watch?v=23waYQrmo6w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23843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/>
              <a:t>*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 asterisk </a:t>
            </a:r>
            <a:endParaRPr lang="en-US" altLang="zh-TW" dirty="0" smtClean="0"/>
          </a:p>
          <a:p>
            <a:r>
              <a:rPr lang="en-US" altLang="zh-TW" dirty="0"/>
              <a:t>Add an asterisk as a placeholder for any unknown or wildcard terms.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4938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Please comment </a:t>
            </a:r>
            <a:r>
              <a:rPr lang="en-US" altLang="zh-TW" dirty="0" smtClean="0"/>
              <a:t>______ </a:t>
            </a:r>
            <a:r>
              <a:rPr lang="en-US" altLang="zh-TW" dirty="0"/>
              <a:t>the blog posts.</a:t>
            </a:r>
          </a:p>
          <a:p>
            <a:r>
              <a:rPr lang="en-US" altLang="zh-TW" dirty="0"/>
              <a:t>How to </a:t>
            </a:r>
            <a:r>
              <a:rPr lang="en-US" altLang="zh-TW" dirty="0" smtClean="0"/>
              <a:t>_________ </a:t>
            </a:r>
            <a:r>
              <a:rPr lang="en-US" altLang="zh-TW" dirty="0"/>
              <a:t>my </a:t>
            </a:r>
            <a:r>
              <a:rPr lang="en-US" altLang="zh-TW" dirty="0" smtClean="0"/>
              <a:t>life</a:t>
            </a:r>
          </a:p>
          <a:p>
            <a:r>
              <a:rPr lang="en-US" altLang="zh-TW" dirty="0" smtClean="0"/>
              <a:t>He is upset_____ his mother….</a:t>
            </a:r>
            <a:endParaRPr lang="zh-TW" altLang="en-US" dirty="0" smtClean="0"/>
          </a:p>
          <a:p>
            <a:r>
              <a:rPr lang="en-US" altLang="zh-TW" dirty="0" smtClean="0"/>
              <a:t>Look forward to ___________</a:t>
            </a:r>
            <a:endParaRPr lang="en-US" altLang="zh-TW" dirty="0"/>
          </a:p>
          <a:p>
            <a:r>
              <a:rPr lang="zh-TW" altLang="en-US" dirty="0"/>
              <a:t>我期待</a:t>
            </a:r>
            <a:r>
              <a:rPr lang="en-US" altLang="zh-TW" dirty="0"/>
              <a:t>……</a:t>
            </a:r>
          </a:p>
          <a:p>
            <a:pPr lvl="1"/>
            <a:r>
              <a:rPr lang="zh-TW" altLang="en-US" dirty="0"/>
              <a:t>聽到你的消息</a:t>
            </a:r>
            <a:r>
              <a:rPr lang="en-US" altLang="zh-TW" dirty="0" smtClean="0"/>
              <a:t>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18951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Operator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/>
              <a:t>site</a:t>
            </a:r>
            <a:r>
              <a:rPr lang="en-US" altLang="zh-TW" b="1" dirty="0" smtClean="0"/>
              <a:t>:</a:t>
            </a:r>
          </a:p>
          <a:p>
            <a:r>
              <a:rPr lang="en-US" altLang="zh-TW" b="1" dirty="0"/>
              <a:t>related</a:t>
            </a:r>
            <a:r>
              <a:rPr lang="en-US" altLang="zh-TW" b="1" dirty="0" smtClean="0"/>
              <a:t>:</a:t>
            </a:r>
          </a:p>
          <a:p>
            <a:r>
              <a:rPr lang="en-US" altLang="zh-TW" b="1" dirty="0" err="1" smtClean="0"/>
              <a:t>filetype</a:t>
            </a:r>
            <a:r>
              <a:rPr lang="en-US" altLang="zh-TW" b="1" dirty="0" smtClean="0"/>
              <a:t>: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8856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Site: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Get results from certain </a:t>
            </a:r>
            <a:r>
              <a:rPr lang="en-US" altLang="zh-TW" dirty="0">
                <a:solidFill>
                  <a:srgbClr val="FF0000"/>
                </a:solidFill>
              </a:rPr>
              <a:t>sites</a:t>
            </a:r>
            <a:r>
              <a:rPr lang="en-US" altLang="zh-TW" dirty="0"/>
              <a:t> or </a:t>
            </a:r>
            <a:r>
              <a:rPr lang="en-US" altLang="zh-TW" dirty="0">
                <a:solidFill>
                  <a:srgbClr val="FF0000"/>
                </a:solidFill>
              </a:rPr>
              <a:t>domains</a:t>
            </a:r>
            <a:r>
              <a:rPr lang="en-US" altLang="zh-TW" dirty="0" smtClean="0"/>
              <a:t>.</a:t>
            </a:r>
          </a:p>
          <a:p>
            <a:pPr lvl="1"/>
            <a:r>
              <a:rPr lang="en-US" altLang="zh-TW" dirty="0" smtClean="0"/>
              <a:t>Site:</a:t>
            </a:r>
          </a:p>
          <a:p>
            <a:pPr lvl="2"/>
            <a:r>
              <a:rPr lang="en-US" altLang="zh-TW" dirty="0" smtClean="0">
                <a:hlinkClick r:id="rId3"/>
              </a:rPr>
              <a:t>http://www.cnn.com</a:t>
            </a:r>
            <a:endParaRPr lang="en-US" altLang="zh-TW" dirty="0" smtClean="0"/>
          </a:p>
          <a:p>
            <a:pPr lvl="2"/>
            <a:r>
              <a:rPr lang="en-US" altLang="zh-TW" dirty="0" smtClean="0">
                <a:hlinkClick r:id="rId4"/>
              </a:rPr>
              <a:t>http://www.taipeitimes.com</a:t>
            </a:r>
            <a:endParaRPr lang="en-US" altLang="zh-TW" dirty="0" smtClean="0"/>
          </a:p>
          <a:p>
            <a:pPr lvl="2"/>
            <a:r>
              <a:rPr lang="en-US" altLang="zh-TW" dirty="0" smtClean="0">
                <a:hlinkClick r:id="rId5"/>
              </a:rPr>
              <a:t>http://www.bbc.co.uk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Domain</a:t>
            </a:r>
          </a:p>
          <a:p>
            <a:pPr lvl="2"/>
            <a:r>
              <a:rPr lang="en-US" altLang="zh-TW" dirty="0" err="1" smtClean="0"/>
              <a:t>Edu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gov</a:t>
            </a:r>
            <a:r>
              <a:rPr lang="en-US" altLang="zh-TW" dirty="0" smtClean="0"/>
              <a:t>, org</a:t>
            </a:r>
          </a:p>
          <a:p>
            <a:pPr lvl="2"/>
            <a:r>
              <a:rPr lang="en-US" altLang="zh-TW" dirty="0" smtClean="0"/>
              <a:t>Nation: </a:t>
            </a:r>
            <a:r>
              <a:rPr lang="en-US" altLang="zh-TW" dirty="0" err="1" smtClean="0"/>
              <a:t>jp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tw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hk</a:t>
            </a:r>
            <a:r>
              <a:rPr lang="en-US" altLang="zh-TW" dirty="0" smtClean="0"/>
              <a:t>, id, </a:t>
            </a:r>
            <a:r>
              <a:rPr lang="en-US" altLang="zh-TW" dirty="0" err="1" smtClean="0"/>
              <a:t>sg</a:t>
            </a:r>
            <a:r>
              <a:rPr lang="en-US" altLang="zh-TW" dirty="0" smtClean="0"/>
              <a:t>, de, ph…etc.</a:t>
            </a:r>
          </a:p>
        </p:txBody>
      </p:sp>
    </p:spTree>
    <p:extLst>
      <p:ext uri="{BB962C8B-B14F-4D97-AF65-F5344CB8AC3E}">
        <p14:creationId xmlns:p14="http://schemas.microsoft.com/office/powerpoint/2010/main" val="296939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Examples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Jeremy Lin from NBA</a:t>
            </a:r>
          </a:p>
          <a:p>
            <a:r>
              <a:rPr lang="en-US" altLang="zh-TW" dirty="0" smtClean="0"/>
              <a:t>Jeremy Lin from </a:t>
            </a:r>
            <a:r>
              <a:rPr lang="en-US" altLang="zh-TW" dirty="0" err="1" smtClean="0"/>
              <a:t>TaipeiTimes</a:t>
            </a:r>
            <a:endParaRPr lang="en-US" altLang="zh-TW" dirty="0" smtClean="0"/>
          </a:p>
          <a:p>
            <a:r>
              <a:rPr lang="en-US" altLang="zh-TW" dirty="0" smtClean="0"/>
              <a:t>Taipei 2015 from CNN news</a:t>
            </a:r>
          </a:p>
          <a:p>
            <a:r>
              <a:rPr lang="en-US" altLang="zh-TW" dirty="0" smtClean="0"/>
              <a:t>“self-driving car” from Japan</a:t>
            </a:r>
          </a:p>
          <a:p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related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Find sites that are </a:t>
            </a:r>
            <a:r>
              <a:rPr lang="en-US" altLang="zh-TW" dirty="0">
                <a:solidFill>
                  <a:srgbClr val="FF0000"/>
                </a:solidFill>
              </a:rPr>
              <a:t>similar</a:t>
            </a:r>
            <a:r>
              <a:rPr lang="en-US" altLang="zh-TW" dirty="0"/>
              <a:t> to a web address you already know</a:t>
            </a:r>
            <a:r>
              <a:rPr lang="en-US" altLang="zh-TW" dirty="0" smtClean="0"/>
              <a:t>.</a:t>
            </a:r>
          </a:p>
          <a:p>
            <a:endParaRPr lang="en-US" altLang="zh-TW" dirty="0" smtClean="0"/>
          </a:p>
          <a:p>
            <a:r>
              <a:rPr lang="zh-TW" altLang="en-US" dirty="0"/>
              <a:t>聯合新聞網</a:t>
            </a:r>
            <a:endParaRPr lang="en-US" altLang="zh-TW" dirty="0"/>
          </a:p>
          <a:p>
            <a:r>
              <a:rPr lang="en-US" altLang="zh-TW" dirty="0" smtClean="0"/>
              <a:t>http://udn.com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35588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related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>
                <a:hlinkClick r:id="rId3"/>
              </a:rPr>
              <a:t>www.cnn.com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29200" y="4572000"/>
            <a:ext cx="294322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42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Look for Podcast which is design for EFL (English as a foreign language learners)</a:t>
            </a:r>
          </a:p>
          <a:p>
            <a:r>
              <a:rPr lang="en-US" altLang="zh-TW" dirty="0" smtClean="0"/>
              <a:t>Yesterday, there was ______ rain.</a:t>
            </a:r>
          </a:p>
          <a:p>
            <a:r>
              <a:rPr lang="en-US" altLang="zh-TW" dirty="0" smtClean="0"/>
              <a:t>The lake is so ______. </a:t>
            </a:r>
          </a:p>
          <a:p>
            <a:r>
              <a:rPr lang="en-US" altLang="zh-TW" dirty="0" smtClean="0"/>
              <a:t>His mom hit him _______. 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03556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Review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Taiwan and China presidents</a:t>
            </a:r>
          </a:p>
          <a:p>
            <a:pPr lvl="1"/>
            <a:r>
              <a:rPr lang="en-US" altLang="zh-TW" dirty="0" smtClean="0">
                <a:hlinkClick r:id="rId2"/>
              </a:rPr>
              <a:t>http://www.cnn.com</a:t>
            </a:r>
            <a:endParaRPr lang="en-US" altLang="zh-TW" dirty="0" smtClean="0"/>
          </a:p>
          <a:p>
            <a:r>
              <a:rPr lang="en-US" altLang="zh-TW" dirty="0" smtClean="0"/>
              <a:t>News from china website</a:t>
            </a:r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3158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filetype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pdf</a:t>
            </a:r>
            <a:endParaRPr lang="en-US" altLang="zh-TW" dirty="0" smtClean="0"/>
          </a:p>
          <a:p>
            <a:r>
              <a:rPr lang="en-US" altLang="zh-TW" dirty="0" smtClean="0"/>
              <a:t>jpg</a:t>
            </a:r>
          </a:p>
          <a:p>
            <a:r>
              <a:rPr lang="en-US" altLang="zh-TW" dirty="0" smtClean="0"/>
              <a:t>bmp</a:t>
            </a:r>
          </a:p>
          <a:p>
            <a:r>
              <a:rPr lang="en-US" altLang="zh-TW" dirty="0" err="1" smtClean="0"/>
              <a:t>ppt</a:t>
            </a:r>
            <a:endParaRPr lang="zh-TW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filetype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“effective presentation”</a:t>
            </a:r>
          </a:p>
          <a:p>
            <a:r>
              <a:rPr lang="en-US" altLang="zh-TW" dirty="0" smtClean="0">
                <a:solidFill>
                  <a:srgbClr val="FF0000"/>
                </a:solidFill>
              </a:rPr>
              <a:t>“self-driving car”</a:t>
            </a:r>
          </a:p>
          <a:p>
            <a:r>
              <a:rPr lang="en-US" altLang="zh-TW" dirty="0" err="1" smtClean="0"/>
              <a:t>filetype:pdf</a:t>
            </a:r>
            <a:endParaRPr lang="en-US" altLang="zh-TW" dirty="0" smtClean="0"/>
          </a:p>
          <a:p>
            <a:r>
              <a:rPr lang="en-US" altLang="zh-TW" dirty="0" smtClean="0"/>
              <a:t>2015</a:t>
            </a:r>
          </a:p>
          <a:p>
            <a:r>
              <a:rPr lang="en-US" altLang="zh-TW" dirty="0" smtClean="0"/>
              <a:t>jpg/bmp (pumpkin farm)</a:t>
            </a:r>
          </a:p>
          <a:p>
            <a:r>
              <a:rPr lang="en-US" altLang="zh-TW" dirty="0" smtClean="0"/>
              <a:t>video</a:t>
            </a:r>
          </a:p>
          <a:p>
            <a:r>
              <a:rPr lang="en-US" altLang="zh-TW" dirty="0" smtClean="0"/>
              <a:t>Domain</a:t>
            </a:r>
          </a:p>
          <a:p>
            <a:pPr lvl="1"/>
            <a:r>
              <a:rPr lang="en-US" altLang="zh-TW" dirty="0" err="1" smtClean="0"/>
              <a:t>jp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de</a:t>
            </a:r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538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Google Toolbar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http://www.google.com/intl/zh-TW/toolbar/ie/index.html</a:t>
            </a:r>
            <a:endParaRPr lang="zh-TW" altLang="en-US" dirty="0"/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" y="2819400"/>
            <a:ext cx="7951787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Google Toolbar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8194" name="Picture 2" descr="http://1.bp.blogspot.com/-9xruf0IUvF4/VIcwoqRAYWI/AAAAAAAABWI/6wMGhI1WAVw/s1600/google-toolbar.jpe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2362200"/>
            <a:ext cx="5610225" cy="3133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Your turn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Try out more keywords and syntax and see how they work. </a:t>
            </a:r>
            <a:endParaRPr lang="zh-TW" altLang="en-US" dirty="0"/>
          </a:p>
        </p:txBody>
      </p:sp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200400"/>
            <a:ext cx="2466975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02108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3265143fcf5bda9858854e98df6e85fa60801e"/>
</p:tagLst>
</file>

<file path=ppt/theme/theme1.xml><?xml version="1.0" encoding="utf-8"?>
<a:theme xmlns:a="http://schemas.openxmlformats.org/drawingml/2006/main" name="佈景主題2">
  <a:themeElements>
    <a:clrScheme name="Layers 6">
      <a:dk1>
        <a:srgbClr val="000000"/>
      </a:dk1>
      <a:lt1>
        <a:srgbClr val="FFFFE1"/>
      </a:lt1>
      <a:dk2>
        <a:srgbClr val="330033"/>
      </a:dk2>
      <a:lt2>
        <a:srgbClr val="330033"/>
      </a:lt2>
      <a:accent1>
        <a:srgbClr val="CCCC99"/>
      </a:accent1>
      <a:accent2>
        <a:srgbClr val="FF0000"/>
      </a:accent2>
      <a:accent3>
        <a:srgbClr val="FFFFEE"/>
      </a:accent3>
      <a:accent4>
        <a:srgbClr val="000000"/>
      </a:accent4>
      <a:accent5>
        <a:srgbClr val="E2E2CA"/>
      </a:accent5>
      <a:accent6>
        <a:srgbClr val="E70000"/>
      </a:accent6>
      <a:hlink>
        <a:srgbClr val="990033"/>
      </a:hlink>
      <a:folHlink>
        <a:srgbClr val="B2B2B2"/>
      </a:folHlink>
    </a:clrScheme>
    <a:fontScheme name="Layers">
      <a:majorFont>
        <a:latin typeface="Times New Roman"/>
        <a:ea typeface="新細明體"/>
        <a:cs typeface=""/>
      </a:majorFont>
      <a:minorFont>
        <a:latin typeface="Arial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yers 1">
        <a:dk1>
          <a:srgbClr val="993300"/>
        </a:dk1>
        <a:lt1>
          <a:srgbClr val="CCCCCC"/>
        </a:lt1>
        <a:dk2>
          <a:srgbClr val="000000"/>
        </a:dk2>
        <a:lt2>
          <a:srgbClr val="FFFFFF"/>
        </a:lt2>
        <a:accent1>
          <a:srgbClr val="576F2B"/>
        </a:accent1>
        <a:accent2>
          <a:srgbClr val="666699"/>
        </a:accent2>
        <a:accent3>
          <a:srgbClr val="AAAAAA"/>
        </a:accent3>
        <a:accent4>
          <a:srgbClr val="AEAEAE"/>
        </a:accent4>
        <a:accent5>
          <a:srgbClr val="B4BBAC"/>
        </a:accent5>
        <a:accent6>
          <a:srgbClr val="5C5C8A"/>
        </a:accent6>
        <a:hlink>
          <a:srgbClr val="99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2">
        <a:dk1>
          <a:srgbClr val="993300"/>
        </a:dk1>
        <a:lt1>
          <a:srgbClr val="CCCCCC"/>
        </a:lt1>
        <a:dk2>
          <a:srgbClr val="330000"/>
        </a:dk2>
        <a:lt2>
          <a:srgbClr val="FFFFFF"/>
        </a:lt2>
        <a:accent1>
          <a:srgbClr val="996633"/>
        </a:accent1>
        <a:accent2>
          <a:srgbClr val="FF0000"/>
        </a:accent2>
        <a:accent3>
          <a:srgbClr val="ADAAAA"/>
        </a:accent3>
        <a:accent4>
          <a:srgbClr val="AEAEAE"/>
        </a:accent4>
        <a:accent5>
          <a:srgbClr val="CAB8AD"/>
        </a:accent5>
        <a:accent6>
          <a:srgbClr val="E70000"/>
        </a:accent6>
        <a:hlink>
          <a:srgbClr val="FF3300"/>
        </a:hlink>
        <a:folHlink>
          <a:srgbClr val="CC99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3">
        <a:dk1>
          <a:srgbClr val="79788A"/>
        </a:dk1>
        <a:lt1>
          <a:srgbClr val="FFFFFF"/>
        </a:lt1>
        <a:dk2>
          <a:srgbClr val="21203C"/>
        </a:dk2>
        <a:lt2>
          <a:srgbClr val="FFFFCC"/>
        </a:lt2>
        <a:accent1>
          <a:srgbClr val="476077"/>
        </a:accent1>
        <a:accent2>
          <a:srgbClr val="676C5A"/>
        </a:accent2>
        <a:accent3>
          <a:srgbClr val="ABABAF"/>
        </a:accent3>
        <a:accent4>
          <a:srgbClr val="DADADA"/>
        </a:accent4>
        <a:accent5>
          <a:srgbClr val="B1B6BD"/>
        </a:accent5>
        <a:accent6>
          <a:srgbClr val="5D6151"/>
        </a:accent6>
        <a:hlink>
          <a:srgbClr val="666699"/>
        </a:hlink>
        <a:folHlink>
          <a:srgbClr val="8CB0A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4">
        <a:dk1>
          <a:srgbClr val="455B41"/>
        </a:dk1>
        <a:lt1>
          <a:srgbClr val="FFFFCC"/>
        </a:lt1>
        <a:dk2>
          <a:srgbClr val="79A994"/>
        </a:dk2>
        <a:lt2>
          <a:srgbClr val="FFFFCC"/>
        </a:lt2>
        <a:accent1>
          <a:srgbClr val="517087"/>
        </a:accent1>
        <a:accent2>
          <a:srgbClr val="666699"/>
        </a:accent2>
        <a:accent3>
          <a:srgbClr val="BED1C8"/>
        </a:accent3>
        <a:accent4>
          <a:srgbClr val="DADAAE"/>
        </a:accent4>
        <a:accent5>
          <a:srgbClr val="B3BBC3"/>
        </a:accent5>
        <a:accent6>
          <a:srgbClr val="5C5C8A"/>
        </a:accent6>
        <a:hlink>
          <a:srgbClr val="993300"/>
        </a:hlink>
        <a:folHlink>
          <a:srgbClr val="A4AF6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yers 5">
        <a:dk1>
          <a:srgbClr val="330000"/>
        </a:dk1>
        <a:lt1>
          <a:srgbClr val="FF9900"/>
        </a:lt1>
        <a:dk2>
          <a:srgbClr val="FFFFFF"/>
        </a:dk2>
        <a:lt2>
          <a:srgbClr val="8B3111"/>
        </a:lt2>
        <a:accent1>
          <a:srgbClr val="DD6D07"/>
        </a:accent1>
        <a:accent2>
          <a:srgbClr val="CC9900"/>
        </a:accent2>
        <a:accent3>
          <a:srgbClr val="FFCAAA"/>
        </a:accent3>
        <a:accent4>
          <a:srgbClr val="2A0000"/>
        </a:accent4>
        <a:accent5>
          <a:srgbClr val="EBBAAA"/>
        </a:accent5>
        <a:accent6>
          <a:srgbClr val="B98A00"/>
        </a:accent6>
        <a:hlink>
          <a:srgbClr val="CC330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6">
        <a:dk1>
          <a:srgbClr val="000000"/>
        </a:dk1>
        <a:lt1>
          <a:srgbClr val="FFFFE1"/>
        </a:lt1>
        <a:dk2>
          <a:srgbClr val="330033"/>
        </a:dk2>
        <a:lt2>
          <a:srgbClr val="330033"/>
        </a:lt2>
        <a:accent1>
          <a:srgbClr val="CCCC99"/>
        </a:accent1>
        <a:accent2>
          <a:srgbClr val="FF0000"/>
        </a:accent2>
        <a:accent3>
          <a:srgbClr val="FFFFEE"/>
        </a:accent3>
        <a:accent4>
          <a:srgbClr val="000000"/>
        </a:accent4>
        <a:accent5>
          <a:srgbClr val="E2E2CA"/>
        </a:accent5>
        <a:accent6>
          <a:srgbClr val="E70000"/>
        </a:accent6>
        <a:hlink>
          <a:srgbClr val="9900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7">
        <a:dk1>
          <a:srgbClr val="000000"/>
        </a:dk1>
        <a:lt1>
          <a:srgbClr val="FFFFFF"/>
        </a:lt1>
        <a:dk2>
          <a:srgbClr val="000000"/>
        </a:dk2>
        <a:lt2>
          <a:srgbClr val="891411"/>
        </a:lt2>
        <a:accent1>
          <a:srgbClr val="4F917E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B2C7C0"/>
        </a:accent5>
        <a:accent6>
          <a:srgbClr val="B98A00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8">
        <a:dk1>
          <a:srgbClr val="000000"/>
        </a:dk1>
        <a:lt1>
          <a:srgbClr val="FFFFFF"/>
        </a:lt1>
        <a:dk2>
          <a:srgbClr val="CC0000"/>
        </a:dk2>
        <a:lt2>
          <a:srgbClr val="999966"/>
        </a:lt2>
        <a:accent1>
          <a:srgbClr val="CCCCCC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B9B95C"/>
        </a:accent6>
        <a:hlink>
          <a:srgbClr val="666699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9">
        <a:dk1>
          <a:srgbClr val="000000"/>
        </a:dk1>
        <a:lt1>
          <a:srgbClr val="FFFFFF"/>
        </a:lt1>
        <a:dk2>
          <a:srgbClr val="FF0000"/>
        </a:dk2>
        <a:lt2>
          <a:srgbClr val="009999"/>
        </a:lt2>
        <a:accent1>
          <a:srgbClr val="C7B505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E0D7AA"/>
        </a:accent5>
        <a:accent6>
          <a:srgbClr val="E7E75C"/>
        </a:accent6>
        <a:hlink>
          <a:srgbClr val="5A84D8"/>
        </a:hlink>
        <a:folHlink>
          <a:srgbClr val="A0C6B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yers 10">
        <a:dk1>
          <a:srgbClr val="000000"/>
        </a:dk1>
        <a:lt1>
          <a:srgbClr val="FFFFFF"/>
        </a:lt1>
        <a:dk2>
          <a:srgbClr val="660033"/>
        </a:dk2>
        <a:lt2>
          <a:srgbClr val="666699"/>
        </a:lt2>
        <a:accent1>
          <a:srgbClr val="95A3D1"/>
        </a:accent1>
        <a:accent2>
          <a:srgbClr val="FFFF66"/>
        </a:accent2>
        <a:accent3>
          <a:srgbClr val="FFFFFF"/>
        </a:accent3>
        <a:accent4>
          <a:srgbClr val="000000"/>
        </a:accent4>
        <a:accent5>
          <a:srgbClr val="C8CEE5"/>
        </a:accent5>
        <a:accent6>
          <a:srgbClr val="E7E75C"/>
        </a:accent6>
        <a:hlink>
          <a:srgbClr val="5A84D8"/>
        </a:hlink>
        <a:folHlink>
          <a:srgbClr val="CC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佈景主題2</Template>
  <TotalTime>585</TotalTime>
  <Words>442</Words>
  <Application>Microsoft Office PowerPoint</Application>
  <PresentationFormat>如螢幕大小 (4:3)</PresentationFormat>
  <Paragraphs>130</Paragraphs>
  <Slides>24</Slides>
  <Notes>21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24</vt:i4>
      </vt:variant>
    </vt:vector>
  </HeadingPairs>
  <TitlesOfParts>
    <vt:vector size="25" baseType="lpstr">
      <vt:lpstr>佈景主題2</vt:lpstr>
      <vt:lpstr>ESL Podcast</vt:lpstr>
      <vt:lpstr>Google Syntax</vt:lpstr>
      <vt:lpstr>Web Search Engine</vt:lpstr>
      <vt:lpstr>Group Discussion</vt:lpstr>
      <vt:lpstr>Tips</vt:lpstr>
      <vt:lpstr>Two kinds of syntax</vt:lpstr>
      <vt:lpstr>Reminder</vt:lpstr>
      <vt:lpstr>Punctuation</vt:lpstr>
      <vt:lpstr>Example</vt:lpstr>
      <vt:lpstr>Example</vt:lpstr>
      <vt:lpstr>*</vt:lpstr>
      <vt:lpstr>Example</vt:lpstr>
      <vt:lpstr>Operator</vt:lpstr>
      <vt:lpstr>Site:</vt:lpstr>
      <vt:lpstr>Examples</vt:lpstr>
      <vt:lpstr>related</vt:lpstr>
      <vt:lpstr>related</vt:lpstr>
      <vt:lpstr>Review</vt:lpstr>
      <vt:lpstr>Review</vt:lpstr>
      <vt:lpstr>filetype</vt:lpstr>
      <vt:lpstr>filetype</vt:lpstr>
      <vt:lpstr>Google Toolbar</vt:lpstr>
      <vt:lpstr>Google Toolbar</vt:lpstr>
      <vt:lpstr>Your turn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Syntax</dc:title>
  <dc:creator>NTCB</dc:creator>
  <cp:lastModifiedBy>NTCB</cp:lastModifiedBy>
  <cp:revision>229</cp:revision>
  <dcterms:created xsi:type="dcterms:W3CDTF">2015-11-02T02:26:34Z</dcterms:created>
  <dcterms:modified xsi:type="dcterms:W3CDTF">2015-11-09T05:06:41Z</dcterms:modified>
</cp:coreProperties>
</file>