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custDataLst>
    <p:tags r:id="rId22"/>
  </p:custData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1380"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3E21AD-CCB1-4AF9-A347-BD6D1DBF631A}" type="datetimeFigureOut">
              <a:rPr lang="zh-TW" altLang="en-US" smtClean="0"/>
              <a:t>2015/10/05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CBA513-B1AA-4F1B-9752-312970B587F6}" type="slidenum">
              <a:rPr lang="zh-TW" altLang="en-US" smtClean="0"/>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2</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3</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4</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5</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6</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7</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8</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9</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10</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11</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12</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13</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14</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15</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16</a:t>
            </a:fld>
            <a:endParaRPr lang="zh-TW"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17</a:t>
            </a:fld>
            <a:endParaRPr lang="zh-TW"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18</a:t>
            </a:fld>
            <a:endParaRPr lang="zh-TW"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B2CBA513-B1AA-4F1B-9752-312970B587F6}" type="slidenum">
              <a:rPr lang="zh-TW" altLang="en-US" smtClean="0"/>
              <a:t>19</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331913" cy="4876800"/>
          </a:xfrm>
          <a:prstGeom prst="rect">
            <a:avLst/>
          </a:prstGeom>
          <a:solidFill>
            <a:schemeClr val="accent1"/>
          </a:solidFill>
          <a:ln w="9525">
            <a:noFill/>
            <a:miter lim="800000"/>
            <a:headEnd/>
            <a:tailEnd/>
          </a:ln>
          <a:effectLst/>
        </p:spPr>
        <p:txBody>
          <a:bodyPr wrap="none" anchor="ctr"/>
          <a:lstStyle/>
          <a:p>
            <a:pPr algn="ctr" fontAlgn="auto">
              <a:spcBef>
                <a:spcPts val="0"/>
              </a:spcBef>
              <a:spcAft>
                <a:spcPts val="0"/>
              </a:spcAft>
              <a:defRPr/>
            </a:pPr>
            <a:endParaRPr kumimoji="0" lang="zh-TW" altLang="zh-TW" sz="2400">
              <a:latin typeface="Times New Roman" pitchFamily="18" charset="0"/>
              <a:ea typeface="新細明體" pitchFamily="18" charset="-120"/>
            </a:endParaRPr>
          </a:p>
        </p:txBody>
      </p:sp>
      <p:grpSp>
        <p:nvGrpSpPr>
          <p:cNvPr id="2" name="Group 8"/>
          <p:cNvGrpSpPr>
            <a:grpSpLocks/>
          </p:cNvGrpSpPr>
          <p:nvPr/>
        </p:nvGrpSpPr>
        <p:grpSpPr bwMode="auto">
          <a:xfrm>
            <a:off x="635000" y="533400"/>
            <a:ext cx="8077200" cy="304800"/>
            <a:chOff x="400" y="336"/>
            <a:chExt cx="5088" cy="192"/>
          </a:xfrm>
        </p:grpSpPr>
        <p:sp>
          <p:nvSpPr>
            <p:cNvPr id="6" name="Rectangle 9"/>
            <p:cNvSpPr>
              <a:spLocks noChangeArrowheads="1"/>
            </p:cNvSpPr>
            <p:nvPr userDrawn="1"/>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lgn="ctr" fontAlgn="auto">
                <a:spcBef>
                  <a:spcPts val="0"/>
                </a:spcBef>
                <a:spcAft>
                  <a:spcPts val="0"/>
                </a:spcAft>
                <a:defRPr/>
              </a:pPr>
              <a:endParaRPr kumimoji="0" lang="zh-TW" altLang="zh-TW" sz="2400">
                <a:latin typeface="Times New Roman" pitchFamily="18" charset="0"/>
                <a:ea typeface="新細明體" pitchFamily="18" charset="-120"/>
              </a:endParaRPr>
            </a:p>
          </p:txBody>
        </p:sp>
        <p:sp>
          <p:nvSpPr>
            <p:cNvPr id="7" name="Line 10"/>
            <p:cNvSpPr>
              <a:spLocks noChangeShapeType="1"/>
            </p:cNvSpPr>
            <p:nvPr userDrawn="1"/>
          </p:nvSpPr>
          <p:spPr bwMode="auto">
            <a:xfrm>
              <a:off x="400" y="432"/>
              <a:ext cx="5088" cy="0"/>
            </a:xfrm>
            <a:prstGeom prst="line">
              <a:avLst/>
            </a:prstGeom>
            <a:noFill/>
            <a:ln w="44450">
              <a:solidFill>
                <a:schemeClr val="bg2"/>
              </a:solidFill>
              <a:round/>
              <a:headEnd/>
              <a:tailEnd/>
            </a:ln>
            <a:effectLst/>
          </p:spPr>
          <p:txBody>
            <a:bodyPr/>
            <a:lstStyle/>
            <a:p>
              <a:pPr fontAlgn="auto">
                <a:spcBef>
                  <a:spcPts val="0"/>
                </a:spcBef>
                <a:spcAft>
                  <a:spcPts val="0"/>
                </a:spcAft>
                <a:defRPr/>
              </a:pPr>
              <a:endParaRPr kumimoji="0" lang="zh-TW" altLang="en-US">
                <a:latin typeface="+mn-lt"/>
                <a:ea typeface="新細明體" pitchFamily="18" charset="-120"/>
              </a:endParaRPr>
            </a:p>
          </p:txBody>
        </p:sp>
      </p:grpSp>
      <p:sp>
        <p:nvSpPr>
          <p:cNvPr id="8" name="Line 19"/>
          <p:cNvSpPr>
            <a:spLocks noChangeShapeType="1"/>
          </p:cNvSpPr>
          <p:nvPr/>
        </p:nvSpPr>
        <p:spPr bwMode="auto">
          <a:xfrm flipV="1">
            <a:off x="0" y="4868863"/>
            <a:ext cx="1331913" cy="0"/>
          </a:xfrm>
          <a:prstGeom prst="line">
            <a:avLst/>
          </a:prstGeom>
          <a:noFill/>
          <a:ln w="44450">
            <a:solidFill>
              <a:schemeClr val="bg2"/>
            </a:solidFill>
            <a:round/>
            <a:headEnd/>
            <a:tailEnd/>
          </a:ln>
          <a:effectLst/>
        </p:spPr>
        <p:txBody>
          <a:bodyPr/>
          <a:lstStyle/>
          <a:p>
            <a:pPr fontAlgn="auto">
              <a:spcBef>
                <a:spcPts val="0"/>
              </a:spcBef>
              <a:spcAft>
                <a:spcPts val="0"/>
              </a:spcAft>
              <a:defRPr/>
            </a:pPr>
            <a:endParaRPr kumimoji="0" lang="zh-TW" altLang="en-US">
              <a:latin typeface="+mn-lt"/>
              <a:ea typeface="新細明體" pitchFamily="18" charset="-120"/>
            </a:endParaRPr>
          </a:p>
        </p:txBody>
      </p:sp>
      <p:sp>
        <p:nvSpPr>
          <p:cNvPr id="129035" name="Rectangle 11"/>
          <p:cNvSpPr>
            <a:spLocks noGrp="1" noChangeArrowheads="1"/>
          </p:cNvSpPr>
          <p:nvPr>
            <p:ph type="ctrTitle"/>
          </p:nvPr>
        </p:nvSpPr>
        <p:spPr>
          <a:xfrm>
            <a:off x="2057400" y="1143000"/>
            <a:ext cx="6629400" cy="2209800"/>
          </a:xfrm>
        </p:spPr>
        <p:txBody>
          <a:bodyPr/>
          <a:lstStyle>
            <a:lvl1pPr>
              <a:defRPr sz="4800"/>
            </a:lvl1pPr>
          </a:lstStyle>
          <a:p>
            <a:r>
              <a:rPr lang="zh-TW" altLang="en-US" smtClean="0"/>
              <a:t>按一下以編輯母片標題樣式</a:t>
            </a:r>
            <a:endParaRPr lang="zh-TW" altLang="en-US"/>
          </a:p>
        </p:txBody>
      </p:sp>
      <p:sp>
        <p:nvSpPr>
          <p:cNvPr id="129036" name="Rectangle 12"/>
          <p:cNvSpPr>
            <a:spLocks noGrp="1" noChangeArrowheads="1"/>
          </p:cNvSpPr>
          <p:nvPr>
            <p:ph type="subTitle" idx="1"/>
          </p:nvPr>
        </p:nvSpPr>
        <p:spPr>
          <a:xfrm>
            <a:off x="1547813" y="4221163"/>
            <a:ext cx="6624637" cy="1411287"/>
          </a:xfrm>
          <a:ln w="50800">
            <a:solidFill>
              <a:schemeClr val="accent1"/>
            </a:solidFill>
          </a:ln>
        </p:spPr>
        <p:txBody>
          <a:bodyPr anchor="ctr"/>
          <a:lstStyle>
            <a:lvl1pPr marL="0" indent="0" algn="ctr">
              <a:buFont typeface="Wingdings" pitchFamily="2" charset="2"/>
              <a:buNone/>
              <a:defRPr sz="2000"/>
            </a:lvl1pPr>
          </a:lstStyle>
          <a:p>
            <a:r>
              <a:rPr lang="zh-TW" altLang="en-US" smtClean="0"/>
              <a:t>按一下以編輯母片副標題樣式</a:t>
            </a:r>
            <a:endParaRPr lang="zh-TW" altLang="en-US"/>
          </a:p>
        </p:txBody>
      </p:sp>
      <p:sp>
        <p:nvSpPr>
          <p:cNvPr id="9" name="Rectangle 13"/>
          <p:cNvSpPr>
            <a:spLocks noGrp="1" noChangeArrowheads="1"/>
          </p:cNvSpPr>
          <p:nvPr>
            <p:ph type="dt" sz="half" idx="10"/>
          </p:nvPr>
        </p:nvSpPr>
        <p:spPr>
          <a:xfrm>
            <a:off x="912813" y="6251575"/>
            <a:ext cx="1905000" cy="457200"/>
          </a:xfrm>
        </p:spPr>
        <p:txBody>
          <a:bodyPr/>
          <a:lstStyle>
            <a:lvl1pPr>
              <a:defRPr/>
            </a:lvl1pPr>
          </a:lstStyle>
          <a:p>
            <a:fld id="{DAADFC04-5E0E-43D3-A30F-E2A6CEBC2B5D}" type="datetimeFigureOut">
              <a:rPr lang="zh-TW" altLang="en-US" smtClean="0"/>
              <a:pPr/>
              <a:t>2015/10/05</a:t>
            </a:fld>
            <a:endParaRPr lang="zh-TW" altLang="en-US"/>
          </a:p>
        </p:txBody>
      </p:sp>
      <p:sp>
        <p:nvSpPr>
          <p:cNvPr id="10" name="Rectangle 14"/>
          <p:cNvSpPr>
            <a:spLocks noGrp="1" noChangeArrowheads="1"/>
          </p:cNvSpPr>
          <p:nvPr>
            <p:ph type="ftr" sz="quarter" idx="11"/>
          </p:nvPr>
        </p:nvSpPr>
        <p:spPr>
          <a:xfrm>
            <a:off x="3354388" y="6248400"/>
            <a:ext cx="2895600" cy="457200"/>
          </a:xfrm>
        </p:spPr>
        <p:txBody>
          <a:bodyPr/>
          <a:lstStyle>
            <a:lvl1pPr>
              <a:defRPr b="0">
                <a:solidFill>
                  <a:schemeClr val="tx1"/>
                </a:solidFill>
              </a:defRPr>
            </a:lvl1pPr>
          </a:lstStyle>
          <a:p>
            <a:endParaRPr lang="zh-TW" altLang="en-US"/>
          </a:p>
        </p:txBody>
      </p:sp>
      <p:sp>
        <p:nvSpPr>
          <p:cNvPr id="11" name="Rectangle 15"/>
          <p:cNvSpPr>
            <a:spLocks noGrp="1" noChangeArrowheads="1"/>
          </p:cNvSpPr>
          <p:nvPr>
            <p:ph type="sldNum" sz="quarter" idx="12"/>
          </p:nvPr>
        </p:nvSpPr>
        <p:spPr/>
        <p:txBody>
          <a:bodyPr/>
          <a:lstStyle>
            <a:lvl1pPr>
              <a:defRPr/>
            </a:lvl1pPr>
          </a:lstStyle>
          <a:p>
            <a:fld id="{69B1AD76-36B3-4F1E-9F01-C3D03D983B73}"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5" name="Rectangle 10"/>
          <p:cNvSpPr>
            <a:spLocks noGrp="1" noChangeArrowheads="1"/>
          </p:cNvSpPr>
          <p:nvPr>
            <p:ph type="ftr" sz="quarter" idx="11"/>
          </p:nvPr>
        </p:nvSpPr>
        <p:spPr>
          <a:ln/>
        </p:spPr>
        <p:txBody>
          <a:bodyPr/>
          <a:lstStyle>
            <a:lvl1pPr>
              <a:defRPr/>
            </a:lvl1pPr>
          </a:lstStyle>
          <a:p>
            <a:endParaRPr lang="zh-TW" altLang="en-US"/>
          </a:p>
        </p:txBody>
      </p:sp>
      <p:sp>
        <p:nvSpPr>
          <p:cNvPr id="6"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5" name="Rectangle 10"/>
          <p:cNvSpPr>
            <a:spLocks noGrp="1" noChangeArrowheads="1"/>
          </p:cNvSpPr>
          <p:nvPr>
            <p:ph type="ftr" sz="quarter" idx="11"/>
          </p:nvPr>
        </p:nvSpPr>
        <p:spPr>
          <a:ln/>
        </p:spPr>
        <p:txBody>
          <a:bodyPr/>
          <a:lstStyle>
            <a:lvl1pPr>
              <a:defRPr/>
            </a:lvl1pPr>
          </a:lstStyle>
          <a:p>
            <a:endParaRPr lang="zh-TW" altLang="en-US"/>
          </a:p>
        </p:txBody>
      </p:sp>
      <p:sp>
        <p:nvSpPr>
          <p:cNvPr id="6"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6" name="Rectangle 10"/>
          <p:cNvSpPr>
            <a:spLocks noGrp="1" noChangeArrowheads="1"/>
          </p:cNvSpPr>
          <p:nvPr>
            <p:ph type="ftr" sz="quarter" idx="11"/>
          </p:nvPr>
        </p:nvSpPr>
        <p:spPr>
          <a:ln/>
        </p:spPr>
        <p:txBody>
          <a:bodyPr/>
          <a:lstStyle>
            <a:lvl1pPr>
              <a:defRPr/>
            </a:lvl1pPr>
          </a:lstStyle>
          <a:p>
            <a:endParaRPr lang="zh-TW" altLang="en-US"/>
          </a:p>
        </p:txBody>
      </p:sp>
      <p:sp>
        <p:nvSpPr>
          <p:cNvPr id="7"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8" name="Rectangle 10"/>
          <p:cNvSpPr>
            <a:spLocks noGrp="1" noChangeArrowheads="1"/>
          </p:cNvSpPr>
          <p:nvPr>
            <p:ph type="ftr" sz="quarter" idx="11"/>
          </p:nvPr>
        </p:nvSpPr>
        <p:spPr>
          <a:ln/>
        </p:spPr>
        <p:txBody>
          <a:bodyPr/>
          <a:lstStyle>
            <a:lvl1pPr>
              <a:defRPr/>
            </a:lvl1pPr>
          </a:lstStyle>
          <a:p>
            <a:endParaRPr lang="zh-TW" altLang="en-US"/>
          </a:p>
        </p:txBody>
      </p:sp>
      <p:sp>
        <p:nvSpPr>
          <p:cNvPr id="9"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4" name="Rectangle 10"/>
          <p:cNvSpPr>
            <a:spLocks noGrp="1" noChangeArrowheads="1"/>
          </p:cNvSpPr>
          <p:nvPr>
            <p:ph type="ftr" sz="quarter" idx="11"/>
          </p:nvPr>
        </p:nvSpPr>
        <p:spPr>
          <a:ln/>
        </p:spPr>
        <p:txBody>
          <a:bodyPr/>
          <a:lstStyle>
            <a:lvl1pPr>
              <a:defRPr/>
            </a:lvl1pPr>
          </a:lstStyle>
          <a:p>
            <a:endParaRPr lang="zh-TW" altLang="en-US"/>
          </a:p>
        </p:txBody>
      </p:sp>
      <p:sp>
        <p:nvSpPr>
          <p:cNvPr id="5"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3" name="Rectangle 10"/>
          <p:cNvSpPr>
            <a:spLocks noGrp="1" noChangeArrowheads="1"/>
          </p:cNvSpPr>
          <p:nvPr>
            <p:ph type="ftr" sz="quarter" idx="11"/>
          </p:nvPr>
        </p:nvSpPr>
        <p:spPr>
          <a:ln/>
        </p:spPr>
        <p:txBody>
          <a:bodyPr/>
          <a:lstStyle>
            <a:lvl1pPr>
              <a:defRPr/>
            </a:lvl1pPr>
          </a:lstStyle>
          <a:p>
            <a:endParaRPr lang="zh-TW" altLang="en-US"/>
          </a:p>
        </p:txBody>
      </p:sp>
      <p:sp>
        <p:nvSpPr>
          <p:cNvPr id="4"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6" name="Rectangle 10"/>
          <p:cNvSpPr>
            <a:spLocks noGrp="1" noChangeArrowheads="1"/>
          </p:cNvSpPr>
          <p:nvPr>
            <p:ph type="ftr" sz="quarter" idx="11"/>
          </p:nvPr>
        </p:nvSpPr>
        <p:spPr>
          <a:ln/>
        </p:spPr>
        <p:txBody>
          <a:bodyPr/>
          <a:lstStyle>
            <a:lvl1pPr>
              <a:defRPr/>
            </a:lvl1pPr>
          </a:lstStyle>
          <a:p>
            <a:endParaRPr lang="zh-TW" altLang="en-US"/>
          </a:p>
        </p:txBody>
      </p:sp>
      <p:sp>
        <p:nvSpPr>
          <p:cNvPr id="7"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6" name="Rectangle 10"/>
          <p:cNvSpPr>
            <a:spLocks noGrp="1" noChangeArrowheads="1"/>
          </p:cNvSpPr>
          <p:nvPr>
            <p:ph type="ftr" sz="quarter" idx="11"/>
          </p:nvPr>
        </p:nvSpPr>
        <p:spPr>
          <a:ln/>
        </p:spPr>
        <p:txBody>
          <a:bodyPr/>
          <a:lstStyle>
            <a:lvl1pPr>
              <a:defRPr/>
            </a:lvl1pPr>
          </a:lstStyle>
          <a:p>
            <a:endParaRPr lang="zh-TW" altLang="en-US"/>
          </a:p>
        </p:txBody>
      </p:sp>
      <p:sp>
        <p:nvSpPr>
          <p:cNvPr id="7"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5" name="Rectangle 10"/>
          <p:cNvSpPr>
            <a:spLocks noGrp="1" noChangeArrowheads="1"/>
          </p:cNvSpPr>
          <p:nvPr>
            <p:ph type="ftr" sz="quarter" idx="11"/>
          </p:nvPr>
        </p:nvSpPr>
        <p:spPr>
          <a:ln/>
        </p:spPr>
        <p:txBody>
          <a:bodyPr/>
          <a:lstStyle>
            <a:lvl1pPr>
              <a:defRPr/>
            </a:lvl1pPr>
          </a:lstStyle>
          <a:p>
            <a:endParaRPr lang="zh-TW" altLang="en-US"/>
          </a:p>
        </p:txBody>
      </p:sp>
      <p:sp>
        <p:nvSpPr>
          <p:cNvPr id="6"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43700" y="277813"/>
            <a:ext cx="1943100" cy="58531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914400" y="277813"/>
            <a:ext cx="5676900" cy="58531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5" name="Rectangle 10"/>
          <p:cNvSpPr>
            <a:spLocks noGrp="1" noChangeArrowheads="1"/>
          </p:cNvSpPr>
          <p:nvPr>
            <p:ph type="ftr" sz="quarter" idx="11"/>
          </p:nvPr>
        </p:nvSpPr>
        <p:spPr>
          <a:ln/>
        </p:spPr>
        <p:txBody>
          <a:bodyPr/>
          <a:lstStyle>
            <a:lvl1pPr>
              <a:defRPr/>
            </a:lvl1pPr>
          </a:lstStyle>
          <a:p>
            <a:endParaRPr lang="zh-TW" altLang="en-US"/>
          </a:p>
        </p:txBody>
      </p:sp>
      <p:sp>
        <p:nvSpPr>
          <p:cNvPr id="6"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914400" y="277813"/>
            <a:ext cx="77724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914400" y="1600200"/>
            <a:ext cx="7772400" cy="4530725"/>
          </a:xfrm>
        </p:spPr>
        <p:txBody>
          <a:bodyPr/>
          <a:lstStyle/>
          <a:p>
            <a:pPr lvl="0"/>
            <a:r>
              <a:rPr lang="zh-TW" altLang="en-US" noProof="0" smtClean="0"/>
              <a:t>按一下圖示以新增表格</a:t>
            </a:r>
            <a:endParaRPr lang="zh-TW" altLang="en-US" noProof="0" smtClean="0"/>
          </a:p>
        </p:txBody>
      </p:sp>
      <p:sp>
        <p:nvSpPr>
          <p:cNvPr id="4"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5" name="Rectangle 10"/>
          <p:cNvSpPr>
            <a:spLocks noGrp="1" noChangeArrowheads="1"/>
          </p:cNvSpPr>
          <p:nvPr>
            <p:ph type="ftr" sz="quarter" idx="11"/>
          </p:nvPr>
        </p:nvSpPr>
        <p:spPr>
          <a:ln/>
        </p:spPr>
        <p:txBody>
          <a:bodyPr/>
          <a:lstStyle>
            <a:lvl1pPr>
              <a:defRPr/>
            </a:lvl1pPr>
          </a:lstStyle>
          <a:p>
            <a:endParaRPr lang="zh-TW" altLang="en-US"/>
          </a:p>
        </p:txBody>
      </p:sp>
      <p:sp>
        <p:nvSpPr>
          <p:cNvPr id="6"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標題及物件在文字之上">
    <p:spTree>
      <p:nvGrpSpPr>
        <p:cNvPr id="1" name=""/>
        <p:cNvGrpSpPr/>
        <p:nvPr/>
      </p:nvGrpSpPr>
      <p:grpSpPr>
        <a:xfrm>
          <a:off x="0" y="0"/>
          <a:ext cx="0" cy="0"/>
          <a:chOff x="0" y="0"/>
          <a:chExt cx="0" cy="0"/>
        </a:xfrm>
      </p:grpSpPr>
      <p:sp>
        <p:nvSpPr>
          <p:cNvPr id="2" name="標題 1"/>
          <p:cNvSpPr>
            <a:spLocks noGrp="1"/>
          </p:cNvSpPr>
          <p:nvPr>
            <p:ph type="title"/>
          </p:nvPr>
        </p:nvSpPr>
        <p:spPr>
          <a:xfrm>
            <a:off x="914400" y="277813"/>
            <a:ext cx="77724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914400" y="1600200"/>
            <a:ext cx="7772400" cy="21891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914400" y="3941763"/>
            <a:ext cx="7772400" cy="218916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6" name="Rectangle 10"/>
          <p:cNvSpPr>
            <a:spLocks noGrp="1" noChangeArrowheads="1"/>
          </p:cNvSpPr>
          <p:nvPr>
            <p:ph type="ftr" sz="quarter" idx="11"/>
          </p:nvPr>
        </p:nvSpPr>
        <p:spPr>
          <a:ln/>
        </p:spPr>
        <p:txBody>
          <a:bodyPr/>
          <a:lstStyle>
            <a:lvl1pPr>
              <a:defRPr/>
            </a:lvl1pPr>
          </a:lstStyle>
          <a:p>
            <a:endParaRPr lang="zh-TW" altLang="en-US"/>
          </a:p>
        </p:txBody>
      </p:sp>
      <p:sp>
        <p:nvSpPr>
          <p:cNvPr id="7"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標題，物件及文字">
    <p:spTree>
      <p:nvGrpSpPr>
        <p:cNvPr id="1" name=""/>
        <p:cNvGrpSpPr/>
        <p:nvPr/>
      </p:nvGrpSpPr>
      <p:grpSpPr>
        <a:xfrm>
          <a:off x="0" y="0"/>
          <a:ext cx="0" cy="0"/>
          <a:chOff x="0" y="0"/>
          <a:chExt cx="0" cy="0"/>
        </a:xfrm>
      </p:grpSpPr>
      <p:sp>
        <p:nvSpPr>
          <p:cNvPr id="2" name="標題 1"/>
          <p:cNvSpPr>
            <a:spLocks noGrp="1"/>
          </p:cNvSpPr>
          <p:nvPr>
            <p:ph type="title"/>
          </p:nvPr>
        </p:nvSpPr>
        <p:spPr>
          <a:xfrm>
            <a:off x="914400" y="277813"/>
            <a:ext cx="7772400" cy="1143000"/>
          </a:xfrm>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914400" y="1600200"/>
            <a:ext cx="3810000" cy="45307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876800" y="1600200"/>
            <a:ext cx="3810000" cy="45307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9"/>
          <p:cNvSpPr>
            <a:spLocks noGrp="1" noChangeArrowheads="1"/>
          </p:cNvSpPr>
          <p:nvPr>
            <p:ph type="dt" sz="half" idx="10"/>
          </p:nvPr>
        </p:nvSpPr>
        <p:spPr>
          <a:ln/>
        </p:spPr>
        <p:txBody>
          <a:bodyPr/>
          <a:lstStyle>
            <a:lvl1pPr>
              <a:defRPr/>
            </a:lvl1pPr>
          </a:lstStyle>
          <a:p>
            <a:fld id="{DAADFC04-5E0E-43D3-A30F-E2A6CEBC2B5D}" type="datetimeFigureOut">
              <a:rPr lang="zh-TW" altLang="en-US" smtClean="0"/>
              <a:pPr/>
              <a:t>2015/10/05</a:t>
            </a:fld>
            <a:endParaRPr lang="zh-TW" altLang="en-US"/>
          </a:p>
        </p:txBody>
      </p:sp>
      <p:sp>
        <p:nvSpPr>
          <p:cNvPr id="6" name="Rectangle 10"/>
          <p:cNvSpPr>
            <a:spLocks noGrp="1" noChangeArrowheads="1"/>
          </p:cNvSpPr>
          <p:nvPr>
            <p:ph type="ftr" sz="quarter" idx="11"/>
          </p:nvPr>
        </p:nvSpPr>
        <p:spPr>
          <a:ln/>
        </p:spPr>
        <p:txBody>
          <a:bodyPr/>
          <a:lstStyle>
            <a:lvl1pPr>
              <a:defRPr/>
            </a:lvl1pPr>
          </a:lstStyle>
          <a:p>
            <a:endParaRPr lang="zh-TW" altLang="en-US"/>
          </a:p>
        </p:txBody>
      </p:sp>
      <p:sp>
        <p:nvSpPr>
          <p:cNvPr id="7" name="Rectangle 11"/>
          <p:cNvSpPr>
            <a:spLocks noGrp="1" noChangeArrowheads="1"/>
          </p:cNvSpPr>
          <p:nvPr>
            <p:ph type="sldNum" sz="quarter" idx="12"/>
          </p:nvPr>
        </p:nvSpPr>
        <p:spPr>
          <a:ln/>
        </p:spPr>
        <p:txBody>
          <a:bodyPr/>
          <a:lstStyle>
            <a:lvl1pPr>
              <a:defRPr/>
            </a:lvl1pPr>
          </a:lstStyle>
          <a:p>
            <a:fld id="{69B1AD76-36B3-4F1E-9F01-C3D03D983B73}"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3" name="Rectangle 3"/>
          <p:cNvSpPr>
            <a:spLocks noChangeArrowheads="1"/>
          </p:cNvSpPr>
          <p:nvPr/>
        </p:nvSpPr>
        <p:spPr bwMode="auto">
          <a:xfrm>
            <a:off x="0" y="0"/>
            <a:ext cx="468313" cy="4876800"/>
          </a:xfrm>
          <a:prstGeom prst="rect">
            <a:avLst/>
          </a:prstGeom>
          <a:solidFill>
            <a:schemeClr val="accent1"/>
          </a:solidFill>
          <a:ln w="9525">
            <a:noFill/>
            <a:miter lim="800000"/>
            <a:headEnd/>
            <a:tailEnd/>
          </a:ln>
          <a:effectLst/>
        </p:spPr>
        <p:txBody>
          <a:bodyPr wrap="none" anchor="ctr"/>
          <a:lstStyle/>
          <a:p>
            <a:pPr algn="ctr" fontAlgn="auto">
              <a:spcBef>
                <a:spcPts val="0"/>
              </a:spcBef>
              <a:spcAft>
                <a:spcPts val="0"/>
              </a:spcAft>
              <a:defRPr/>
            </a:pPr>
            <a:endParaRPr kumimoji="0" lang="zh-TW" altLang="zh-TW" sz="2400">
              <a:latin typeface="Times New Roman" pitchFamily="18" charset="0"/>
              <a:ea typeface="新細明體" pitchFamily="18" charset="-120"/>
            </a:endParaRPr>
          </a:p>
        </p:txBody>
      </p:sp>
      <p:grpSp>
        <p:nvGrpSpPr>
          <p:cNvPr id="2" name="Group 4"/>
          <p:cNvGrpSpPr>
            <a:grpSpLocks/>
          </p:cNvGrpSpPr>
          <p:nvPr/>
        </p:nvGrpSpPr>
        <p:grpSpPr bwMode="auto">
          <a:xfrm>
            <a:off x="381000" y="1417638"/>
            <a:ext cx="8305800" cy="182562"/>
            <a:chOff x="240" y="893"/>
            <a:chExt cx="5232" cy="115"/>
          </a:xfrm>
        </p:grpSpPr>
        <p:sp>
          <p:nvSpPr>
            <p:cNvPr id="128005"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fontAlgn="auto">
                <a:spcBef>
                  <a:spcPts val="0"/>
                </a:spcBef>
                <a:spcAft>
                  <a:spcPts val="0"/>
                </a:spcAft>
                <a:defRPr/>
              </a:pPr>
              <a:endParaRPr kumimoji="0" lang="zh-TW" altLang="zh-TW" sz="2400">
                <a:latin typeface="Times New Roman" pitchFamily="18" charset="0"/>
                <a:ea typeface="新細明體" pitchFamily="18" charset="-120"/>
              </a:endParaRPr>
            </a:p>
          </p:txBody>
        </p:sp>
        <p:sp>
          <p:nvSpPr>
            <p:cNvPr id="128006"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pPr fontAlgn="auto">
                <a:spcBef>
                  <a:spcPts val="0"/>
                </a:spcBef>
                <a:spcAft>
                  <a:spcPts val="0"/>
                </a:spcAft>
                <a:defRPr/>
              </a:pPr>
              <a:endParaRPr kumimoji="0" lang="zh-TW" altLang="en-US">
                <a:latin typeface="+mn-lt"/>
                <a:ea typeface="新細明體" pitchFamily="18" charset="-120"/>
              </a:endParaRPr>
            </a:p>
          </p:txBody>
        </p:sp>
      </p:grpSp>
      <p:sp>
        <p:nvSpPr>
          <p:cNvPr id="1028"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9"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28009"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kumimoji="0" sz="1000">
                <a:latin typeface="+mn-lt"/>
                <a:ea typeface="新細明體" pitchFamily="18" charset="-120"/>
              </a:defRPr>
            </a:lvl1pPr>
          </a:lstStyle>
          <a:p>
            <a:fld id="{DAADFC04-5E0E-43D3-A30F-E2A6CEBC2B5D}" type="datetimeFigureOut">
              <a:rPr lang="zh-TW" altLang="en-US" smtClean="0"/>
              <a:pPr/>
              <a:t>2015/10/05</a:t>
            </a:fld>
            <a:endParaRPr lang="zh-TW" altLang="en-US"/>
          </a:p>
        </p:txBody>
      </p:sp>
      <p:sp>
        <p:nvSpPr>
          <p:cNvPr id="128010"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kumimoji="0" sz="1000" b="1">
                <a:solidFill>
                  <a:srgbClr val="CC9900"/>
                </a:solidFill>
                <a:latin typeface="+mn-lt"/>
                <a:ea typeface="新細明體" pitchFamily="18" charset="-120"/>
              </a:defRPr>
            </a:lvl1pPr>
          </a:lstStyle>
          <a:p>
            <a:endParaRPr lang="zh-TW" altLang="en-US"/>
          </a:p>
        </p:txBody>
      </p:sp>
      <p:sp>
        <p:nvSpPr>
          <p:cNvPr id="128011"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0" sz="1000">
                <a:latin typeface="+mn-lt"/>
                <a:ea typeface="新細明體" pitchFamily="18" charset="-120"/>
              </a:defRPr>
            </a:lvl1pPr>
          </a:lstStyle>
          <a:p>
            <a:fld id="{69B1AD76-36B3-4F1E-9F01-C3D03D983B73}" type="slidenum">
              <a:rPr lang="zh-TW" altLang="en-US" smtClean="0"/>
              <a:pPr/>
              <a:t>‹#›</a:t>
            </a:fld>
            <a:endParaRPr lang="zh-TW" altLang="en-US"/>
          </a:p>
        </p:txBody>
      </p:sp>
      <p:sp>
        <p:nvSpPr>
          <p:cNvPr id="128012" name="Line 12"/>
          <p:cNvSpPr>
            <a:spLocks noChangeShapeType="1"/>
          </p:cNvSpPr>
          <p:nvPr/>
        </p:nvSpPr>
        <p:spPr bwMode="auto">
          <a:xfrm flipV="1">
            <a:off x="0" y="4868863"/>
            <a:ext cx="468313" cy="7937"/>
          </a:xfrm>
          <a:prstGeom prst="line">
            <a:avLst/>
          </a:prstGeom>
          <a:noFill/>
          <a:ln w="44450">
            <a:solidFill>
              <a:schemeClr val="bg2"/>
            </a:solidFill>
            <a:round/>
            <a:headEnd/>
            <a:tailEnd/>
          </a:ln>
          <a:effectLst/>
        </p:spPr>
        <p:txBody>
          <a:bodyPr/>
          <a:lstStyle/>
          <a:p>
            <a:pPr fontAlgn="auto">
              <a:spcBef>
                <a:spcPts val="0"/>
              </a:spcBef>
              <a:spcAft>
                <a:spcPts val="0"/>
              </a:spcAft>
              <a:defRPr/>
            </a:pPr>
            <a:endParaRPr kumimoji="0" lang="zh-TW" altLang="en-US">
              <a:latin typeface="+mn-lt"/>
              <a:ea typeface="新細明體" pitchFamily="18" charset="-120"/>
            </a:endParaRPr>
          </a:p>
        </p:txBody>
      </p:sp>
      <p:sp>
        <p:nvSpPr>
          <p:cNvPr id="128014" name="Rectangle 14"/>
          <p:cNvSpPr>
            <a:spLocks noChangeArrowheads="1"/>
          </p:cNvSpPr>
          <p:nvPr/>
        </p:nvSpPr>
        <p:spPr bwMode="auto">
          <a:xfrm>
            <a:off x="8532813" y="6453188"/>
            <a:ext cx="339725" cy="244475"/>
          </a:xfrm>
          <a:prstGeom prst="rect">
            <a:avLst/>
          </a:prstGeom>
          <a:noFill/>
          <a:ln w="9525">
            <a:noFill/>
            <a:miter lim="800000"/>
            <a:headEnd/>
            <a:tailEnd/>
          </a:ln>
          <a:effectLst/>
        </p:spPr>
        <p:txBody>
          <a:bodyPr wrap="none">
            <a:spAutoFit/>
          </a:bodyPr>
          <a:lstStyle/>
          <a:p>
            <a:pPr fontAlgn="auto">
              <a:spcBef>
                <a:spcPts val="0"/>
              </a:spcBef>
              <a:spcAft>
                <a:spcPts val="0"/>
              </a:spcAft>
              <a:defRPr/>
            </a:pPr>
            <a:fld id="{DDBBE1FD-9A4B-4590-8960-D2C006757E55}" type="slidenum">
              <a:rPr kumimoji="0" lang="en-US" altLang="zh-TW" sz="1000">
                <a:latin typeface="+mn-lt"/>
                <a:ea typeface="新細明體" pitchFamily="18" charset="-120"/>
              </a:rPr>
              <a:pPr fontAlgn="auto">
                <a:spcBef>
                  <a:spcPts val="0"/>
                </a:spcBef>
                <a:spcAft>
                  <a:spcPts val="0"/>
                </a:spcAft>
                <a:defRPr/>
              </a:pPr>
              <a:t>‹#›</a:t>
            </a:fld>
            <a:endParaRPr kumimoji="0" lang="en-US" altLang="zh-TW" sz="1000" dirty="0">
              <a:latin typeface="+mn-lt"/>
              <a:ea typeface="新細明體" pitchFamily="18" charset="-120"/>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iming>
    <p:tnLst>
      <p:par>
        <p:cTn id="1" dur="indefinite" restart="never" nodeType="tmRoot"/>
      </p:par>
    </p:tnLst>
  </p:timing>
  <p:txStyles>
    <p:titleStyle>
      <a:lvl1pPr algn="l" rtl="0" eaLnBrk="1" fontAlgn="base" hangingPunct="1">
        <a:spcBef>
          <a:spcPct val="0"/>
        </a:spcBef>
        <a:spcAft>
          <a:spcPct val="0"/>
        </a:spcAft>
        <a:defRPr kumimoji="1" sz="4200">
          <a:solidFill>
            <a:schemeClr val="tx2"/>
          </a:solidFill>
          <a:latin typeface="+mj-lt"/>
          <a:ea typeface="+mj-ea"/>
          <a:cs typeface="+mj-cs"/>
        </a:defRPr>
      </a:lvl1pPr>
      <a:lvl2pPr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2pPr>
      <a:lvl3pPr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3pPr>
      <a:lvl4pPr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4pPr>
      <a:lvl5pPr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5pPr>
      <a:lvl6pPr marL="457200"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6pPr>
      <a:lvl7pPr marL="914400"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7pPr>
      <a:lvl8pPr marL="1371600"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8pPr>
      <a:lvl9pPr marL="1828800" algn="l" rtl="0" eaLnBrk="1" fontAlgn="base" hangingPunct="1">
        <a:spcBef>
          <a:spcPct val="0"/>
        </a:spcBef>
        <a:spcAft>
          <a:spcPct val="0"/>
        </a:spcAft>
        <a:defRPr kumimoji="1" sz="4200">
          <a:solidFill>
            <a:schemeClr val="tx2"/>
          </a:solidFill>
          <a:latin typeface="Times New Roman" pitchFamily="18" charset="0"/>
          <a:ea typeface="新細明體" pitchFamily="18" charset="-120"/>
        </a:defRPr>
      </a:lvl9pPr>
    </p:titleStyle>
    <p:bodyStyle>
      <a:lvl1pPr marL="342900" indent="-342900" algn="l" rtl="0" eaLnBrk="1" fontAlgn="base" hangingPunct="1">
        <a:spcBef>
          <a:spcPct val="20000"/>
        </a:spcBef>
        <a:spcAft>
          <a:spcPct val="0"/>
        </a:spcAft>
        <a:buClr>
          <a:schemeClr val="folHlink"/>
        </a:buClr>
        <a:buSzPct val="90000"/>
        <a:buFont typeface="Wingdings" pitchFamily="2" charset="2"/>
        <a:buChar char="n"/>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n"/>
        <a:defRPr kumimoji="1" sz="2600">
          <a:solidFill>
            <a:schemeClr val="tx1"/>
          </a:solidFill>
          <a:latin typeface="+mn-lt"/>
          <a:ea typeface="+mn-ea"/>
        </a:defRPr>
      </a:lvl2pPr>
      <a:lvl3pPr marL="1143000" indent="-228600" algn="l" rtl="0" eaLnBrk="1" fontAlgn="base" hangingPunct="1">
        <a:spcBef>
          <a:spcPct val="20000"/>
        </a:spcBef>
        <a:spcAft>
          <a:spcPct val="0"/>
        </a:spcAft>
        <a:buClr>
          <a:schemeClr val="folHlink"/>
        </a:buClr>
        <a:buSzPct val="55000"/>
        <a:buFont typeface="Wingdings" pitchFamily="2" charset="2"/>
        <a:buChar char="n"/>
        <a:defRPr kumimoji="1" sz="2300">
          <a:solidFill>
            <a:schemeClr val="tx1"/>
          </a:solidFill>
          <a:latin typeface="+mn-lt"/>
          <a:ea typeface="+mn-ea"/>
        </a:defRPr>
      </a:lvl3pPr>
      <a:lvl4pPr marL="16002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eb.stanford.edu/~efs/callcourse2/CALL1.h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eb.stanford.edu/~efs/phil/"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learnenglish.britishcouncil.org/en/grammar-exercis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learnenglish.britishcouncil.org/en/word-street/history-scene-1"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fontScale="90000"/>
          </a:bodyPr>
          <a:lstStyle/>
          <a:p>
            <a:r>
              <a:rPr lang="en-US" altLang="zh-TW" dirty="0" smtClean="0"/>
              <a:t>Unit One: Introduction to Computer Assisted Language Learning</a:t>
            </a:r>
            <a:endParaRPr lang="zh-TW" altLang="en-US" dirty="0"/>
          </a:p>
        </p:txBody>
      </p:sp>
      <p:sp>
        <p:nvSpPr>
          <p:cNvPr id="3" name="副標題 2"/>
          <p:cNvSpPr>
            <a:spLocks noGrp="1"/>
          </p:cNvSpPr>
          <p:nvPr>
            <p:ph type="subTitle" idx="1"/>
          </p:nvPr>
        </p:nvSpPr>
        <p:spPr/>
        <p:txBody>
          <a:bodyPr/>
          <a:lstStyle/>
          <a:p>
            <a:r>
              <a:rPr lang="en-US" altLang="zh-TW" dirty="0" smtClean="0"/>
              <a:t>Written by</a:t>
            </a:r>
            <a:r>
              <a:rPr lang="en-US" altLang="zh-TW" dirty="0" smtClean="0"/>
              <a:t> </a:t>
            </a:r>
            <a:r>
              <a:rPr lang="en-US" altLang="zh-TW" dirty="0" smtClean="0"/>
              <a:t>Phil Hubbard</a:t>
            </a:r>
            <a:endParaRPr lang="zh-TW" altLang="en-US" dirty="0"/>
          </a:p>
        </p:txBody>
      </p:sp>
    </p:spTree>
    <p:extLst>
      <p:ext uri="{BB962C8B-B14F-4D97-AF65-F5344CB8AC3E}">
        <p14:creationId xmlns:p14="http://schemas.microsoft.com/office/powerpoint/2010/main" xmlns="" val="4112551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The Writer</a:t>
            </a:r>
            <a:endParaRPr lang="zh-TW" altLang="en-US" dirty="0"/>
          </a:p>
        </p:txBody>
      </p:sp>
      <p:sp>
        <p:nvSpPr>
          <p:cNvPr id="3" name="內容版面配置區 2"/>
          <p:cNvSpPr>
            <a:spLocks noGrp="1"/>
          </p:cNvSpPr>
          <p:nvPr>
            <p:ph idx="1"/>
          </p:nvPr>
        </p:nvSpPr>
        <p:spPr>
          <a:xfrm>
            <a:off x="914400" y="1600201"/>
            <a:ext cx="7772400" cy="3962400"/>
          </a:xfrm>
        </p:spPr>
        <p:txBody>
          <a:bodyPr/>
          <a:lstStyle/>
          <a:p>
            <a:r>
              <a:rPr lang="en-US" altLang="zh-TW" dirty="0" smtClean="0">
                <a:hlinkClick r:id="rId3"/>
              </a:rPr>
              <a:t>http://web.stanford.edu/~</a:t>
            </a:r>
            <a:r>
              <a:rPr lang="en-US" altLang="zh-TW" dirty="0" smtClean="0">
                <a:hlinkClick r:id="rId3"/>
              </a:rPr>
              <a:t>efs/callcourse2/CALL1.htm</a:t>
            </a:r>
            <a:endParaRPr lang="en-US" altLang="zh-TW" dirty="0" smtClean="0"/>
          </a:p>
          <a:p>
            <a:endParaRPr lang="en-US" altLang="zh-TW" dirty="0" smtClean="0"/>
          </a:p>
          <a:p>
            <a:r>
              <a:rPr lang="en-US" altLang="zh-TW" dirty="0" smtClean="0"/>
              <a:t>Who </a:t>
            </a:r>
            <a:r>
              <a:rPr lang="en-US" altLang="zh-TW" dirty="0" smtClean="0"/>
              <a:t>is the writer of this article?</a:t>
            </a:r>
          </a:p>
          <a:p>
            <a:r>
              <a:rPr lang="en-US" altLang="zh-TW" dirty="0" smtClean="0"/>
              <a:t>Who maintains this website? </a:t>
            </a:r>
          </a:p>
          <a:p>
            <a:r>
              <a:rPr lang="en-US" altLang="zh-TW" dirty="0" smtClean="0"/>
              <a:t>What is the website for?</a:t>
            </a:r>
          </a:p>
          <a:p>
            <a:r>
              <a:rPr lang="en-US" altLang="zh-TW" dirty="0" smtClean="0"/>
              <a:t>Link: </a:t>
            </a:r>
            <a:r>
              <a:rPr lang="en-US" altLang="zh-TW" dirty="0" smtClean="0">
                <a:hlinkClick r:id="rId4"/>
              </a:rPr>
              <a:t>http://web.stanford.edu/~efs/phil/</a:t>
            </a:r>
            <a:endParaRPr lang="en-US" altLang="zh-TW" dirty="0" smtClean="0"/>
          </a:p>
          <a:p>
            <a:endParaRPr lang="zh-TW" altLang="en-US" dirty="0"/>
          </a:p>
        </p:txBody>
      </p:sp>
    </p:spTree>
    <p:extLst>
      <p:ext uri="{BB962C8B-B14F-4D97-AF65-F5344CB8AC3E}">
        <p14:creationId xmlns:p14="http://schemas.microsoft.com/office/powerpoint/2010/main" xmlns="" val="1466309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An Introduction to CALL</a:t>
            </a:r>
            <a:endParaRPr lang="zh-TW" altLang="en-US" dirty="0"/>
          </a:p>
        </p:txBody>
      </p:sp>
      <p:sp>
        <p:nvSpPr>
          <p:cNvPr id="3" name="內容版面配置區 2"/>
          <p:cNvSpPr>
            <a:spLocks noGrp="1"/>
          </p:cNvSpPr>
          <p:nvPr>
            <p:ph idx="1"/>
          </p:nvPr>
        </p:nvSpPr>
        <p:spPr/>
        <p:txBody>
          <a:bodyPr/>
          <a:lstStyle/>
          <a:p>
            <a:r>
              <a:rPr lang="en-US" altLang="zh-TW" dirty="0" smtClean="0"/>
              <a:t>What is CALL?</a:t>
            </a:r>
          </a:p>
          <a:p>
            <a:r>
              <a:rPr lang="en-US" altLang="zh-TW" dirty="0" smtClean="0"/>
              <a:t>Acronyms and attitudes</a:t>
            </a:r>
          </a:p>
          <a:p>
            <a:r>
              <a:rPr lang="en-US" altLang="zh-TW" dirty="0" smtClean="0"/>
              <a:t>A thumbnail sketch of CALL history</a:t>
            </a:r>
          </a:p>
          <a:p>
            <a:r>
              <a:rPr lang="en-US" altLang="zh-TW" dirty="0" smtClean="0"/>
              <a:t>The scope of CALL</a:t>
            </a:r>
          </a:p>
          <a:p>
            <a:pPr marL="0" indent="0">
              <a:buNone/>
            </a:pPr>
            <a:endParaRPr lang="zh-TW" altLang="en-US" dirty="0"/>
          </a:p>
        </p:txBody>
      </p:sp>
    </p:spTree>
    <p:extLst>
      <p:ext uri="{BB962C8B-B14F-4D97-AF65-F5344CB8AC3E}">
        <p14:creationId xmlns:p14="http://schemas.microsoft.com/office/powerpoint/2010/main" xmlns="" val="1390425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When did Internet become popular?</a:t>
            </a:r>
            <a:endParaRPr lang="zh-TW" altLang="en-US" dirty="0"/>
          </a:p>
        </p:txBody>
      </p:sp>
      <p:sp>
        <p:nvSpPr>
          <p:cNvPr id="3" name="內容版面配置區 2"/>
          <p:cNvSpPr>
            <a:spLocks noGrp="1"/>
          </p:cNvSpPr>
          <p:nvPr>
            <p:ph idx="1"/>
          </p:nvPr>
        </p:nvSpPr>
        <p:spPr>
          <a:xfrm>
            <a:off x="457200" y="1600200"/>
            <a:ext cx="8229600" cy="2081784"/>
          </a:xfrm>
        </p:spPr>
        <p:txBody>
          <a:bodyPr>
            <a:normAutofit/>
          </a:bodyPr>
          <a:lstStyle/>
          <a:p>
            <a:r>
              <a:rPr lang="en-US" altLang="zh-TW" dirty="0" smtClean="0"/>
              <a:t>The </a:t>
            </a:r>
            <a:r>
              <a:rPr lang="en-US" altLang="zh-TW" i="1" dirty="0" smtClean="0"/>
              <a:t>World Wide Web</a:t>
            </a:r>
            <a:r>
              <a:rPr lang="en-US" altLang="zh-TW" dirty="0" smtClean="0"/>
              <a:t> was </a:t>
            </a:r>
            <a:r>
              <a:rPr lang="en-US" altLang="zh-TW" dirty="0"/>
              <a:t>invented in </a:t>
            </a:r>
            <a:r>
              <a:rPr lang="en-US" altLang="zh-TW" dirty="0">
                <a:solidFill>
                  <a:srgbClr val="FF0000"/>
                </a:solidFill>
              </a:rPr>
              <a:t>1989</a:t>
            </a:r>
            <a:r>
              <a:rPr lang="en-US" altLang="zh-TW" dirty="0"/>
              <a:t>. The first website was launched in </a:t>
            </a:r>
            <a:r>
              <a:rPr lang="en-US" altLang="zh-TW" dirty="0">
                <a:solidFill>
                  <a:srgbClr val="FF0000"/>
                </a:solidFill>
              </a:rPr>
              <a:t>1990</a:t>
            </a:r>
            <a:r>
              <a:rPr lang="en-US" altLang="zh-TW" dirty="0"/>
              <a:t>. But during all of that, most people didn't know about the internet. </a:t>
            </a:r>
            <a:endParaRPr lang="zh-TW" altLang="en-US" dirty="0"/>
          </a:p>
        </p:txBody>
      </p:sp>
    </p:spTree>
    <p:extLst>
      <p:ext uri="{BB962C8B-B14F-4D97-AF65-F5344CB8AC3E}">
        <p14:creationId xmlns:p14="http://schemas.microsoft.com/office/powerpoint/2010/main" xmlns="" val="698260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When did Internet become popular?</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The internet became well known with the launch of Windows 95 in 1995, but most people didn't get it in their homes until </a:t>
            </a:r>
            <a:r>
              <a:rPr lang="en-US" altLang="zh-TW" dirty="0" smtClean="0">
                <a:solidFill>
                  <a:srgbClr val="FF0000"/>
                </a:solidFill>
              </a:rPr>
              <a:t>1997 and 1998</a:t>
            </a:r>
            <a:r>
              <a:rPr lang="en-US" altLang="zh-TW" dirty="0" smtClean="0"/>
              <a:t>. In fact, the percent of households with internet access only reached 50 percent in 2000! Some people didn't see any usefulness in the internet or simply didn't want to pay the high prices. Remember that there was no YouTube, Facebook, or even Google in the earliest days of the internet. </a:t>
            </a:r>
            <a:br>
              <a:rPr lang="en-US" altLang="zh-TW" dirty="0" smtClean="0"/>
            </a:br>
            <a:endParaRPr lang="zh-TW" altLang="en-US" dirty="0"/>
          </a:p>
        </p:txBody>
      </p:sp>
    </p:spTree>
    <p:extLst>
      <p:ext uri="{BB962C8B-B14F-4D97-AF65-F5344CB8AC3E}">
        <p14:creationId xmlns:p14="http://schemas.microsoft.com/office/powerpoint/2010/main" xmlns="" val="4139461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smtClean="0"/>
              <a:t>When did Internet become popular?</a:t>
            </a:r>
            <a:endParaRPr lang="zh-TW" altLang="en-US" dirty="0"/>
          </a:p>
        </p:txBody>
      </p:sp>
      <p:sp>
        <p:nvSpPr>
          <p:cNvPr id="3" name="內容版面配置區 2"/>
          <p:cNvSpPr>
            <a:spLocks noGrp="1"/>
          </p:cNvSpPr>
          <p:nvPr>
            <p:ph idx="1"/>
          </p:nvPr>
        </p:nvSpPr>
        <p:spPr>
          <a:xfrm>
            <a:off x="457200" y="1600201"/>
            <a:ext cx="8229600" cy="1828800"/>
          </a:xfrm>
        </p:spPr>
        <p:txBody>
          <a:bodyPr>
            <a:normAutofit fontScale="92500" lnSpcReduction="20000"/>
          </a:bodyPr>
          <a:lstStyle/>
          <a:p>
            <a:r>
              <a:rPr lang="en-US" altLang="zh-TW" dirty="0" smtClean="0"/>
              <a:t>Also keep in mind that home computers didn't become popular </a:t>
            </a:r>
            <a:r>
              <a:rPr lang="en-US" altLang="zh-TW" i="1" dirty="0" smtClean="0"/>
              <a:t>themselves</a:t>
            </a:r>
            <a:r>
              <a:rPr lang="en-US" altLang="zh-TW" dirty="0" smtClean="0"/>
              <a:t> until around </a:t>
            </a:r>
            <a:r>
              <a:rPr lang="en-US" altLang="zh-TW" dirty="0" smtClean="0">
                <a:solidFill>
                  <a:srgbClr val="FF0000"/>
                </a:solidFill>
              </a:rPr>
              <a:t>1995</a:t>
            </a:r>
            <a:r>
              <a:rPr lang="en-US" altLang="zh-TW" dirty="0" smtClean="0"/>
              <a:t>. Windows 95 was the first highly anticipated product-- before then, many products just faded into popularity. </a:t>
            </a:r>
          </a:p>
          <a:p>
            <a:endParaRPr lang="zh-TW" altLang="en-US" dirty="0"/>
          </a:p>
        </p:txBody>
      </p:sp>
    </p:spTree>
    <p:extLst>
      <p:ext uri="{BB962C8B-B14F-4D97-AF65-F5344CB8AC3E}">
        <p14:creationId xmlns:p14="http://schemas.microsoft.com/office/powerpoint/2010/main" xmlns="" val="2268698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What is CALL? </a:t>
            </a:r>
            <a:endParaRPr lang="zh-TW" altLang="en-US" dirty="0"/>
          </a:p>
        </p:txBody>
      </p:sp>
      <p:sp>
        <p:nvSpPr>
          <p:cNvPr id="3" name="內容版面配置區 2"/>
          <p:cNvSpPr>
            <a:spLocks noGrp="1"/>
          </p:cNvSpPr>
          <p:nvPr>
            <p:ph idx="1"/>
          </p:nvPr>
        </p:nvSpPr>
        <p:spPr>
          <a:xfrm>
            <a:off x="457200" y="1600201"/>
            <a:ext cx="8229600" cy="3505200"/>
          </a:xfrm>
        </p:spPr>
        <p:txBody>
          <a:bodyPr/>
          <a:lstStyle/>
          <a:p>
            <a:r>
              <a:rPr lang="en-US" altLang="zh-TW" dirty="0" smtClean="0"/>
              <a:t>CALL is the acronym for </a:t>
            </a:r>
            <a:r>
              <a:rPr lang="en-US" altLang="zh-TW" dirty="0" smtClean="0">
                <a:solidFill>
                  <a:srgbClr val="FF0000"/>
                </a:solidFill>
              </a:rPr>
              <a:t>c</a:t>
            </a:r>
            <a:r>
              <a:rPr lang="en-US" altLang="zh-TW" dirty="0" smtClean="0"/>
              <a:t>omputer-</a:t>
            </a:r>
            <a:r>
              <a:rPr lang="en-US" altLang="zh-TW" dirty="0" smtClean="0">
                <a:solidFill>
                  <a:srgbClr val="FF0000"/>
                </a:solidFill>
              </a:rPr>
              <a:t>a</a:t>
            </a:r>
            <a:r>
              <a:rPr lang="en-US" altLang="zh-TW" dirty="0" smtClean="0"/>
              <a:t>ssisted </a:t>
            </a:r>
            <a:r>
              <a:rPr lang="en-US" altLang="zh-TW" dirty="0" smtClean="0">
                <a:solidFill>
                  <a:srgbClr val="FF0000"/>
                </a:solidFill>
              </a:rPr>
              <a:t>l</a:t>
            </a:r>
            <a:r>
              <a:rPr lang="en-US" altLang="zh-TW" dirty="0" smtClean="0"/>
              <a:t>anguage </a:t>
            </a:r>
            <a:r>
              <a:rPr lang="en-US" altLang="zh-TW" dirty="0" smtClean="0">
                <a:solidFill>
                  <a:srgbClr val="FF0000"/>
                </a:solidFill>
              </a:rPr>
              <a:t>l</a:t>
            </a:r>
            <a:r>
              <a:rPr lang="en-US" altLang="zh-TW" dirty="0" smtClean="0"/>
              <a:t>earning.</a:t>
            </a:r>
          </a:p>
          <a:p>
            <a:r>
              <a:rPr lang="en-US" altLang="zh-TW" dirty="0" smtClean="0">
                <a:solidFill>
                  <a:srgbClr val="FF0000"/>
                </a:solidFill>
              </a:rPr>
              <a:t>Definition of CALL</a:t>
            </a:r>
            <a:r>
              <a:rPr lang="en-US" altLang="zh-TW" dirty="0" smtClean="0"/>
              <a:t>: </a:t>
            </a:r>
          </a:p>
          <a:p>
            <a:pPr marL="400050" lvl="1" indent="0">
              <a:buNone/>
            </a:pPr>
            <a:r>
              <a:rPr lang="en-US" altLang="zh-TW" dirty="0" smtClean="0"/>
              <a:t>Any endeavor (attempt) to involve the computer </a:t>
            </a:r>
            <a:r>
              <a:rPr lang="en-US" altLang="zh-TW" dirty="0" smtClean="0"/>
              <a:t>and the associated technologies of all types--</a:t>
            </a:r>
            <a:r>
              <a:rPr lang="en-US" altLang="zh-TW" dirty="0" smtClean="0">
                <a:solidFill>
                  <a:srgbClr val="FF0000"/>
                </a:solidFill>
              </a:rPr>
              <a:t>desktops, laptops, tablets, smart phones, mp3 players, interactive whiteboards</a:t>
            </a:r>
            <a:r>
              <a:rPr lang="en-US" altLang="zh-TW" dirty="0" smtClean="0"/>
              <a:t>, etc.-- in </a:t>
            </a:r>
            <a:r>
              <a:rPr lang="en-US" altLang="zh-TW" dirty="0" smtClean="0"/>
              <a:t>some significant way in language teaching and learning. </a:t>
            </a:r>
            <a:endParaRPr lang="zh-TW" altLang="en-US" dirty="0"/>
          </a:p>
        </p:txBody>
      </p:sp>
    </p:spTree>
    <p:extLst>
      <p:ext uri="{BB962C8B-B14F-4D97-AF65-F5344CB8AC3E}">
        <p14:creationId xmlns:p14="http://schemas.microsoft.com/office/powerpoint/2010/main" xmlns="" val="2464716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Two functional Roles</a:t>
            </a:r>
            <a:endParaRPr lang="zh-TW" altLang="en-US" dirty="0"/>
          </a:p>
        </p:txBody>
      </p:sp>
      <p:sp>
        <p:nvSpPr>
          <p:cNvPr id="3" name="內容版面配置區 2"/>
          <p:cNvSpPr>
            <a:spLocks noGrp="1"/>
          </p:cNvSpPr>
          <p:nvPr>
            <p:ph idx="1"/>
          </p:nvPr>
        </p:nvSpPr>
        <p:spPr/>
        <p:txBody>
          <a:bodyPr>
            <a:normAutofit lnSpcReduction="10000"/>
          </a:bodyPr>
          <a:lstStyle/>
          <a:p>
            <a:r>
              <a:rPr lang="en-US" altLang="zh-TW" dirty="0" smtClean="0"/>
              <a:t>Computer as a </a:t>
            </a:r>
            <a:r>
              <a:rPr lang="en-US" altLang="zh-TW" dirty="0" smtClean="0">
                <a:solidFill>
                  <a:srgbClr val="FF0000"/>
                </a:solidFill>
              </a:rPr>
              <a:t>tutor</a:t>
            </a:r>
          </a:p>
          <a:p>
            <a:pPr lvl="1"/>
            <a:r>
              <a:rPr lang="en-US" altLang="zh-TW" dirty="0" smtClean="0"/>
              <a:t>The computer in some way has a teaching function</a:t>
            </a:r>
          </a:p>
          <a:p>
            <a:pPr lvl="1"/>
            <a:r>
              <a:rPr lang="en-US" altLang="zh-TW" dirty="0" smtClean="0"/>
              <a:t>The computer as a machine to deliver interactive language learning and practice materials</a:t>
            </a:r>
            <a:endParaRPr lang="en-US" altLang="zh-TW" dirty="0" smtClean="0"/>
          </a:p>
          <a:p>
            <a:r>
              <a:rPr lang="en-US" altLang="zh-TW" dirty="0" smtClean="0"/>
              <a:t>Computer as a </a:t>
            </a:r>
            <a:r>
              <a:rPr lang="en-US" altLang="zh-TW" dirty="0" smtClean="0">
                <a:solidFill>
                  <a:srgbClr val="FF0000"/>
                </a:solidFill>
              </a:rPr>
              <a:t>tool</a:t>
            </a:r>
          </a:p>
          <a:p>
            <a:pPr lvl="1"/>
            <a:r>
              <a:rPr lang="en-US" altLang="zh-TW" dirty="0" smtClean="0"/>
              <a:t>The computer has no overt teaching function</a:t>
            </a:r>
          </a:p>
          <a:p>
            <a:pPr lvl="1"/>
            <a:r>
              <a:rPr lang="en-US" altLang="zh-TW" dirty="0" smtClean="0"/>
              <a:t>Computer as a means for learners to experience the authentic language and communication opportunities. </a:t>
            </a:r>
            <a:endParaRPr lang="zh-TW" altLang="en-US" dirty="0"/>
          </a:p>
        </p:txBody>
      </p:sp>
    </p:spTree>
    <p:extLst>
      <p:ext uri="{BB962C8B-B14F-4D97-AF65-F5344CB8AC3E}">
        <p14:creationId xmlns:p14="http://schemas.microsoft.com/office/powerpoint/2010/main" xmlns="" val="1326335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Computer as a </a:t>
            </a:r>
            <a:r>
              <a:rPr lang="en-US" altLang="zh-TW" dirty="0" smtClean="0">
                <a:solidFill>
                  <a:srgbClr val="FF0000"/>
                </a:solidFill>
              </a:rPr>
              <a:t>tutor</a:t>
            </a:r>
            <a:endParaRPr lang="zh-TW" altLang="en-US" dirty="0">
              <a:solidFill>
                <a:srgbClr val="FF0000"/>
              </a:solidFill>
            </a:endParaRPr>
          </a:p>
        </p:txBody>
      </p:sp>
      <p:sp>
        <p:nvSpPr>
          <p:cNvPr id="3" name="內容版面配置區 2"/>
          <p:cNvSpPr>
            <a:spLocks noGrp="1"/>
          </p:cNvSpPr>
          <p:nvPr>
            <p:ph idx="1"/>
          </p:nvPr>
        </p:nvSpPr>
        <p:spPr/>
        <p:txBody>
          <a:bodyPr/>
          <a:lstStyle/>
          <a:p>
            <a:pPr lvl="1"/>
            <a:r>
              <a:rPr lang="en-US" altLang="zh-TW" dirty="0" smtClean="0"/>
              <a:t>Grammar Exercise</a:t>
            </a:r>
          </a:p>
          <a:p>
            <a:pPr lvl="2"/>
            <a:r>
              <a:rPr lang="en-US" altLang="zh-TW" dirty="0" smtClean="0">
                <a:solidFill>
                  <a:srgbClr val="FF0000"/>
                </a:solidFill>
                <a:hlinkClick r:id="rId3"/>
              </a:rPr>
              <a:t>https://learnenglish.britishcouncil.org/en/grammar-exercises</a:t>
            </a:r>
            <a:endParaRPr lang="en-US" altLang="zh-TW" dirty="0" smtClean="0">
              <a:solidFill>
                <a:srgbClr val="FF0000"/>
              </a:solidFill>
            </a:endParaRPr>
          </a:p>
          <a:p>
            <a:pPr lvl="1"/>
            <a:r>
              <a:rPr lang="en-US" altLang="zh-TW" dirty="0" smtClean="0"/>
              <a:t>Listen &amp; Watch</a:t>
            </a:r>
          </a:p>
          <a:p>
            <a:pPr lvl="2"/>
            <a:r>
              <a:rPr lang="en-US" altLang="zh-TW" dirty="0" smtClean="0">
                <a:solidFill>
                  <a:srgbClr val="FF0000"/>
                </a:solidFill>
                <a:hlinkClick r:id="rId4"/>
              </a:rPr>
              <a:t>https://learnenglish.britishcouncil.org/en/word-street/history-scene-1</a:t>
            </a:r>
            <a:endParaRPr lang="en-US" altLang="zh-TW" dirty="0" smtClean="0">
              <a:solidFill>
                <a:srgbClr val="FF0000"/>
              </a:solidFill>
            </a:endParaRPr>
          </a:p>
        </p:txBody>
      </p:sp>
    </p:spTree>
    <p:extLst>
      <p:ext uri="{BB962C8B-B14F-4D97-AF65-F5344CB8AC3E}">
        <p14:creationId xmlns:p14="http://schemas.microsoft.com/office/powerpoint/2010/main" xmlns="" val="14800895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Computer as a </a:t>
            </a:r>
            <a:r>
              <a:rPr lang="en-US" altLang="zh-TW" dirty="0" smtClean="0">
                <a:solidFill>
                  <a:srgbClr val="FF0000"/>
                </a:solidFill>
              </a:rPr>
              <a:t>tool</a:t>
            </a:r>
            <a:endParaRPr lang="zh-TW" altLang="en-US" dirty="0">
              <a:solidFill>
                <a:srgbClr val="FF0000"/>
              </a:solidFill>
            </a:endParaRPr>
          </a:p>
        </p:txBody>
      </p:sp>
      <p:sp>
        <p:nvSpPr>
          <p:cNvPr id="3" name="內容版面配置區 2"/>
          <p:cNvSpPr>
            <a:spLocks noGrp="1"/>
          </p:cNvSpPr>
          <p:nvPr>
            <p:ph idx="1"/>
          </p:nvPr>
        </p:nvSpPr>
        <p:spPr/>
        <p:txBody>
          <a:bodyPr/>
          <a:lstStyle/>
          <a:p>
            <a:r>
              <a:rPr lang="en-US" altLang="zh-TW" dirty="0" smtClean="0"/>
              <a:t>Email </a:t>
            </a:r>
            <a:r>
              <a:rPr lang="en-US" altLang="zh-TW" dirty="0" smtClean="0"/>
              <a:t>program</a:t>
            </a:r>
          </a:p>
          <a:p>
            <a:r>
              <a:rPr lang="en-US" altLang="zh-TW" dirty="0" smtClean="0"/>
              <a:t>Web search engine</a:t>
            </a:r>
            <a:r>
              <a:rPr lang="zh-TW" altLang="en-US" dirty="0" smtClean="0"/>
              <a:t> </a:t>
            </a:r>
            <a:r>
              <a:rPr lang="en-US" altLang="zh-TW" dirty="0" smtClean="0"/>
              <a:t>(Google)</a:t>
            </a:r>
          </a:p>
          <a:p>
            <a:r>
              <a:rPr lang="en-US" altLang="zh-TW" dirty="0" smtClean="0"/>
              <a:t>Word processor</a:t>
            </a:r>
          </a:p>
          <a:p>
            <a:r>
              <a:rPr lang="en-US" altLang="zh-TW" dirty="0" err="1" smtClean="0"/>
              <a:t>Facebook</a:t>
            </a:r>
            <a:endParaRPr lang="en-US" altLang="zh-TW" dirty="0" smtClean="0"/>
          </a:p>
          <a:p>
            <a:r>
              <a:rPr lang="en-US" altLang="zh-TW" dirty="0" smtClean="0"/>
              <a:t>Line</a:t>
            </a:r>
          </a:p>
        </p:txBody>
      </p:sp>
    </p:spTree>
    <p:extLst>
      <p:ext uri="{BB962C8B-B14F-4D97-AF65-F5344CB8AC3E}">
        <p14:creationId xmlns:p14="http://schemas.microsoft.com/office/powerpoint/2010/main" xmlns="" val="3132138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Are these to opposing philosophies? </a:t>
            </a:r>
            <a:endParaRPr lang="zh-TW" altLang="en-US" dirty="0"/>
          </a:p>
        </p:txBody>
      </p:sp>
      <p:sp>
        <p:nvSpPr>
          <p:cNvPr id="3" name="內容版面配置區 2"/>
          <p:cNvSpPr>
            <a:spLocks noGrp="1"/>
          </p:cNvSpPr>
          <p:nvPr>
            <p:ph idx="1"/>
          </p:nvPr>
        </p:nvSpPr>
        <p:spPr/>
        <p:txBody>
          <a:bodyPr/>
          <a:lstStyle/>
          <a:p>
            <a:r>
              <a:rPr lang="en-US" altLang="zh-TW" dirty="0" smtClean="0"/>
              <a:t>As a tool</a:t>
            </a:r>
          </a:p>
          <a:p>
            <a:r>
              <a:rPr lang="en-US" altLang="zh-TW" dirty="0" smtClean="0"/>
              <a:t>As a tutor</a:t>
            </a:r>
          </a:p>
          <a:p>
            <a:endParaRPr lang="en-US" altLang="zh-TW" dirty="0"/>
          </a:p>
          <a:p>
            <a:pPr marL="0" indent="0">
              <a:buNone/>
            </a:pPr>
            <a:endParaRPr lang="zh-TW" altLang="en-US" dirty="0"/>
          </a:p>
        </p:txBody>
      </p:sp>
      <p:pic>
        <p:nvPicPr>
          <p:cNvPr id="1026" name="Picture 2" descr="https://c1.staticflickr.com/9/8190/8367595836_445f89ebfa_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2974330"/>
            <a:ext cx="8153400" cy="36626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1381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Different names</a:t>
            </a:r>
            <a:endParaRPr lang="zh-TW" altLang="en-US" dirty="0"/>
          </a:p>
        </p:txBody>
      </p:sp>
      <p:sp>
        <p:nvSpPr>
          <p:cNvPr id="3" name="內容版面配置區 2"/>
          <p:cNvSpPr>
            <a:spLocks noGrp="1"/>
          </p:cNvSpPr>
          <p:nvPr>
            <p:ph idx="1"/>
          </p:nvPr>
        </p:nvSpPr>
        <p:spPr/>
        <p:txBody>
          <a:bodyPr/>
          <a:lstStyle/>
          <a:p>
            <a:r>
              <a:rPr lang="en-US" altLang="zh-TW" dirty="0" smtClean="0"/>
              <a:t>CALL</a:t>
            </a:r>
          </a:p>
          <a:p>
            <a:r>
              <a:rPr lang="en-US" altLang="zh-TW" dirty="0" smtClean="0"/>
              <a:t>CELL</a:t>
            </a:r>
          </a:p>
          <a:p>
            <a:r>
              <a:rPr lang="en-US" altLang="zh-TW" dirty="0" smtClean="0"/>
              <a:t>TELL</a:t>
            </a:r>
          </a:p>
          <a:p>
            <a:r>
              <a:rPr lang="en-US" altLang="zh-TW" dirty="0" smtClean="0"/>
              <a:t>TALL</a:t>
            </a:r>
          </a:p>
          <a:p>
            <a:r>
              <a:rPr lang="en-US" altLang="zh-TW" dirty="0" smtClean="0"/>
              <a:t>DLL</a:t>
            </a:r>
          </a:p>
          <a:p>
            <a:r>
              <a:rPr lang="en-US" altLang="zh-TW" dirty="0" smtClean="0"/>
              <a:t>MALL</a:t>
            </a:r>
            <a:endParaRPr lang="zh-TW" altLang="en-US" dirty="0"/>
          </a:p>
        </p:txBody>
      </p:sp>
    </p:spTree>
    <p:extLst>
      <p:ext uri="{BB962C8B-B14F-4D97-AF65-F5344CB8AC3E}">
        <p14:creationId xmlns:p14="http://schemas.microsoft.com/office/powerpoint/2010/main" xmlns="" val="1712895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CALL History</a:t>
            </a:r>
            <a:endParaRPr lang="zh-TW" altLang="en-US" dirty="0"/>
          </a:p>
        </p:txBody>
      </p:sp>
      <p:sp>
        <p:nvSpPr>
          <p:cNvPr id="3" name="內容版面配置區 2"/>
          <p:cNvSpPr>
            <a:spLocks noGrp="1"/>
          </p:cNvSpPr>
          <p:nvPr>
            <p:ph idx="1"/>
          </p:nvPr>
        </p:nvSpPr>
        <p:spPr>
          <a:xfrm>
            <a:off x="457200" y="1600201"/>
            <a:ext cx="8229600" cy="1676400"/>
          </a:xfrm>
        </p:spPr>
        <p:txBody>
          <a:bodyPr/>
          <a:lstStyle/>
          <a:p>
            <a:r>
              <a:rPr lang="en-US" altLang="zh-TW" dirty="0" smtClean="0"/>
              <a:t>CALL began in 1960s.</a:t>
            </a:r>
          </a:p>
          <a:p>
            <a:r>
              <a:rPr lang="en-US" altLang="zh-TW" dirty="0" smtClean="0"/>
              <a:t>The University of Illinois Plato System. </a:t>
            </a:r>
            <a:endParaRPr lang="zh-TW" altLang="en-US" dirty="0"/>
          </a:p>
        </p:txBody>
      </p:sp>
      <p:pic>
        <p:nvPicPr>
          <p:cNvPr id="2052" name="Picture 4" descr="http://www.grapenotes.com/images/drgr02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3962400"/>
            <a:ext cx="3086100" cy="20574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s://physics.illinois.edu/images/history/PLATO_lab-197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91000" y="3619500"/>
            <a:ext cx="4286250" cy="24003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0878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1980s</a:t>
            </a:r>
            <a:endParaRPr lang="zh-TW" altLang="en-US" dirty="0"/>
          </a:p>
        </p:txBody>
      </p:sp>
      <p:sp>
        <p:nvSpPr>
          <p:cNvPr id="3" name="內容版面配置區 2"/>
          <p:cNvSpPr>
            <a:spLocks noGrp="1"/>
          </p:cNvSpPr>
          <p:nvPr>
            <p:ph idx="1"/>
          </p:nvPr>
        </p:nvSpPr>
        <p:spPr/>
        <p:txBody>
          <a:bodyPr/>
          <a:lstStyle/>
          <a:p>
            <a:r>
              <a:rPr lang="en-US" altLang="zh-TW" dirty="0" smtClean="0"/>
              <a:t>Microcomputer </a:t>
            </a:r>
          </a:p>
          <a:p>
            <a:r>
              <a:rPr lang="en-US" altLang="zh-TW" dirty="0" smtClean="0"/>
              <a:t>Most language program was written by </a:t>
            </a:r>
            <a:r>
              <a:rPr lang="en-US" altLang="zh-TW" dirty="0" smtClean="0">
                <a:solidFill>
                  <a:srgbClr val="FF0000"/>
                </a:solidFill>
              </a:rPr>
              <a:t>teacher developers</a:t>
            </a:r>
            <a:r>
              <a:rPr lang="en-US" altLang="zh-TW" dirty="0" smtClean="0"/>
              <a:t>.</a:t>
            </a:r>
          </a:p>
          <a:p>
            <a:r>
              <a:rPr lang="en-US" altLang="zh-TW" dirty="0" smtClean="0"/>
              <a:t>Commercial programs were </a:t>
            </a:r>
            <a:r>
              <a:rPr lang="en-US" altLang="zh-TW" dirty="0" smtClean="0">
                <a:solidFill>
                  <a:srgbClr val="FF0000"/>
                </a:solidFill>
              </a:rPr>
              <a:t>expensive</a:t>
            </a:r>
            <a:r>
              <a:rPr lang="en-US" altLang="zh-TW" dirty="0" smtClean="0"/>
              <a:t> at that time.</a:t>
            </a:r>
          </a:p>
          <a:p>
            <a:r>
              <a:rPr lang="en-US" altLang="zh-TW" dirty="0" smtClean="0"/>
              <a:t>Traditional labs were replaced by computer labs.</a:t>
            </a:r>
            <a:endParaRPr lang="zh-TW" altLang="en-US" dirty="0"/>
          </a:p>
        </p:txBody>
      </p:sp>
    </p:spTree>
    <p:extLst>
      <p:ext uri="{BB962C8B-B14F-4D97-AF65-F5344CB8AC3E}">
        <p14:creationId xmlns:p14="http://schemas.microsoft.com/office/powerpoint/2010/main" xmlns="" val="1950441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Multimedia Language Lab</a:t>
            </a:r>
            <a:endParaRPr lang="zh-TW" altLang="en-US" dirty="0"/>
          </a:p>
        </p:txBody>
      </p:sp>
      <p:sp>
        <p:nvSpPr>
          <p:cNvPr id="3" name="內容版面配置區 2"/>
          <p:cNvSpPr>
            <a:spLocks noGrp="1"/>
          </p:cNvSpPr>
          <p:nvPr>
            <p:ph idx="1"/>
          </p:nvPr>
        </p:nvSpPr>
        <p:spPr/>
        <p:txBody>
          <a:bodyPr/>
          <a:lstStyle/>
          <a:p>
            <a:endParaRPr lang="zh-TW" altLang="en-US"/>
          </a:p>
        </p:txBody>
      </p:sp>
      <p:pic>
        <p:nvPicPr>
          <p:cNvPr id="3074" name="Picture 2" descr="http://4.bp.blogspot.com/-Coh0RFo6ehc/UgR5QVctM_I/AAAAAAAAANw/LbUc1nU0T5k/s1600/Digital-Language-Lab-for-Language-Learning-V-5-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2286000"/>
            <a:ext cx="4762500" cy="31623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09514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 the late 80s and 90s</a:t>
            </a:r>
            <a:endParaRPr lang="zh-TW" altLang="en-US" dirty="0"/>
          </a:p>
        </p:txBody>
      </p:sp>
      <p:sp>
        <p:nvSpPr>
          <p:cNvPr id="3" name="內容版面配置區 2"/>
          <p:cNvSpPr>
            <a:spLocks noGrp="1"/>
          </p:cNvSpPr>
          <p:nvPr>
            <p:ph idx="1"/>
          </p:nvPr>
        </p:nvSpPr>
        <p:spPr/>
        <p:txBody>
          <a:bodyPr/>
          <a:lstStyle/>
          <a:p>
            <a:r>
              <a:rPr lang="en-US" altLang="zh-TW" dirty="0" smtClean="0"/>
              <a:t>The use of computer as a tool increased</a:t>
            </a:r>
            <a:r>
              <a:rPr lang="en-US" altLang="zh-TW" dirty="0" smtClean="0"/>
              <a:t>.</a:t>
            </a:r>
          </a:p>
          <a:p>
            <a:pPr lvl="1"/>
            <a:r>
              <a:rPr lang="en-US" altLang="zh-TW" dirty="0" smtClean="0"/>
              <a:t>Apple Macintosh</a:t>
            </a:r>
          </a:p>
          <a:p>
            <a:pPr lvl="1"/>
            <a:r>
              <a:rPr lang="en-US" altLang="zh-TW" dirty="0" smtClean="0"/>
              <a:t>PC</a:t>
            </a:r>
            <a:endParaRPr lang="en-US" altLang="zh-TW" dirty="0" smtClean="0"/>
          </a:p>
          <a:p>
            <a:r>
              <a:rPr lang="en-US" altLang="zh-TW" dirty="0" smtClean="0"/>
              <a:t>Using email and word processors into writing class.</a:t>
            </a:r>
          </a:p>
          <a:p>
            <a:r>
              <a:rPr lang="en-US" altLang="zh-TW" dirty="0" smtClean="0"/>
              <a:t>CMC: </a:t>
            </a:r>
            <a:r>
              <a:rPr lang="en-US" altLang="zh-TW" dirty="0" smtClean="0">
                <a:solidFill>
                  <a:srgbClr val="FF0000"/>
                </a:solidFill>
              </a:rPr>
              <a:t>c</a:t>
            </a:r>
            <a:r>
              <a:rPr lang="en-US" altLang="zh-TW" dirty="0" smtClean="0"/>
              <a:t>omputer </a:t>
            </a:r>
            <a:r>
              <a:rPr lang="en-US" altLang="zh-TW" dirty="0" smtClean="0">
                <a:solidFill>
                  <a:srgbClr val="FF0000"/>
                </a:solidFill>
              </a:rPr>
              <a:t>m</a:t>
            </a:r>
            <a:r>
              <a:rPr lang="en-US" altLang="zh-TW" dirty="0" smtClean="0"/>
              <a:t>ediated </a:t>
            </a:r>
            <a:r>
              <a:rPr lang="en-US" altLang="zh-TW" dirty="0" smtClean="0">
                <a:solidFill>
                  <a:srgbClr val="FF0000"/>
                </a:solidFill>
              </a:rPr>
              <a:t>c</a:t>
            </a:r>
            <a:r>
              <a:rPr lang="en-US" altLang="zh-TW" dirty="0" smtClean="0"/>
              <a:t>ommunication</a:t>
            </a:r>
          </a:p>
          <a:p>
            <a:pPr lvl="1"/>
            <a:r>
              <a:rPr lang="en-US" altLang="zh-TW" dirty="0" smtClean="0"/>
              <a:t>E-pal project</a:t>
            </a:r>
          </a:p>
          <a:p>
            <a:pPr lvl="1"/>
            <a:r>
              <a:rPr lang="en-US" altLang="zh-TW" dirty="0" smtClean="0"/>
              <a:t>Cross culture communication</a:t>
            </a:r>
            <a:endParaRPr lang="en-US" altLang="zh-TW" dirty="0" smtClean="0"/>
          </a:p>
          <a:p>
            <a:endParaRPr lang="zh-TW" altLang="en-US" dirty="0"/>
          </a:p>
        </p:txBody>
      </p:sp>
    </p:spTree>
    <p:extLst>
      <p:ext uri="{BB962C8B-B14F-4D97-AF65-F5344CB8AC3E}">
        <p14:creationId xmlns:p14="http://schemas.microsoft.com/office/powerpoint/2010/main" xmlns="" val="19431607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 the mid-1990s</a:t>
            </a:r>
            <a:endParaRPr lang="zh-TW" altLang="en-US" dirty="0"/>
          </a:p>
        </p:txBody>
      </p:sp>
      <p:sp>
        <p:nvSpPr>
          <p:cNvPr id="3" name="內容版面配置區 2"/>
          <p:cNvSpPr>
            <a:spLocks noGrp="1"/>
          </p:cNvSpPr>
          <p:nvPr>
            <p:ph idx="1"/>
          </p:nvPr>
        </p:nvSpPr>
        <p:spPr>
          <a:xfrm>
            <a:off x="914400" y="1600201"/>
            <a:ext cx="7772400" cy="2667000"/>
          </a:xfrm>
        </p:spPr>
        <p:txBody>
          <a:bodyPr/>
          <a:lstStyle/>
          <a:p>
            <a:r>
              <a:rPr lang="en-US" altLang="zh-TW" dirty="0" smtClean="0"/>
              <a:t>Two major changes</a:t>
            </a:r>
          </a:p>
          <a:p>
            <a:pPr lvl="1"/>
            <a:r>
              <a:rPr lang="en-US" altLang="zh-TW" dirty="0" smtClean="0"/>
              <a:t>Commercial multimedia for language learning</a:t>
            </a:r>
          </a:p>
          <a:p>
            <a:pPr lvl="2"/>
            <a:r>
              <a:rPr lang="en-US" altLang="zh-TW" dirty="0" smtClean="0"/>
              <a:t>Because </a:t>
            </a:r>
            <a:r>
              <a:rPr lang="en-US" altLang="zh-TW" dirty="0" smtClean="0">
                <a:solidFill>
                  <a:srgbClr val="FF0000"/>
                </a:solidFill>
              </a:rPr>
              <a:t>CD ROMs </a:t>
            </a:r>
            <a:r>
              <a:rPr lang="en-US" altLang="zh-TW" dirty="0" smtClean="0"/>
              <a:t>became standard in home computers.</a:t>
            </a:r>
          </a:p>
          <a:p>
            <a:pPr lvl="1"/>
            <a:r>
              <a:rPr lang="en-US" altLang="zh-TW" dirty="0" smtClean="0"/>
              <a:t> development of the world wide web (www).</a:t>
            </a:r>
          </a:p>
          <a:p>
            <a:pPr marL="457200" lvl="1" indent="0">
              <a:buNone/>
            </a:pPr>
            <a:endParaRPr lang="en-US" altLang="zh-TW" dirty="0" smtClean="0"/>
          </a:p>
          <a:p>
            <a:pPr lvl="1"/>
            <a:endParaRPr lang="zh-TW" altLang="en-US" dirty="0"/>
          </a:p>
        </p:txBody>
      </p:sp>
      <p:pic>
        <p:nvPicPr>
          <p:cNvPr id="19458" name="Picture 2" descr="Floppy disk data recovery"/>
          <p:cNvPicPr>
            <a:picLocks noChangeAspect="1" noChangeArrowheads="1"/>
          </p:cNvPicPr>
          <p:nvPr/>
        </p:nvPicPr>
        <p:blipFill>
          <a:blip r:embed="rId3" cstate="print"/>
          <a:srcRect/>
          <a:stretch>
            <a:fillRect/>
          </a:stretch>
        </p:blipFill>
        <p:spPr bwMode="auto">
          <a:xfrm>
            <a:off x="1600200" y="4343400"/>
            <a:ext cx="1847850" cy="1895476"/>
          </a:xfrm>
          <a:prstGeom prst="rect">
            <a:avLst/>
          </a:prstGeom>
          <a:noFill/>
        </p:spPr>
      </p:pic>
      <p:pic>
        <p:nvPicPr>
          <p:cNvPr id="19460" name="Picture 4" descr="http://www.emarcom.com/emarcom_static/images/CDs/cd_roms.jpg"/>
          <p:cNvPicPr>
            <a:picLocks noChangeAspect="1" noChangeArrowheads="1"/>
          </p:cNvPicPr>
          <p:nvPr/>
        </p:nvPicPr>
        <p:blipFill>
          <a:blip r:embed="rId4" cstate="print"/>
          <a:srcRect/>
          <a:stretch>
            <a:fillRect/>
          </a:stretch>
        </p:blipFill>
        <p:spPr bwMode="auto">
          <a:xfrm>
            <a:off x="4800600" y="4343400"/>
            <a:ext cx="2857500" cy="1905000"/>
          </a:xfrm>
          <a:prstGeom prst="rect">
            <a:avLst/>
          </a:prstGeom>
          <a:noFill/>
        </p:spPr>
      </p:pic>
      <p:sp>
        <p:nvSpPr>
          <p:cNvPr id="7" name="文字方塊 6"/>
          <p:cNvSpPr txBox="1"/>
          <p:nvPr/>
        </p:nvSpPr>
        <p:spPr>
          <a:xfrm>
            <a:off x="762000" y="6324600"/>
            <a:ext cx="1828800" cy="369332"/>
          </a:xfrm>
          <a:prstGeom prst="rect">
            <a:avLst/>
          </a:prstGeom>
          <a:noFill/>
        </p:spPr>
        <p:txBody>
          <a:bodyPr wrap="square" rtlCol="0">
            <a:spAutoFit/>
          </a:bodyPr>
          <a:lstStyle/>
          <a:p>
            <a:pPr algn="ctr"/>
            <a:r>
              <a:rPr lang="en-US" altLang="zh-TW" dirty="0" smtClean="0"/>
              <a:t>1.44 MB</a:t>
            </a:r>
            <a:endParaRPr lang="zh-TW" altLang="en-US" dirty="0"/>
          </a:p>
        </p:txBody>
      </p:sp>
      <p:sp>
        <p:nvSpPr>
          <p:cNvPr id="8" name="文字方塊 7"/>
          <p:cNvSpPr txBox="1"/>
          <p:nvPr/>
        </p:nvSpPr>
        <p:spPr>
          <a:xfrm>
            <a:off x="3733800" y="6324600"/>
            <a:ext cx="1828800" cy="369332"/>
          </a:xfrm>
          <a:prstGeom prst="rect">
            <a:avLst/>
          </a:prstGeom>
          <a:noFill/>
        </p:spPr>
        <p:txBody>
          <a:bodyPr wrap="square" rtlCol="0">
            <a:spAutoFit/>
          </a:bodyPr>
          <a:lstStyle/>
          <a:p>
            <a:pPr algn="ctr"/>
            <a:r>
              <a:rPr lang="en-US" altLang="zh-TW" dirty="0" smtClean="0"/>
              <a:t>700 MB</a:t>
            </a:r>
            <a:endParaRPr lang="zh-TW" altLang="en-US" dirty="0"/>
          </a:p>
        </p:txBody>
      </p:sp>
    </p:spTree>
    <p:extLst>
      <p:ext uri="{BB962C8B-B14F-4D97-AF65-F5344CB8AC3E}">
        <p14:creationId xmlns:p14="http://schemas.microsoft.com/office/powerpoint/2010/main" xmlns="" val="19792635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The 21 century</a:t>
            </a:r>
            <a:endParaRPr lang="zh-TW" altLang="en-US" dirty="0"/>
          </a:p>
        </p:txBody>
      </p:sp>
      <p:sp>
        <p:nvSpPr>
          <p:cNvPr id="6" name="內容版面配置區 5"/>
          <p:cNvSpPr>
            <a:spLocks noGrp="1"/>
          </p:cNvSpPr>
          <p:nvPr>
            <p:ph idx="1"/>
          </p:nvPr>
        </p:nvSpPr>
        <p:spPr>
          <a:xfrm>
            <a:off x="914400" y="1600201"/>
            <a:ext cx="7772400" cy="3505200"/>
          </a:xfrm>
        </p:spPr>
        <p:txBody>
          <a:bodyPr/>
          <a:lstStyle/>
          <a:p>
            <a:r>
              <a:rPr lang="en-US" altLang="zh-TW" dirty="0" smtClean="0"/>
              <a:t>Smart phone</a:t>
            </a:r>
          </a:p>
          <a:p>
            <a:pPr lvl="1"/>
            <a:r>
              <a:rPr lang="en-US" altLang="zh-TW" dirty="0" smtClean="0"/>
              <a:t>App</a:t>
            </a:r>
          </a:p>
          <a:p>
            <a:pPr lvl="1"/>
            <a:r>
              <a:rPr lang="en-US" altLang="zh-TW" dirty="0" smtClean="0"/>
              <a:t>Go online everywhere</a:t>
            </a:r>
          </a:p>
          <a:p>
            <a:r>
              <a:rPr lang="en-US" altLang="zh-TW" dirty="0" smtClean="0"/>
              <a:t>Social media</a:t>
            </a:r>
          </a:p>
          <a:p>
            <a:pPr lvl="1"/>
            <a:r>
              <a:rPr lang="en-US" altLang="zh-TW" dirty="0" err="1" smtClean="0"/>
              <a:t>Facebook</a:t>
            </a:r>
            <a:endParaRPr lang="en-US" altLang="zh-TW" dirty="0" smtClean="0"/>
          </a:p>
          <a:p>
            <a:pPr lvl="1"/>
            <a:r>
              <a:rPr lang="en-US" altLang="zh-TW" dirty="0" smtClean="0"/>
              <a:t>Skype</a:t>
            </a:r>
          </a:p>
          <a:p>
            <a:pPr lvl="1"/>
            <a:r>
              <a:rPr lang="en-US" altLang="zh-TW" dirty="0" smtClean="0"/>
              <a:t>Line</a:t>
            </a:r>
          </a:p>
          <a:p>
            <a:r>
              <a:rPr lang="en-US" altLang="zh-TW" dirty="0" err="1" smtClean="0"/>
              <a:t>Gamification</a:t>
            </a:r>
            <a:endParaRPr lang="en-US" altLang="zh-TW" dirty="0" smtClean="0"/>
          </a:p>
          <a:p>
            <a:pPr lvl="1"/>
            <a:r>
              <a:rPr lang="en-US" altLang="zh-TW" dirty="0" smtClean="0"/>
              <a:t>Online games</a:t>
            </a:r>
          </a:p>
          <a:p>
            <a:pPr lvl="1"/>
            <a:endParaRPr lang="en-US" altLang="zh-TW" dirty="0" smtClean="0"/>
          </a:p>
          <a:p>
            <a:endParaRPr lang="en-US" altLang="zh-TW" dirty="0" smtClean="0"/>
          </a:p>
        </p:txBody>
      </p:sp>
      <p:pic>
        <p:nvPicPr>
          <p:cNvPr id="7" name="Picture 6" descr="http://g-ecx.images-amazon.com/images/G/01/srrichar/flashdrive_bg_flash1.jpg"/>
          <p:cNvPicPr>
            <a:picLocks noChangeAspect="1" noChangeArrowheads="1"/>
          </p:cNvPicPr>
          <p:nvPr/>
        </p:nvPicPr>
        <p:blipFill>
          <a:blip r:embed="rId3" cstate="print"/>
          <a:srcRect/>
          <a:stretch>
            <a:fillRect/>
          </a:stretch>
        </p:blipFill>
        <p:spPr bwMode="auto">
          <a:xfrm>
            <a:off x="6477000" y="3733800"/>
            <a:ext cx="2133600" cy="1515745"/>
          </a:xfrm>
          <a:prstGeom prst="rect">
            <a:avLst/>
          </a:prstGeom>
          <a:noFill/>
        </p:spPr>
      </p:pic>
      <p:pic>
        <p:nvPicPr>
          <p:cNvPr id="17410" name="Picture 2" descr="https://upload.wikimedia.org/wikipedia/commons/thumb/1/1b/Facebook_icon.svg/2000px-Facebook_icon.svg.png"/>
          <p:cNvPicPr>
            <a:picLocks noChangeAspect="1" noChangeArrowheads="1"/>
          </p:cNvPicPr>
          <p:nvPr/>
        </p:nvPicPr>
        <p:blipFill>
          <a:blip r:embed="rId4" cstate="print"/>
          <a:srcRect/>
          <a:stretch>
            <a:fillRect/>
          </a:stretch>
        </p:blipFill>
        <p:spPr bwMode="auto">
          <a:xfrm>
            <a:off x="6553200" y="1600200"/>
            <a:ext cx="1905000" cy="1905000"/>
          </a:xfrm>
          <a:prstGeom prst="rect">
            <a:avLst/>
          </a:prstGeom>
          <a:noFill/>
        </p:spPr>
      </p:pic>
      <p:pic>
        <p:nvPicPr>
          <p:cNvPr id="17412" name="Picture 4" descr="http://www.wired.com/wp-content/uploads/images_blogs/business/2011/05/Skype_std_use_logo_pos_col_rgb.jpg"/>
          <p:cNvPicPr>
            <a:picLocks noChangeAspect="1" noChangeArrowheads="1"/>
          </p:cNvPicPr>
          <p:nvPr/>
        </p:nvPicPr>
        <p:blipFill>
          <a:blip r:embed="rId5" cstate="print"/>
          <a:srcRect/>
          <a:stretch>
            <a:fillRect/>
          </a:stretch>
        </p:blipFill>
        <p:spPr bwMode="auto">
          <a:xfrm>
            <a:off x="5638800" y="5410200"/>
            <a:ext cx="3047999" cy="1342666"/>
          </a:xfrm>
          <a:prstGeom prst="rect">
            <a:avLst/>
          </a:prstGeom>
          <a:noFill/>
        </p:spPr>
      </p:pic>
    </p:spTree>
    <p:extLst>
      <p:ext uri="{BB962C8B-B14F-4D97-AF65-F5344CB8AC3E}">
        <p14:creationId xmlns:p14="http://schemas.microsoft.com/office/powerpoint/2010/main" xmlns="" val="1964604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55298" name="Picture 2" descr="http://www.walkinggospel.com/wpcontent/uploads/2014/09/Q-and-A.jpg"/>
          <p:cNvPicPr>
            <a:picLocks noChangeAspect="1" noChangeArrowheads="1"/>
          </p:cNvPicPr>
          <p:nvPr/>
        </p:nvPicPr>
        <p:blipFill>
          <a:blip r:embed="rId3" cstate="print"/>
          <a:srcRect/>
          <a:stretch>
            <a:fillRect/>
          </a:stretch>
        </p:blipFill>
        <p:spPr bwMode="auto">
          <a:xfrm>
            <a:off x="2667000" y="3276600"/>
            <a:ext cx="3743325" cy="1905000"/>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afd518655f186bcd67e60a4998ec7a4f459f"/>
</p:tagLst>
</file>

<file path=ppt/theme/theme1.xml><?xml version="1.0" encoding="utf-8"?>
<a:theme xmlns:a="http://schemas.openxmlformats.org/drawingml/2006/main" name="佈景主題2">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佈景主題2</Template>
  <TotalTime>521</TotalTime>
  <Words>499</Words>
  <Application>Microsoft Office PowerPoint</Application>
  <PresentationFormat>如螢幕大小 (4:3)</PresentationFormat>
  <Paragraphs>105</Paragraphs>
  <Slides>19</Slides>
  <Notes>19</Notes>
  <HiddenSlides>0</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佈景主題2</vt:lpstr>
      <vt:lpstr>Unit One: Introduction to Computer Assisted Language Learning</vt:lpstr>
      <vt:lpstr>The Writer</vt:lpstr>
      <vt:lpstr>An Introduction to CALL</vt:lpstr>
      <vt:lpstr>When did Internet become popular?</vt:lpstr>
      <vt:lpstr>When did Internet become popular?</vt:lpstr>
      <vt:lpstr>When did Internet become popular?</vt:lpstr>
      <vt:lpstr>What is CALL? </vt:lpstr>
      <vt:lpstr>Two functional Roles</vt:lpstr>
      <vt:lpstr>Computer as a tutor</vt:lpstr>
      <vt:lpstr>Computer as a tool</vt:lpstr>
      <vt:lpstr>Are these to opposing philosophies? </vt:lpstr>
      <vt:lpstr>Different names</vt:lpstr>
      <vt:lpstr>CALL History</vt:lpstr>
      <vt:lpstr>1980s</vt:lpstr>
      <vt:lpstr>Multimedia Language Lab</vt:lpstr>
      <vt:lpstr>In the late 80s and 90s</vt:lpstr>
      <vt:lpstr>In the mid-1990s</vt:lpstr>
      <vt:lpstr>The 21 century</vt:lpstr>
      <vt:lpstr>投影片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One: Introduction to Computer Assisted Language Learning</dc:title>
  <dc:creator>NTCB</dc:creator>
  <cp:lastModifiedBy>Shu-Li Lai</cp:lastModifiedBy>
  <cp:revision>233</cp:revision>
  <dcterms:created xsi:type="dcterms:W3CDTF">2015-10-05T03:23:42Z</dcterms:created>
  <dcterms:modified xsi:type="dcterms:W3CDTF">2015-10-05T15:48:37Z</dcterms:modified>
</cp:coreProperties>
</file>