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5" r:id="rId3"/>
    <p:sldId id="270" r:id="rId4"/>
    <p:sldId id="261" r:id="rId5"/>
    <p:sldId id="272" r:id="rId6"/>
    <p:sldId id="276" r:id="rId7"/>
    <p:sldId id="273" r:id="rId8"/>
    <p:sldId id="264" r:id="rId9"/>
    <p:sldId id="274" r:id="rId10"/>
    <p:sldId id="275" r:id="rId11"/>
    <p:sldId id="267" r:id="rId12"/>
    <p:sldId id="266" r:id="rId13"/>
    <p:sldId id="277" r:id="rId14"/>
    <p:sldId id="268" r:id="rId1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20" autoAdjust="0"/>
    <p:restoredTop sz="99876" autoAdjust="0"/>
  </p:normalViewPr>
  <p:slideViewPr>
    <p:cSldViewPr snapToGrid="0">
      <p:cViewPr>
        <p:scale>
          <a:sx n="100" d="100"/>
          <a:sy n="100" d="100"/>
        </p:scale>
        <p:origin x="-246" y="-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113058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963795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723476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595881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65732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775393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735097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022785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151554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4060558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10761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914A-290B-457E-82EA-35088F0AD303}" type="datetimeFigureOut">
              <a:rPr lang="zh-TW" altLang="en-US" smtClean="0"/>
              <a:pPr/>
              <a:t>2015/3/25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EDC1F-591F-4DE3-AF91-1D2F1A8A612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809736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6.jpe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7.jpe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jpeg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gif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2728690" y="2946287"/>
            <a:ext cx="7315201" cy="1040227"/>
            <a:chOff x="1770756" y="2777028"/>
            <a:chExt cx="7315201" cy="1040227"/>
          </a:xfrm>
        </p:grpSpPr>
        <p:sp>
          <p:nvSpPr>
            <p:cNvPr id="11" name="矩形 10"/>
            <p:cNvSpPr/>
            <p:nvPr/>
          </p:nvSpPr>
          <p:spPr>
            <a:xfrm>
              <a:off x="1770757" y="2844798"/>
              <a:ext cx="7315200" cy="97245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8"/>
            <p:cNvSpPr txBox="1"/>
            <p:nvPr/>
          </p:nvSpPr>
          <p:spPr>
            <a:xfrm>
              <a:off x="1770756" y="2777028"/>
              <a:ext cx="72006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TW" altLang="en-US" sz="6000" dirty="0">
                <a:latin typeface="AR DARLING" panose="02000000000000000000" pitchFamily="2" charset="0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2423" t="18442" r="4344" b="16459"/>
          <a:stretch/>
        </p:blipFill>
        <p:spPr>
          <a:xfrm>
            <a:off x="9497286" y="3172812"/>
            <a:ext cx="432048" cy="654946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3497943" y="4507633"/>
            <a:ext cx="5486397" cy="1704472"/>
            <a:chOff x="3497943" y="4101241"/>
            <a:chExt cx="5486397" cy="170447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5787" y="4101241"/>
              <a:ext cx="4106838" cy="1704472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3497943" y="5167086"/>
              <a:ext cx="5486397" cy="5805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8686" y="35002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728691" y="3023996"/>
            <a:ext cx="80780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6600" b="1" dirty="0" smtClean="0">
                <a:latin typeface="Segoe Script" panose="020B05040200000000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Syntax</a:t>
            </a:r>
            <a:endParaRPr lang="zh-TW" altLang="en-US" sz="6600" b="1" dirty="0">
              <a:latin typeface="Segoe Script" panose="020B0504020000000003" pitchFamily="34" charset="0"/>
              <a:cs typeface="Segoe UI" panose="020B0502040204020203" pitchFamily="34" charset="0"/>
            </a:endParaRPr>
          </a:p>
          <a:p>
            <a:endParaRPr lang="zh-TW" altLang="en-US" dirty="0"/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85833181"/>
              </p:ext>
            </p:extLst>
          </p:nvPr>
        </p:nvGraphicFramePr>
        <p:xfrm>
          <a:off x="-1" y="3986515"/>
          <a:ext cx="3497943" cy="25283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0871"/>
                <a:gridCol w="1050089"/>
                <a:gridCol w="1376983"/>
              </a:tblGrid>
              <a:tr h="409673">
                <a:tc gridSpan="3">
                  <a:txBody>
                    <a:bodyPr/>
                    <a:lstStyle/>
                    <a:p>
                      <a:pPr algn="ctr"/>
                      <a:r>
                        <a:rPr lang="en-US" altLang="zh-TW" sz="2400" dirty="0" smtClean="0">
                          <a:solidFill>
                            <a:srgbClr val="FF0000"/>
                          </a:solidFill>
                        </a:rPr>
                        <a:t>3/31</a:t>
                      </a:r>
                      <a:r>
                        <a:rPr lang="zh-TW" altLang="en-US" sz="2400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zh-TW" altLang="en-US" sz="24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9673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林麗瑛 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Rina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10244006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5362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鄭宇涵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Eva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10244029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5362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馮　雅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Amber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10244032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5362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邸筠捷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Trista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10244037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5362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潘璿如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Melody</a:t>
                      </a:r>
                      <a:endParaRPr lang="zh-TW" altLang="en-US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10244039</a:t>
                      </a:r>
                      <a:endParaRPr lang="zh-TW" altLang="en-US" sz="1800" kern="120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4098" name="Picture 2" descr="http://www.websonic.nl/googledoodles/images/doodle_wk_2014_18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01" y="596900"/>
            <a:ext cx="6984619" cy="23110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99417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7601" y="370892"/>
            <a:ext cx="8911770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Contents</a:t>
            </a:r>
            <a:endParaRPr lang="zh-TW" altLang="en-US" sz="5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1" y="1436914"/>
            <a:ext cx="7358742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General syntax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/>
              <a:t>General Domain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General Search Operators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Functions </a:t>
            </a:r>
            <a:r>
              <a:rPr lang="en-US" altLang="zh-TW" sz="3800" dirty="0"/>
              <a:t>of </a:t>
            </a:r>
            <a:r>
              <a:rPr lang="en-US" altLang="zh-TW" sz="3800" dirty="0" smtClean="0"/>
              <a:t>Google toolbar and Download Google toolbar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Practices</a:t>
            </a:r>
            <a:endParaRPr lang="en-US" altLang="zh-TW" sz="3800" dirty="0"/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endParaRPr lang="en-US" altLang="zh-TW" sz="3800" dirty="0" smtClean="0"/>
          </a:p>
          <a:p>
            <a:pPr>
              <a:lnSpc>
                <a:spcPct val="150000"/>
              </a:lnSpc>
            </a:pPr>
            <a:r>
              <a:rPr lang="zh-TW" altLang="en-US" sz="3800" dirty="0" smtClean="0"/>
              <a:t> </a:t>
            </a:r>
            <a:endParaRPr lang="zh-TW" altLang="en-US" sz="4000" dirty="0"/>
          </a:p>
          <a:p>
            <a:endParaRPr lang="zh-TW" altLang="en-US" sz="2000" dirty="0"/>
          </a:p>
        </p:txBody>
      </p:sp>
      <p:pic>
        <p:nvPicPr>
          <p:cNvPr id="1026" name="Picture 2" descr="http://2.bp.blogspot.com/_AcBUSVxs82w/SP8feHF4UdI/AAAAAAAAK-s/4XHJ2p95Ljc/s400/doodle_google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247" y="2878328"/>
            <a:ext cx="3709317" cy="23250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054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7601" y="370892"/>
            <a:ext cx="8911770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50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Syntax</a:t>
            </a:r>
            <a:endParaRPr lang="zh-TW" altLang="en-US" sz="5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1" y="1622815"/>
            <a:ext cx="9236528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zh-TW" altLang="en-US" sz="3800" dirty="0" smtClean="0"/>
              <a:t> 「</a:t>
            </a:r>
            <a:r>
              <a:rPr lang="en-US" altLang="zh-TW" sz="3800" dirty="0" smtClean="0">
                <a:solidFill>
                  <a:schemeClr val="accent5"/>
                </a:solidFill>
              </a:rPr>
              <a:t>”“</a:t>
            </a:r>
            <a:r>
              <a:rPr lang="zh-TW" altLang="en-US" sz="3800" dirty="0" smtClean="0"/>
              <a:t>」</a:t>
            </a:r>
            <a:r>
              <a:rPr lang="en-US" altLang="zh-TW" sz="3800" dirty="0"/>
              <a:t>Search completed sentences</a:t>
            </a:r>
            <a:r>
              <a:rPr lang="en-US" altLang="zh-TW" sz="3800" dirty="0" smtClean="0"/>
              <a:t>.</a:t>
            </a:r>
          </a:p>
          <a:p>
            <a:pPr>
              <a:lnSpc>
                <a:spcPct val="150000"/>
              </a:lnSpc>
            </a:pPr>
            <a:endParaRPr lang="en-US" altLang="zh-TW" sz="3800" dirty="0" smtClean="0"/>
          </a:p>
          <a:p>
            <a:pPr marL="742950" indent="-742950">
              <a:lnSpc>
                <a:spcPct val="150000"/>
              </a:lnSpc>
              <a:buFont typeface="+mj-lt"/>
              <a:buAutoNum type="alphaLcParenR" startAt="2"/>
            </a:pPr>
            <a:r>
              <a:rPr lang="zh-TW" altLang="en-US" sz="4000" dirty="0" smtClean="0"/>
              <a:t>「 </a:t>
            </a:r>
            <a:r>
              <a:rPr lang="zh-TW" altLang="en-US" sz="4000" dirty="0" smtClean="0">
                <a:solidFill>
                  <a:schemeClr val="accent5"/>
                </a:solidFill>
              </a:rPr>
              <a:t>*</a:t>
            </a:r>
            <a:r>
              <a:rPr lang="zh-TW" altLang="en-US" sz="4000" dirty="0" smtClean="0"/>
              <a:t>」</a:t>
            </a:r>
            <a:r>
              <a:rPr lang="en-US" altLang="zh-TW" sz="4000" dirty="0"/>
              <a:t> Use </a:t>
            </a:r>
            <a:r>
              <a:rPr lang="en-US" altLang="zh-TW" sz="4000" dirty="0" smtClean="0"/>
              <a:t>Wildcards </a:t>
            </a:r>
            <a:endParaRPr lang="zh-TW" altLang="en-US" sz="4000" dirty="0"/>
          </a:p>
          <a:p>
            <a:endParaRPr lang="zh-TW" altLang="en-US" sz="2000" dirty="0"/>
          </a:p>
        </p:txBody>
      </p:sp>
      <p:pic>
        <p:nvPicPr>
          <p:cNvPr id="1028" name="Picture 4" descr="https://www.google.com/logos/doodles/2014/world-cup-2014-2-4845213826678784.3-hp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5073064"/>
            <a:ext cx="4447380" cy="17849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93803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7600" y="370892"/>
            <a:ext cx="89117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Syntax</a:t>
            </a:r>
            <a:endParaRPr lang="zh-TW" altLang="en-US" sz="5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7600" y="1668805"/>
            <a:ext cx="1072605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000" dirty="0" smtClean="0"/>
              <a:t>「</a:t>
            </a:r>
            <a:r>
              <a:rPr lang="en-US" altLang="zh-TW" sz="3000" dirty="0" smtClean="0">
                <a:solidFill>
                  <a:schemeClr val="accent5"/>
                </a:solidFill>
              </a:rPr>
              <a:t>”“</a:t>
            </a:r>
            <a:r>
              <a:rPr lang="zh-TW" altLang="en-US" sz="3000" dirty="0"/>
              <a:t>」</a:t>
            </a:r>
            <a:r>
              <a:rPr lang="en-US" altLang="zh-TW" sz="3000" dirty="0"/>
              <a:t>Search completed sentences</a:t>
            </a:r>
            <a:r>
              <a:rPr lang="en-US" altLang="zh-TW" sz="3000" dirty="0" smtClean="0"/>
              <a:t>.</a:t>
            </a:r>
          </a:p>
          <a:p>
            <a:pPr algn="ctr">
              <a:lnSpc>
                <a:spcPct val="150000"/>
              </a:lnSpc>
            </a:pPr>
            <a:r>
              <a:rPr lang="en-US" altLang="zh-TW" sz="3000" dirty="0" smtClean="0"/>
              <a:t>For </a:t>
            </a:r>
            <a:r>
              <a:rPr lang="en-US" altLang="zh-TW" sz="3000" dirty="0"/>
              <a:t>example, </a:t>
            </a:r>
            <a:r>
              <a:rPr lang="en-US" altLang="zh-TW" sz="3000" dirty="0" smtClean="0"/>
              <a:t>  </a:t>
            </a:r>
            <a:r>
              <a:rPr lang="en-US" altLang="zh-TW" sz="3000" dirty="0"/>
              <a:t>”Apple </a:t>
            </a:r>
            <a:r>
              <a:rPr lang="en-US" altLang="zh-TW" sz="3000" dirty="0" smtClean="0"/>
              <a:t>news”</a:t>
            </a:r>
          </a:p>
          <a:p>
            <a:pPr>
              <a:lnSpc>
                <a:spcPct val="150000"/>
              </a:lnSpc>
            </a:pPr>
            <a:endParaRPr lang="en-US" altLang="zh-TW" sz="4000" dirty="0"/>
          </a:p>
          <a:p>
            <a:endParaRPr lang="zh-TW" altLang="en-US" sz="2000" dirty="0"/>
          </a:p>
        </p:txBody>
      </p:sp>
      <p:pic>
        <p:nvPicPr>
          <p:cNvPr id="7" name="圖片 6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85" r="37876" b="21914"/>
          <a:stretch/>
        </p:blipFill>
        <p:spPr bwMode="auto">
          <a:xfrm>
            <a:off x="5666014" y="1015999"/>
            <a:ext cx="4688115" cy="58420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" name="圖片 9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877" r="37876" b="22095"/>
          <a:stretch/>
        </p:blipFill>
        <p:spPr bwMode="auto">
          <a:xfrm>
            <a:off x="1117600" y="1015997"/>
            <a:ext cx="4548414" cy="58420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5" name="向右箭號 4"/>
          <p:cNvSpPr/>
          <p:nvPr/>
        </p:nvSpPr>
        <p:spPr>
          <a:xfrm>
            <a:off x="5196114" y="3550063"/>
            <a:ext cx="939800" cy="7738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6139672" y="324768"/>
            <a:ext cx="27408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>
                <a:latin typeface="AR DARLING" panose="02000000000000000000" pitchFamily="2" charset="0"/>
              </a:rPr>
              <a:t>「</a:t>
            </a:r>
            <a:r>
              <a:rPr lang="en-US" altLang="zh-TW" sz="5000" dirty="0">
                <a:solidFill>
                  <a:schemeClr val="accent5"/>
                </a:solidFill>
              </a:rPr>
              <a:t> ”“ </a:t>
            </a:r>
            <a:r>
              <a:rPr lang="zh-TW" altLang="en-US" sz="5000" dirty="0">
                <a:latin typeface="AR DARLING" panose="02000000000000000000" pitchFamily="2" charset="0"/>
              </a:rPr>
              <a:t>」</a:t>
            </a:r>
          </a:p>
        </p:txBody>
      </p:sp>
    </p:spTree>
    <p:extLst>
      <p:ext uri="{BB962C8B-B14F-4D97-AF65-F5344CB8AC3E}">
        <p14:creationId xmlns="" xmlns:p14="http://schemas.microsoft.com/office/powerpoint/2010/main" val="1389959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allAtOnce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7600" y="370892"/>
            <a:ext cx="89117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Syntax</a:t>
            </a:r>
            <a:r>
              <a:rPr lang="zh-TW" altLang="en-US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 </a:t>
            </a:r>
            <a:endParaRPr lang="zh-TW" altLang="en-US" sz="5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17600" y="1436914"/>
            <a:ext cx="1072605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/>
              <a:t>「 </a:t>
            </a:r>
            <a:r>
              <a:rPr lang="zh-TW" altLang="en-US" sz="3200" dirty="0" smtClean="0">
                <a:solidFill>
                  <a:schemeClr val="accent5"/>
                </a:solidFill>
              </a:rPr>
              <a:t>*</a:t>
            </a:r>
            <a:r>
              <a:rPr lang="zh-TW" altLang="en-US" sz="3200" dirty="0" smtClean="0"/>
              <a:t>」</a:t>
            </a:r>
            <a:r>
              <a:rPr lang="en-US" altLang="zh-TW" sz="3200" dirty="0" smtClean="0"/>
              <a:t>Use wildcards </a:t>
            </a:r>
          </a:p>
          <a:p>
            <a:pPr algn="ctr">
              <a:lnSpc>
                <a:spcPct val="150000"/>
              </a:lnSpc>
            </a:pPr>
            <a:r>
              <a:rPr lang="en-US" altLang="zh-TW" sz="3200" dirty="0"/>
              <a:t>For example,</a:t>
            </a:r>
            <a:r>
              <a:rPr lang="en-US" altLang="zh-TW" sz="3200" dirty="0" smtClean="0"/>
              <a:t> </a:t>
            </a:r>
            <a:r>
              <a:rPr lang="en-US" altLang="zh-TW" sz="3200" dirty="0"/>
              <a:t>a * saved is a * </a:t>
            </a:r>
            <a:r>
              <a:rPr lang="en-US" altLang="zh-TW" sz="3200" dirty="0" smtClean="0"/>
              <a:t>earned</a:t>
            </a:r>
            <a:endParaRPr lang="zh-TW" altLang="en-US" sz="3200" dirty="0"/>
          </a:p>
          <a:p>
            <a:endParaRPr lang="zh-TW" altLang="en-US" sz="2000" dirty="0"/>
          </a:p>
        </p:txBody>
      </p:sp>
      <p:pic>
        <p:nvPicPr>
          <p:cNvPr id="7" name="圖片 6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1" t="9126" r="37695" b="31932"/>
          <a:stretch/>
        </p:blipFill>
        <p:spPr bwMode="auto">
          <a:xfrm>
            <a:off x="1117599" y="1088916"/>
            <a:ext cx="4699000" cy="572534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0" name="圖片 9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357" r="37876" b="29732"/>
          <a:stretch/>
        </p:blipFill>
        <p:spPr bwMode="auto">
          <a:xfrm>
            <a:off x="5816599" y="1030588"/>
            <a:ext cx="4899479" cy="58420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11" name="向右箭號 10"/>
          <p:cNvSpPr/>
          <p:nvPr/>
        </p:nvSpPr>
        <p:spPr>
          <a:xfrm>
            <a:off x="5196114" y="3550063"/>
            <a:ext cx="939800" cy="7738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文字方塊 11"/>
          <p:cNvSpPr txBox="1"/>
          <p:nvPr/>
        </p:nvSpPr>
        <p:spPr>
          <a:xfrm>
            <a:off x="6139672" y="324768"/>
            <a:ext cx="27408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>
                <a:latin typeface="AR DARLING" panose="02000000000000000000" pitchFamily="2" charset="0"/>
              </a:rPr>
              <a:t>「</a:t>
            </a:r>
            <a:r>
              <a:rPr lang="en-US" altLang="zh-TW" sz="5000" dirty="0">
                <a:solidFill>
                  <a:schemeClr val="accent5"/>
                </a:solidFill>
              </a:rPr>
              <a:t> </a:t>
            </a:r>
            <a:r>
              <a:rPr lang="en-US" altLang="zh-TW" sz="5000" dirty="0" smtClean="0">
                <a:solidFill>
                  <a:schemeClr val="accent5"/>
                </a:solidFill>
              </a:rPr>
              <a:t>* </a:t>
            </a:r>
            <a:r>
              <a:rPr lang="zh-TW" altLang="en-US" sz="5000" dirty="0">
                <a:latin typeface="AR DARLING" panose="02000000000000000000" pitchFamily="2" charset="0"/>
              </a:rPr>
              <a:t>」</a:t>
            </a:r>
          </a:p>
        </p:txBody>
      </p:sp>
    </p:spTree>
    <p:extLst>
      <p:ext uri="{BB962C8B-B14F-4D97-AF65-F5344CB8AC3E}">
        <p14:creationId xmlns="" xmlns:p14="http://schemas.microsoft.com/office/powerpoint/2010/main" val="4215227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17600" y="399467"/>
            <a:ext cx="89117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>
              <a:lnSpc>
                <a:spcPct val="150000"/>
              </a:lnSpc>
            </a:pPr>
            <a:endParaRPr lang="en-US" altLang="zh-TW" sz="54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5790620"/>
              </p:ext>
            </p:extLst>
          </p:nvPr>
        </p:nvGraphicFramePr>
        <p:xfrm>
          <a:off x="914400" y="1698173"/>
          <a:ext cx="10305142" cy="51598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296"/>
                <a:gridCol w="3507138"/>
                <a:gridCol w="1551605"/>
                <a:gridCol w="3806103"/>
              </a:tblGrid>
              <a:tr h="767143">
                <a:tc>
                  <a:txBody>
                    <a:bodyPr/>
                    <a:lstStyle/>
                    <a:p>
                      <a:r>
                        <a:rPr lang="zh-TW" altLang="en-US" sz="2400" smtClean="0"/>
                        <a:t>「</a:t>
                      </a:r>
                      <a:r>
                        <a:rPr lang="en-US" altLang="zh-TW" sz="2400" smtClean="0"/>
                        <a:t>.tw</a:t>
                      </a:r>
                      <a:r>
                        <a:rPr lang="zh-TW" altLang="en-US" sz="2400" smtClean="0"/>
                        <a:t>」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Taiwan.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.com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Commercial</a:t>
                      </a:r>
                      <a:r>
                        <a:rPr lang="en-US" altLang="zh-TW" sz="2400" baseline="0" dirty="0" smtClean="0"/>
                        <a:t> </a:t>
                      </a:r>
                      <a:r>
                        <a:rPr lang="en-US" altLang="zh-TW" sz="2400" dirty="0" smtClean="0"/>
                        <a:t>organization.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71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.cn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China.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.org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Organization.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71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.jp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Japan.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.edu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Educational institutions.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3241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</a:t>
                      </a:r>
                      <a:r>
                        <a:rPr lang="en-US" altLang="zh-TW" sz="2400" dirty="0" err="1" smtClean="0"/>
                        <a:t>uk</a:t>
                      </a:r>
                      <a:r>
                        <a:rPr lang="zh-TW" altLang="en-US" sz="2400" dirty="0" smtClean="0"/>
                        <a:t>」</a:t>
                      </a:r>
                      <a:endParaRPr lang="en-US" altLang="zh-TW" sz="24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</a:t>
                      </a:r>
                      <a:r>
                        <a:rPr lang="en-US" altLang="zh-TW" sz="2400" dirty="0" err="1" smtClean="0"/>
                        <a:t>gb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400" dirty="0" smtClean="0"/>
                        <a:t>England.</a:t>
                      </a:r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.gov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Educational institutions.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71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400" dirty="0" smtClean="0"/>
                        <a:t>「</a:t>
                      </a:r>
                      <a:r>
                        <a:rPr lang="en-US" altLang="zh-TW" sz="2400" dirty="0" smtClean="0"/>
                        <a:t>.us</a:t>
                      </a:r>
                      <a:r>
                        <a:rPr lang="zh-TW" altLang="en-US" sz="2400" dirty="0" smtClean="0"/>
                        <a:t>」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 smtClean="0"/>
                        <a:t>USA.(Usually Omission)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7143">
                <a:tc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solidFill>
                        <a:srgbClr val="00B0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3130570" y="247650"/>
            <a:ext cx="5657318" cy="11387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5000" dirty="0" smtClean="0">
                <a:latin typeface="Gungsuh" pitchFamily="18" charset="-127"/>
                <a:ea typeface="Gungsuh" pitchFamily="18" charset="-127"/>
              </a:rPr>
              <a:t>General Domain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="" xmlns:p14="http://schemas.microsoft.com/office/powerpoint/2010/main" val="176895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iterate type="lt">
                                    <p:tmPct val="49814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" fill="hold">
                                          <p:stCondLst>
                                            <p:cond delay="14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059543" y="370892"/>
            <a:ext cx="8969828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45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4500" dirty="0" err="1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SearchOperators</a:t>
            </a:r>
            <a:r>
              <a:rPr lang="en-US" altLang="zh-TW" sz="45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 </a:t>
            </a:r>
            <a:endParaRPr lang="en-US" altLang="zh-TW" sz="4500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1" y="1436914"/>
            <a:ext cx="923652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defTabSz="1552575">
              <a:lnSpc>
                <a:spcPct val="150000"/>
              </a:lnSpc>
              <a:buFont typeface="+mj-lt"/>
              <a:buAutoNum type="alphaLcParenR"/>
              <a:tabLst>
                <a:tab pos="2960688" algn="l"/>
                <a:tab pos="3222625" algn="l"/>
                <a:tab pos="3584575" algn="l"/>
              </a:tabLst>
            </a:pPr>
            <a:r>
              <a:rPr lang="zh-TW" altLang="en-US" sz="3800" dirty="0" smtClean="0"/>
              <a:t>「  </a:t>
            </a:r>
            <a:r>
              <a:rPr lang="en-US" altLang="zh-TW" sz="3800" dirty="0" smtClean="0">
                <a:solidFill>
                  <a:schemeClr val="accent5"/>
                </a:solidFill>
              </a:rPr>
              <a:t>site  </a:t>
            </a:r>
            <a:r>
              <a:rPr lang="zh-TW" altLang="en-US" sz="3800" dirty="0" smtClean="0"/>
              <a:t>」</a:t>
            </a:r>
            <a:r>
              <a:rPr lang="en-US" altLang="zh-TW" sz="3800" dirty="0" smtClean="0"/>
              <a:t>		</a:t>
            </a:r>
            <a:r>
              <a:rPr lang="zh-TW" altLang="en-US" sz="3800" dirty="0" smtClean="0"/>
              <a:t>：</a:t>
            </a:r>
            <a:r>
              <a:rPr lang="en-US" altLang="zh-TW" sz="3800" dirty="0"/>
              <a:t>Search specific sites or </a:t>
            </a:r>
            <a:r>
              <a:rPr lang="en-US" altLang="zh-TW" sz="3800" dirty="0" smtClean="0"/>
              <a:t>			domains</a:t>
            </a:r>
            <a:r>
              <a:rPr lang="en-US" altLang="zh-TW" sz="3800" dirty="0"/>
              <a:t>.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  <a:tabLst>
                <a:tab pos="2424113" algn="l"/>
              </a:tabLst>
            </a:pPr>
            <a:r>
              <a:rPr lang="zh-TW" altLang="en-US" sz="3800" dirty="0"/>
              <a:t>「</a:t>
            </a:r>
            <a:r>
              <a:rPr lang="en-US" altLang="zh-TW" sz="3800" dirty="0">
                <a:solidFill>
                  <a:schemeClr val="accent5"/>
                </a:solidFill>
              </a:rPr>
              <a:t>related</a:t>
            </a:r>
            <a:r>
              <a:rPr lang="zh-TW" altLang="en-US" sz="3800" dirty="0"/>
              <a:t>」：</a:t>
            </a:r>
            <a:r>
              <a:rPr lang="en-US" altLang="zh-TW" sz="3800" dirty="0"/>
              <a:t>Find sites that are similar to </a:t>
            </a:r>
            <a:r>
              <a:rPr lang="en-US" altLang="zh-TW" sz="3800" dirty="0" smtClean="0"/>
              <a:t>			a</a:t>
            </a:r>
            <a:r>
              <a:rPr lang="zh-TW" altLang="en-US" sz="3800" dirty="0" smtClean="0"/>
              <a:t> </a:t>
            </a:r>
            <a:r>
              <a:rPr lang="en-US" altLang="zh-TW" sz="3800" dirty="0" smtClean="0"/>
              <a:t>URL you already </a:t>
            </a:r>
            <a:r>
              <a:rPr lang="en-US" altLang="zh-TW" sz="3800" dirty="0"/>
              <a:t>know.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zh-TW" altLang="en-US" sz="3800" dirty="0"/>
              <a:t>「</a:t>
            </a:r>
            <a:r>
              <a:rPr lang="en-US" altLang="zh-TW" sz="3800" dirty="0" err="1">
                <a:solidFill>
                  <a:schemeClr val="accent5"/>
                </a:solidFill>
              </a:rPr>
              <a:t>filetype</a:t>
            </a:r>
            <a:r>
              <a:rPr lang="zh-TW" altLang="en-US" sz="3800" dirty="0"/>
              <a:t>」：</a:t>
            </a:r>
            <a:r>
              <a:rPr lang="en-US" altLang="zh-TW" sz="4000" dirty="0"/>
              <a:t>Search the specific type.</a:t>
            </a:r>
            <a:endParaRPr lang="zh-TW" altLang="en-US" sz="3800" dirty="0"/>
          </a:p>
          <a:p>
            <a:endParaRPr lang="zh-TW" altLang="en-US" sz="2000" dirty="0"/>
          </a:p>
        </p:txBody>
      </p:sp>
      <p:pic>
        <p:nvPicPr>
          <p:cNvPr id="2050" name="Picture 2" descr="http://www.google.com/logos/doodles/2014/world-cup-2014-63-germany-6259365296209920.4-hp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686" y="5835738"/>
            <a:ext cx="3089502" cy="102226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12857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0" y="1436914"/>
            <a:ext cx="1072605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597025">
              <a:lnSpc>
                <a:spcPct val="150000"/>
              </a:lnSpc>
              <a:tabLst>
                <a:tab pos="2424113" algn="l"/>
              </a:tabLst>
            </a:pPr>
            <a:r>
              <a:rPr lang="zh-TW" altLang="en-US" sz="3200" dirty="0" smtClean="0"/>
              <a:t>「</a:t>
            </a:r>
            <a:r>
              <a:rPr lang="en-US" altLang="zh-TW" sz="3200" dirty="0" smtClean="0">
                <a:solidFill>
                  <a:schemeClr val="accent5"/>
                </a:solidFill>
              </a:rPr>
              <a:t>site</a:t>
            </a:r>
            <a:r>
              <a:rPr lang="zh-TW" altLang="en-US" sz="3200" dirty="0" smtClean="0"/>
              <a:t>」：</a:t>
            </a:r>
            <a:r>
              <a:rPr lang="en-US" altLang="zh-TW" sz="3200" dirty="0" smtClean="0"/>
              <a:t>Search specific sites or domains.</a:t>
            </a:r>
          </a:p>
          <a:p>
            <a:pPr algn="ctr">
              <a:lnSpc>
                <a:spcPct val="150000"/>
              </a:lnSpc>
            </a:pPr>
            <a:r>
              <a:rPr lang="en-US" altLang="zh-TW" sz="3200" dirty="0"/>
              <a:t>For example,</a:t>
            </a:r>
            <a:r>
              <a:rPr lang="en-US" altLang="zh-TW" sz="3200" dirty="0" smtClean="0"/>
              <a:t>  site:.edu</a:t>
            </a:r>
            <a:r>
              <a:rPr lang="zh-TW" altLang="zh-TW" sz="3200" dirty="0" smtClean="0"/>
              <a:t>、</a:t>
            </a:r>
            <a:r>
              <a:rPr lang="en-US" altLang="zh-TW" sz="3200" dirty="0" smtClean="0"/>
              <a:t>site</a:t>
            </a:r>
            <a:r>
              <a:rPr lang="en-US" altLang="zh-TW" sz="3200" dirty="0"/>
              <a:t>:.</a:t>
            </a:r>
            <a:r>
              <a:rPr lang="en-US" altLang="zh-TW" sz="3200" dirty="0" smtClean="0"/>
              <a:t>gov</a:t>
            </a:r>
            <a:endParaRPr lang="zh-TW" altLang="en-US" sz="3200" dirty="0" smtClean="0"/>
          </a:p>
          <a:p>
            <a:endParaRPr lang="zh-TW" altLang="en-US" sz="3800" dirty="0"/>
          </a:p>
        </p:txBody>
      </p:sp>
      <p:sp>
        <p:nvSpPr>
          <p:cNvPr id="7" name="矩形 6"/>
          <p:cNvSpPr/>
          <p:nvPr/>
        </p:nvSpPr>
        <p:spPr>
          <a:xfrm>
            <a:off x="1117600" y="378152"/>
            <a:ext cx="90641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5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35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Search </a:t>
            </a:r>
            <a:r>
              <a:rPr lang="en-US" altLang="zh-TW" sz="35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Operators</a:t>
            </a:r>
            <a:endParaRPr lang="en-US" altLang="zh-TW" sz="3500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022" y="456482"/>
            <a:ext cx="549502" cy="488446"/>
          </a:xfrm>
          <a:prstGeom prst="rect">
            <a:avLst/>
          </a:prstGeom>
        </p:spPr>
      </p:pic>
      <p:pic>
        <p:nvPicPr>
          <p:cNvPr id="9" name="圖片 8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235" r="38237" b="23539"/>
          <a:stretch/>
        </p:blipFill>
        <p:spPr bwMode="auto">
          <a:xfrm>
            <a:off x="1117600" y="1155699"/>
            <a:ext cx="5384800" cy="556259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1" name="圖片 10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568" r="38418" b="24702"/>
          <a:stretch/>
        </p:blipFill>
        <p:spPr bwMode="auto">
          <a:xfrm>
            <a:off x="5943600" y="1155699"/>
            <a:ext cx="5582799" cy="55892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12" name="向右箭號 11"/>
          <p:cNvSpPr/>
          <p:nvPr/>
        </p:nvSpPr>
        <p:spPr>
          <a:xfrm>
            <a:off x="5643789" y="3540538"/>
            <a:ext cx="939800" cy="7738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7318076" y="300662"/>
            <a:ext cx="27408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>
                <a:latin typeface="AR DARLING" panose="02000000000000000000" pitchFamily="2" charset="0"/>
              </a:rPr>
              <a:t>「</a:t>
            </a:r>
            <a:r>
              <a:rPr lang="en-US" altLang="zh-TW" sz="5000" dirty="0">
                <a:solidFill>
                  <a:schemeClr val="accent5"/>
                </a:solidFill>
              </a:rPr>
              <a:t> </a:t>
            </a:r>
            <a:r>
              <a:rPr lang="en-US" altLang="zh-TW" sz="4800" dirty="0">
                <a:solidFill>
                  <a:schemeClr val="accent5"/>
                </a:solidFill>
              </a:rPr>
              <a:t>site</a:t>
            </a:r>
            <a:r>
              <a:rPr lang="en-US" altLang="zh-TW" sz="5000" dirty="0" smtClean="0">
                <a:solidFill>
                  <a:schemeClr val="accent5"/>
                </a:solidFill>
              </a:rPr>
              <a:t> </a:t>
            </a:r>
            <a:r>
              <a:rPr lang="zh-TW" altLang="en-US" sz="5000" dirty="0">
                <a:latin typeface="AR DARLING" panose="02000000000000000000" pitchFamily="2" charset="0"/>
              </a:rPr>
              <a:t>」</a:t>
            </a:r>
          </a:p>
        </p:txBody>
      </p:sp>
    </p:spTree>
    <p:extLst>
      <p:ext uri="{BB962C8B-B14F-4D97-AF65-F5344CB8AC3E}">
        <p14:creationId xmlns="" xmlns:p14="http://schemas.microsoft.com/office/powerpoint/2010/main" val="236618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allAtOnce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0" y="1436914"/>
            <a:ext cx="10726057" cy="37702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2424113" algn="l"/>
              </a:tabLst>
            </a:pPr>
            <a:r>
              <a:rPr lang="zh-TW" altLang="en-US" sz="3200" dirty="0" smtClean="0"/>
              <a:t>「</a:t>
            </a:r>
            <a:r>
              <a:rPr lang="en-US" altLang="zh-TW" sz="3200" dirty="0" smtClean="0">
                <a:solidFill>
                  <a:schemeClr val="accent5"/>
                </a:solidFill>
              </a:rPr>
              <a:t>related</a:t>
            </a:r>
            <a:r>
              <a:rPr lang="zh-TW" altLang="en-US" sz="3200" dirty="0" smtClean="0"/>
              <a:t>」：</a:t>
            </a:r>
            <a:r>
              <a:rPr lang="en-US" altLang="zh-TW" sz="3200" dirty="0" smtClean="0"/>
              <a:t>Find sites that are similar to a URL you 		already know.</a:t>
            </a:r>
          </a:p>
          <a:p>
            <a:pPr algn="ctr">
              <a:lnSpc>
                <a:spcPct val="150000"/>
              </a:lnSpc>
              <a:tabLst>
                <a:tab pos="2424113" algn="l"/>
              </a:tabLst>
            </a:pPr>
            <a:r>
              <a:rPr lang="en-US" altLang="zh-TW" sz="3200" dirty="0"/>
              <a:t>For example,</a:t>
            </a:r>
            <a:r>
              <a:rPr lang="en-US" altLang="zh-TW" sz="3200" dirty="0" smtClean="0"/>
              <a:t>  </a:t>
            </a:r>
            <a:r>
              <a:rPr lang="en-US" altLang="zh-TW" sz="3200" dirty="0" err="1" smtClean="0"/>
              <a:t>related:time.com</a:t>
            </a:r>
            <a:endParaRPr lang="en-US" altLang="zh-TW" sz="3200" dirty="0" smtClean="0"/>
          </a:p>
          <a:p>
            <a:pPr>
              <a:lnSpc>
                <a:spcPct val="150000"/>
              </a:lnSpc>
            </a:pPr>
            <a:endParaRPr lang="zh-TW" altLang="en-US" sz="3800" dirty="0" smtClean="0"/>
          </a:p>
          <a:p>
            <a:endParaRPr lang="zh-TW" altLang="en-US" sz="3800" dirty="0"/>
          </a:p>
        </p:txBody>
      </p:sp>
      <p:sp>
        <p:nvSpPr>
          <p:cNvPr id="7" name="矩形 6"/>
          <p:cNvSpPr/>
          <p:nvPr/>
        </p:nvSpPr>
        <p:spPr>
          <a:xfrm>
            <a:off x="1117600" y="378152"/>
            <a:ext cx="90641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33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Search </a:t>
            </a:r>
            <a:r>
              <a:rPr lang="en-US" altLang="zh-TW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Operators</a:t>
            </a:r>
            <a:r>
              <a:rPr lang="zh-TW" altLang="en-US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 </a:t>
            </a:r>
            <a:r>
              <a:rPr lang="en-US" altLang="zh-TW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 </a:t>
            </a:r>
            <a:r>
              <a:rPr lang="zh-TW" altLang="en-US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 </a:t>
            </a:r>
            <a:endParaRPr lang="en-US" altLang="zh-TW" sz="3300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022" y="456482"/>
            <a:ext cx="549502" cy="488446"/>
          </a:xfrm>
          <a:prstGeom prst="rect">
            <a:avLst/>
          </a:prstGeom>
        </p:spPr>
      </p:pic>
      <p:pic>
        <p:nvPicPr>
          <p:cNvPr id="9" name="圖片 8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750" r="38418" b="3838"/>
          <a:stretch/>
        </p:blipFill>
        <p:spPr bwMode="auto">
          <a:xfrm>
            <a:off x="1117600" y="1005145"/>
            <a:ext cx="4779245" cy="585285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11" name="圖片 10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8933" r="38237" b="3837"/>
          <a:stretch/>
        </p:blipFill>
        <p:spPr bwMode="auto">
          <a:xfrm>
            <a:off x="5896845" y="1023259"/>
            <a:ext cx="4810915" cy="583474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sp>
        <p:nvSpPr>
          <p:cNvPr id="12" name="向右箭號 11"/>
          <p:cNvSpPr/>
          <p:nvPr/>
        </p:nvSpPr>
        <p:spPr>
          <a:xfrm>
            <a:off x="5540828" y="3553693"/>
            <a:ext cx="939800" cy="77387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/>
          <p:cNvSpPr txBox="1"/>
          <p:nvPr/>
        </p:nvSpPr>
        <p:spPr>
          <a:xfrm>
            <a:off x="7124958" y="300814"/>
            <a:ext cx="27408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latin typeface="AR DARLING" panose="02000000000000000000" pitchFamily="2" charset="0"/>
              </a:rPr>
              <a:t>「</a:t>
            </a:r>
            <a:r>
              <a:rPr lang="en-US" altLang="zh-TW" sz="4800" dirty="0" smtClean="0">
                <a:solidFill>
                  <a:schemeClr val="accent5"/>
                </a:solidFill>
              </a:rPr>
              <a:t>related</a:t>
            </a:r>
            <a:r>
              <a:rPr lang="zh-TW" altLang="en-US" sz="5000" dirty="0" smtClean="0">
                <a:latin typeface="AR DARLING" panose="02000000000000000000" pitchFamily="2" charset="0"/>
              </a:rPr>
              <a:t>」</a:t>
            </a:r>
            <a:endParaRPr lang="zh-TW" altLang="en-US" sz="5000" dirty="0"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4157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17600" y="1436914"/>
            <a:ext cx="10726057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200" dirty="0" smtClean="0"/>
              <a:t>「</a:t>
            </a:r>
            <a:r>
              <a:rPr lang="en-US" altLang="zh-TW" sz="3200" dirty="0" err="1" smtClean="0">
                <a:solidFill>
                  <a:schemeClr val="accent5"/>
                </a:solidFill>
              </a:rPr>
              <a:t>filetype</a:t>
            </a:r>
            <a:r>
              <a:rPr lang="zh-TW" altLang="en-US" sz="3200" dirty="0" smtClean="0"/>
              <a:t>」：</a:t>
            </a:r>
            <a:r>
              <a:rPr lang="en-US" altLang="zh-TW" sz="3200" dirty="0" smtClean="0"/>
              <a:t>Search </a:t>
            </a:r>
            <a:r>
              <a:rPr lang="en-US" altLang="zh-TW" sz="3200" dirty="0"/>
              <a:t>the specific </a:t>
            </a:r>
            <a:r>
              <a:rPr lang="en-US" altLang="zh-TW" sz="3200" dirty="0" smtClean="0"/>
              <a:t>type.</a:t>
            </a:r>
          </a:p>
          <a:p>
            <a:pPr algn="ctr">
              <a:lnSpc>
                <a:spcPct val="150000"/>
              </a:lnSpc>
            </a:pPr>
            <a:r>
              <a:rPr lang="en-US" altLang="zh-TW" sz="3200" dirty="0"/>
              <a:t>For example, </a:t>
            </a:r>
            <a:r>
              <a:rPr lang="en-US" altLang="zh-TW" sz="3200" dirty="0" smtClean="0"/>
              <a:t>filetype:doc flower</a:t>
            </a:r>
            <a:endParaRPr lang="zh-TW" altLang="en-US" sz="3200" dirty="0"/>
          </a:p>
          <a:p>
            <a:pPr>
              <a:lnSpc>
                <a:spcPct val="150000"/>
              </a:lnSpc>
            </a:pPr>
            <a:endParaRPr lang="zh-TW" altLang="en-US" sz="3200" dirty="0" smtClean="0"/>
          </a:p>
          <a:p>
            <a:endParaRPr lang="zh-TW" altLang="en-US" sz="3800" dirty="0"/>
          </a:p>
        </p:txBody>
      </p:sp>
      <p:sp>
        <p:nvSpPr>
          <p:cNvPr id="7" name="矩形 6"/>
          <p:cNvSpPr/>
          <p:nvPr/>
        </p:nvSpPr>
        <p:spPr>
          <a:xfrm>
            <a:off x="1117600" y="378152"/>
            <a:ext cx="90641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General </a:t>
            </a:r>
            <a:r>
              <a:rPr lang="en-US" altLang="zh-TW" sz="33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Search </a:t>
            </a:r>
            <a:r>
              <a:rPr lang="en-US" altLang="zh-TW" sz="33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Operators</a:t>
            </a:r>
            <a:endParaRPr lang="en-US" altLang="zh-TW" sz="3300" dirty="0"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98022" y="456482"/>
            <a:ext cx="549502" cy="488446"/>
          </a:xfrm>
          <a:prstGeom prst="rect">
            <a:avLst/>
          </a:prstGeom>
        </p:spPr>
      </p:pic>
      <p:grpSp>
        <p:nvGrpSpPr>
          <p:cNvPr id="4" name="群組 3"/>
          <p:cNvGrpSpPr/>
          <p:nvPr/>
        </p:nvGrpSpPr>
        <p:grpSpPr>
          <a:xfrm>
            <a:off x="2340270" y="1023258"/>
            <a:ext cx="7257752" cy="6362791"/>
            <a:chOff x="1403648" y="1308009"/>
            <a:chExt cx="6847845" cy="5804609"/>
          </a:xfrm>
        </p:grpSpPr>
        <p:pic>
          <p:nvPicPr>
            <p:cNvPr id="11" name="图片 4"/>
            <p:cNvPicPr/>
            <p:nvPr/>
          </p:nvPicPr>
          <p:blipFill rotWithShape="1">
            <a:blip r:embed="rId5" cstate="print"/>
            <a:srcRect t="11832" r="39113" b="5338"/>
            <a:stretch/>
          </p:blipFill>
          <p:spPr bwMode="auto">
            <a:xfrm>
              <a:off x="1403648" y="1308009"/>
              <a:ext cx="6847845" cy="5804609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sp>
          <p:nvSpPr>
            <p:cNvPr id="12" name="椭圆 5"/>
            <p:cNvSpPr/>
            <p:nvPr/>
          </p:nvSpPr>
          <p:spPr>
            <a:xfrm>
              <a:off x="2339751" y="4511692"/>
              <a:ext cx="613973" cy="2151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椭圆 6"/>
            <p:cNvSpPr/>
            <p:nvPr/>
          </p:nvSpPr>
          <p:spPr>
            <a:xfrm>
              <a:off x="2339751" y="1454419"/>
              <a:ext cx="684855" cy="3675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" name="椭圆 7"/>
            <p:cNvSpPr/>
            <p:nvPr/>
          </p:nvSpPr>
          <p:spPr>
            <a:xfrm>
              <a:off x="2354265" y="6311464"/>
              <a:ext cx="613973" cy="2151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" name="椭圆 8"/>
            <p:cNvSpPr/>
            <p:nvPr/>
          </p:nvSpPr>
          <p:spPr>
            <a:xfrm>
              <a:off x="2361523" y="5433349"/>
              <a:ext cx="613973" cy="215131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6" name="文字方塊 15"/>
          <p:cNvSpPr txBox="1"/>
          <p:nvPr/>
        </p:nvSpPr>
        <p:spPr>
          <a:xfrm>
            <a:off x="6911535" y="316312"/>
            <a:ext cx="30861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5000" dirty="0" smtClean="0">
                <a:latin typeface="AR DARLING" panose="02000000000000000000" pitchFamily="2" charset="0"/>
              </a:rPr>
              <a:t>「</a:t>
            </a:r>
            <a:r>
              <a:rPr lang="en-US" altLang="zh-TW" sz="4800" dirty="0" err="1" smtClean="0">
                <a:solidFill>
                  <a:schemeClr val="accent5"/>
                </a:solidFill>
              </a:rPr>
              <a:t>filetype</a:t>
            </a:r>
            <a:r>
              <a:rPr lang="zh-TW" altLang="en-US" sz="5000" dirty="0" smtClean="0">
                <a:latin typeface="AR DARLING" panose="02000000000000000000" pitchFamily="2" charset="0"/>
              </a:rPr>
              <a:t>」</a:t>
            </a:r>
            <a:endParaRPr lang="zh-TW" altLang="en-US" sz="5000" dirty="0">
              <a:latin typeface="AR DARLING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75807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133476" y="370892"/>
            <a:ext cx="9026524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35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Functions of the Google toolbar</a:t>
            </a:r>
            <a:endParaRPr lang="zh-TW" altLang="en-US" sz="35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3803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pic>
        <p:nvPicPr>
          <p:cNvPr id="1026" name="Picture 2" descr="http://www.google.com/intl/en/toolbar/ie/images/features_search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246" y="3204937"/>
            <a:ext cx="1499506" cy="1499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google.com/intl/en/toolbar/ie/images/features_plus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246" y="3182711"/>
            <a:ext cx="1499506" cy="14995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google.com/intl/en/toolbar/ie/images/features_find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192" y="3182711"/>
            <a:ext cx="1499506" cy="1499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google.com/intl/en/toolbar/ie/images/features_globe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162" y="3182710"/>
            <a:ext cx="1463674" cy="14995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://www.google.com/intl/en/toolbar/ie/images/features_customize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7149" y="3226252"/>
            <a:ext cx="1493271" cy="14995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58518" y="4790117"/>
            <a:ext cx="7166962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/>
              <a:t>Search with Google anywhere</a:t>
            </a:r>
          </a:p>
          <a:p>
            <a:endParaRPr lang="zh-TW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3948407" y="4869231"/>
            <a:ext cx="3837076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/>
              <a:t>Share your web</a:t>
            </a:r>
          </a:p>
          <a:p>
            <a:endParaRPr lang="zh-TW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948407" y="4869231"/>
            <a:ext cx="421474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/>
              <a:t>Find things faster</a:t>
            </a:r>
          </a:p>
          <a:p>
            <a:endParaRPr lang="zh-TW" alt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287200" y="4869231"/>
            <a:ext cx="5537157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/>
              <a:t>Browse the whole web</a:t>
            </a:r>
          </a:p>
          <a:p>
            <a:endParaRPr lang="zh-TW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295290" y="4790117"/>
            <a:ext cx="7093417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4400" b="1" dirty="0"/>
              <a:t>Make your browser your own</a:t>
            </a:r>
          </a:p>
          <a:p>
            <a:endParaRPr lang="zh-TW" alt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404" r="42416" b="42988"/>
          <a:stretch/>
        </p:blipFill>
        <p:spPr bwMode="auto">
          <a:xfrm>
            <a:off x="1927757" y="1112663"/>
            <a:ext cx="7878376" cy="5210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-1" t="9600" r="43433" b="43048"/>
          <a:stretch/>
        </p:blipFill>
        <p:spPr bwMode="auto">
          <a:xfrm>
            <a:off x="1927757" y="1061717"/>
            <a:ext cx="7857074" cy="52615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群組 18"/>
          <p:cNvGrpSpPr/>
          <p:nvPr/>
        </p:nvGrpSpPr>
        <p:grpSpPr>
          <a:xfrm>
            <a:off x="604434" y="1086410"/>
            <a:ext cx="10538847" cy="5837824"/>
            <a:chOff x="323528" y="1474539"/>
            <a:chExt cx="7473552" cy="3637756"/>
          </a:xfrm>
        </p:grpSpPr>
        <p:pic>
          <p:nvPicPr>
            <p:cNvPr id="20" name="圖片 19"/>
            <p:cNvPicPr/>
            <p:nvPr/>
          </p:nvPicPr>
          <p:blipFill rotWithShape="1">
            <a:blip r:embed="rId12" cstate="print"/>
            <a:srcRect l="14989" t="57562" r="30113" b="10835"/>
            <a:stretch/>
          </p:blipFill>
          <p:spPr bwMode="auto">
            <a:xfrm>
              <a:off x="323528" y="1474539"/>
              <a:ext cx="7473552" cy="3637756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="" xmlns:a14="http://schemas.microsoft.com/office/drawing/2010/main"/>
              </a:ext>
            </a:extLst>
          </p:spPr>
        </p:pic>
        <p:sp>
          <p:nvSpPr>
            <p:cNvPr id="21" name="橢圓 20"/>
            <p:cNvSpPr/>
            <p:nvPr/>
          </p:nvSpPr>
          <p:spPr>
            <a:xfrm>
              <a:off x="2174048" y="3212976"/>
              <a:ext cx="576064" cy="504056"/>
            </a:xfrm>
            <a:prstGeom prst="ellipse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pic>
        <p:nvPicPr>
          <p:cNvPr id="22" name="圖片 21"/>
          <p:cNvPicPr/>
          <p:nvPr/>
        </p:nvPicPr>
        <p:blipFill rotWithShape="1">
          <a:blip r:embed="rId13" cstate="print"/>
          <a:srcRect l="58518" t="5869" r="30094" b="62994"/>
          <a:stretch/>
        </p:blipFill>
        <p:spPr bwMode="auto">
          <a:xfrm>
            <a:off x="9696400" y="1517384"/>
            <a:ext cx="2353308" cy="54068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  <p:pic>
        <p:nvPicPr>
          <p:cNvPr id="24" name="圖片 23"/>
          <p:cNvPicPr/>
          <p:nvPr/>
        </p:nvPicPr>
        <p:blipFill rotWithShape="1">
          <a:blip r:embed="rId14" cstate="print"/>
          <a:srcRect l="9571" t="35440" r="42212" b="45824"/>
          <a:stretch/>
        </p:blipFill>
        <p:spPr bwMode="auto">
          <a:xfrm>
            <a:off x="826178" y="1112663"/>
            <a:ext cx="8979955" cy="43892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="" xmlns:a14="http://schemas.microsoft.com/office/drawing/2010/main"/>
            </a:ext>
          </a:extLst>
        </p:spPr>
      </p:pic>
    </p:spTree>
    <p:extLst>
      <p:ext uri="{BB962C8B-B14F-4D97-AF65-F5344CB8AC3E}">
        <p14:creationId xmlns="" xmlns:p14="http://schemas.microsoft.com/office/powerpoint/2010/main" val="2173486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6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" decel="50000" autoRev="1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" fill="hold">
                                          <p:stCondLst>
                                            <p:cond delay="87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-3.75723E-6 L -0.35235 -0.22196 " pathEditMode="relative" rAng="0" ptsTypes="AA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82" y="-1109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3.23699E-6 L -0.17735 -0.21781 " pathEditMode="relative" rAng="0" ptsTypes="AA">
                                      <p:cBhvr>
                                        <p:cTn id="5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32" y="-1089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3.23699E-6 L 0.00234 -0.21203 " pathEditMode="relative" rAng="0" ptsTypes="AA">
                                      <p:cBhvr>
                                        <p:cTn id="7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-10613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3.23699E-6 L 0.17747 -0.20717 " pathEditMode="relative" rAng="0" ptsTypes="AA">
                                      <p:cBhvr>
                                        <p:cTn id="93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15" y="-10358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17 0.00208 L 0.35703 -0.21156 " pathEditMode="relative" rAng="0" ptsTypes="AA">
                                      <p:cBhvr>
                                        <p:cTn id="11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86" y="-10682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2" grpId="1"/>
      <p:bldP spid="12" grpId="3"/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4686" y="370892"/>
            <a:ext cx="90133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Download </a:t>
            </a:r>
            <a:r>
              <a:rPr lang="en-US" altLang="zh-TW" sz="4000" dirty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G</a:t>
            </a:r>
            <a:r>
              <a:rPr lang="en-US" altLang="zh-TW" sz="4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oogle toolbar</a:t>
            </a:r>
            <a:endParaRPr lang="zh-TW" altLang="en-US" sz="4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615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pic>
        <p:nvPicPr>
          <p:cNvPr id="2050" name="Picture 2" descr="http://www.google.com/intl/en/toolbar/ie/images/landing_gplus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536" t="18406" r="7405" b="8918"/>
          <a:stretch/>
        </p:blipFill>
        <p:spPr bwMode="auto">
          <a:xfrm>
            <a:off x="1451771" y="1625601"/>
            <a:ext cx="8902358" cy="49717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1487488" y="1556792"/>
            <a:ext cx="8902358" cy="57624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1305133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204686" y="370892"/>
            <a:ext cx="9013371" cy="645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5000" dirty="0" smtClean="0">
                <a:solidFill>
                  <a:schemeClr val="tx1"/>
                </a:solidFill>
                <a:latin typeface="Gungsuh" pitchFamily="18" charset="-127"/>
                <a:ea typeface="Gungsuh" pitchFamily="18" charset="-127"/>
              </a:rPr>
              <a:t>Practices</a:t>
            </a:r>
            <a:endParaRPr lang="zh-TW" altLang="en-US" sz="5000" dirty="0">
              <a:solidFill>
                <a:schemeClr val="tx1"/>
              </a:soli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615" y="428876"/>
            <a:ext cx="549502" cy="48844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4129" y="428876"/>
            <a:ext cx="1172270" cy="488446"/>
          </a:xfrm>
          <a:prstGeom prst="rect">
            <a:avLst/>
          </a:prstGeom>
        </p:spPr>
      </p:pic>
      <p:pic>
        <p:nvPicPr>
          <p:cNvPr id="5122" name="Picture 2" descr="https://storytellingnomad.files.wordpress.com/2011/06/sesame_street_google_logo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114" y="5183428"/>
            <a:ext cx="3343387" cy="16745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字方塊 5"/>
          <p:cNvSpPr txBox="1"/>
          <p:nvPr/>
        </p:nvSpPr>
        <p:spPr>
          <a:xfrm>
            <a:off x="537029" y="1320800"/>
            <a:ext cx="986971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If I want to find  only 7-11 news, how to do it?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If I want to find </a:t>
            </a:r>
            <a:r>
              <a:rPr lang="zh-TW" altLang="en-US" sz="3800" dirty="0" smtClean="0"/>
              <a:t>「</a:t>
            </a:r>
            <a:r>
              <a:rPr lang="en-US" altLang="zh-TW" sz="3800" dirty="0" smtClean="0"/>
              <a:t>.us</a:t>
            </a:r>
            <a:r>
              <a:rPr lang="zh-TW" altLang="en-US" sz="3800" dirty="0" smtClean="0"/>
              <a:t>」</a:t>
            </a:r>
            <a:r>
              <a:rPr lang="en-US" altLang="zh-TW" sz="3800" dirty="0" smtClean="0"/>
              <a:t>site, how to do it?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If I want to find about star’s document, how to do it?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Download </a:t>
            </a:r>
            <a:r>
              <a:rPr lang="en-US" altLang="zh-TW" sz="3800" dirty="0" err="1" smtClean="0"/>
              <a:t>google</a:t>
            </a:r>
            <a:r>
              <a:rPr lang="en-US" altLang="zh-TW" sz="3800" dirty="0" smtClean="0"/>
              <a:t> toolbar</a:t>
            </a:r>
          </a:p>
          <a:p>
            <a:pPr marL="742950" indent="-742950">
              <a:lnSpc>
                <a:spcPct val="150000"/>
              </a:lnSpc>
              <a:buFont typeface="+mj-lt"/>
              <a:buAutoNum type="alphaLcParenR"/>
            </a:pPr>
            <a:r>
              <a:rPr lang="en-US" altLang="zh-TW" sz="3800" dirty="0" smtClean="0"/>
              <a:t>Try function of the </a:t>
            </a:r>
            <a:r>
              <a:rPr lang="en-US" altLang="zh-TW" sz="3800" dirty="0" err="1" smtClean="0"/>
              <a:t>google</a:t>
            </a:r>
            <a:r>
              <a:rPr lang="en-US" altLang="zh-TW" sz="3800" dirty="0" smtClean="0"/>
              <a:t> toolbar</a:t>
            </a:r>
          </a:p>
        </p:txBody>
      </p:sp>
    </p:spTree>
    <p:extLst>
      <p:ext uri="{BB962C8B-B14F-4D97-AF65-F5344CB8AC3E}">
        <p14:creationId xmlns="" xmlns:p14="http://schemas.microsoft.com/office/powerpoint/2010/main" val="401586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" decel="50000" autoRev="1" fill="hold">
                                          <p:stCondLst>
                                            <p:cond delay="91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" fill="hold">
                                          <p:stCondLst>
                                            <p:cond delay="173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1393372" y="2946287"/>
            <a:ext cx="9724572" cy="1040227"/>
            <a:chOff x="1770756" y="2777028"/>
            <a:chExt cx="7315201" cy="1040227"/>
          </a:xfrm>
        </p:grpSpPr>
        <p:sp>
          <p:nvSpPr>
            <p:cNvPr id="11" name="矩形 10"/>
            <p:cNvSpPr/>
            <p:nvPr/>
          </p:nvSpPr>
          <p:spPr>
            <a:xfrm>
              <a:off x="1770757" y="2844798"/>
              <a:ext cx="7315200" cy="972457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文字方塊 8"/>
            <p:cNvSpPr txBox="1"/>
            <p:nvPr/>
          </p:nvSpPr>
          <p:spPr>
            <a:xfrm>
              <a:off x="1770756" y="2777028"/>
              <a:ext cx="7200643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TW" altLang="en-US" sz="6000" dirty="0">
                <a:latin typeface="AR DARLING" panose="02000000000000000000" pitchFamily="2" charset="0"/>
              </a:endParaRPr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2423" t="18442" r="4344" b="16459"/>
          <a:stretch/>
        </p:blipFill>
        <p:spPr>
          <a:xfrm>
            <a:off x="10497209" y="3172812"/>
            <a:ext cx="432048" cy="654946"/>
          </a:xfrm>
          <a:prstGeom prst="rect">
            <a:avLst/>
          </a:prstGeom>
        </p:spPr>
      </p:pic>
      <p:grpSp>
        <p:nvGrpSpPr>
          <p:cNvPr id="17" name="组合 16"/>
          <p:cNvGrpSpPr/>
          <p:nvPr/>
        </p:nvGrpSpPr>
        <p:grpSpPr>
          <a:xfrm>
            <a:off x="3497943" y="4507633"/>
            <a:ext cx="5486397" cy="1704472"/>
            <a:chOff x="3497943" y="4101241"/>
            <a:chExt cx="5486397" cy="1704472"/>
          </a:xfrm>
        </p:grpSpPr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5787" y="4101241"/>
              <a:ext cx="4106838" cy="1704472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3497943" y="5167086"/>
              <a:ext cx="5486397" cy="58057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188686" y="350028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 dirty="0"/>
          </a:p>
        </p:txBody>
      </p:sp>
      <p:sp>
        <p:nvSpPr>
          <p:cNvPr id="2" name="矩形 1"/>
          <p:cNvSpPr/>
          <p:nvPr/>
        </p:nvSpPr>
        <p:spPr>
          <a:xfrm>
            <a:off x="1393371" y="3115565"/>
            <a:ext cx="953588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5000" b="1" cap="all" dirty="0">
                <a:latin typeface="Segoe Script" pitchFamily="34" charset="0"/>
              </a:rPr>
              <a:t>thanks for attention</a:t>
            </a:r>
            <a:endParaRPr lang="zh-TW" altLang="en-US" sz="5000" b="1" cap="all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662" y="610395"/>
            <a:ext cx="4438650" cy="21907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892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426</TotalTime>
  <Words>291</Words>
  <Application>Microsoft Office PowerPoint</Application>
  <PresentationFormat>自訂</PresentationFormat>
  <Paragraphs>87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潘璿如</dc:creator>
  <cp:lastModifiedBy>pig</cp:lastModifiedBy>
  <cp:revision>62</cp:revision>
  <dcterms:created xsi:type="dcterms:W3CDTF">2015-03-23T06:54:45Z</dcterms:created>
  <dcterms:modified xsi:type="dcterms:W3CDTF">2015-03-25T05:32:04Z</dcterms:modified>
</cp:coreProperties>
</file>