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3" r:id="rId3"/>
    <p:sldId id="265" r:id="rId4"/>
    <p:sldId id="257" r:id="rId5"/>
    <p:sldId id="261" r:id="rId6"/>
    <p:sldId id="263" r:id="rId7"/>
    <p:sldId id="258" r:id="rId8"/>
    <p:sldId id="260" r:id="rId9"/>
    <p:sldId id="264" r:id="rId10"/>
    <p:sldId id="279" r:id="rId11"/>
    <p:sldId id="278" r:id="rId12"/>
    <p:sldId id="280" r:id="rId13"/>
    <p:sldId id="281" r:id="rId14"/>
    <p:sldId id="282" r:id="rId15"/>
    <p:sldId id="277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84" r:id="rId28"/>
  </p:sldIdLst>
  <p:sldSz cx="9144000" cy="6858000" type="screen4x3"/>
  <p:notesSz cx="6858000" cy="9144000"/>
  <p:custDataLst>
    <p:tags r:id="rId30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3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665735-35FC-48BE-8D7F-1596705A8FF8}" type="datetimeFigureOut">
              <a:rPr lang="zh-TW" altLang="en-US" smtClean="0"/>
              <a:pPr/>
              <a:t>2015/04/27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B4C24-FEDC-40F7-8DE4-35EAFAE3C1B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4C24-FEDC-40F7-8DE4-35EAFAE3C1BA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6DAB2-1F77-4A84-AB32-D29630590A39}" type="datetimeFigureOut">
              <a:rPr lang="zh-TW" altLang="en-US" smtClean="0"/>
              <a:pPr/>
              <a:t>2015/04/27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8E4BE-5437-4F19-BC70-DC3953F3824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6DAB2-1F77-4A84-AB32-D29630590A39}" type="datetimeFigureOut">
              <a:rPr lang="zh-TW" altLang="en-US" smtClean="0"/>
              <a:pPr/>
              <a:t>2015/04/27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8E4BE-5437-4F19-BC70-DC3953F3824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6DAB2-1F77-4A84-AB32-D29630590A39}" type="datetimeFigureOut">
              <a:rPr lang="zh-TW" altLang="en-US" smtClean="0"/>
              <a:pPr/>
              <a:t>2015/04/27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8E4BE-5437-4F19-BC70-DC3953F3824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6DAB2-1F77-4A84-AB32-D29630590A39}" type="datetimeFigureOut">
              <a:rPr lang="zh-TW" altLang="en-US" smtClean="0"/>
              <a:pPr/>
              <a:t>2015/04/27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8E4BE-5437-4F19-BC70-DC3953F3824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6DAB2-1F77-4A84-AB32-D29630590A39}" type="datetimeFigureOut">
              <a:rPr lang="zh-TW" altLang="en-US" smtClean="0"/>
              <a:pPr/>
              <a:t>2015/04/27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8E4BE-5437-4F19-BC70-DC3953F3824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6DAB2-1F77-4A84-AB32-D29630590A39}" type="datetimeFigureOut">
              <a:rPr lang="zh-TW" altLang="en-US" smtClean="0"/>
              <a:pPr/>
              <a:t>2015/04/27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8E4BE-5437-4F19-BC70-DC3953F3824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6DAB2-1F77-4A84-AB32-D29630590A39}" type="datetimeFigureOut">
              <a:rPr lang="zh-TW" altLang="en-US" smtClean="0"/>
              <a:pPr/>
              <a:t>2015/04/27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8E4BE-5437-4F19-BC70-DC3953F3824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6DAB2-1F77-4A84-AB32-D29630590A39}" type="datetimeFigureOut">
              <a:rPr lang="zh-TW" altLang="en-US" smtClean="0"/>
              <a:pPr/>
              <a:t>2015/04/27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8E4BE-5437-4F19-BC70-DC3953F3824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6DAB2-1F77-4A84-AB32-D29630590A39}" type="datetimeFigureOut">
              <a:rPr lang="zh-TW" altLang="en-US" smtClean="0"/>
              <a:pPr/>
              <a:t>2015/04/27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8E4BE-5437-4F19-BC70-DC3953F3824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6DAB2-1F77-4A84-AB32-D29630590A39}" type="datetimeFigureOut">
              <a:rPr lang="zh-TW" altLang="en-US" smtClean="0"/>
              <a:pPr/>
              <a:t>2015/04/27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8E4BE-5437-4F19-BC70-DC3953F3824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6DAB2-1F77-4A84-AB32-D29630590A39}" type="datetimeFigureOut">
              <a:rPr lang="zh-TW" altLang="en-US" smtClean="0"/>
              <a:pPr/>
              <a:t>2015/04/27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8E4BE-5437-4F19-BC70-DC3953F3824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1" y="6333134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zh-TW"/>
              <a:pPr>
                <a:spcBef>
                  <a:spcPts val="0"/>
                </a:spcBef>
                <a:buNone/>
              </a:pPr>
              <a:t>‹#›</a:t>
            </a:fld>
            <a:endParaRPr 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6DAB2-1F77-4A84-AB32-D29630590A39}" type="datetimeFigureOut">
              <a:rPr lang="zh-TW" altLang="en-US" smtClean="0"/>
              <a:pPr/>
              <a:t>2015/04/27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8E4BE-5437-4F19-BC70-DC3953F3824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548680"/>
            <a:ext cx="9144001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igh Tower Text" pitchFamily="18" charset="0"/>
              </a:rPr>
              <a:t>Steve Jobs’ 2005 </a:t>
            </a:r>
          </a:p>
          <a:p>
            <a:pPr algn="ctr"/>
            <a:r>
              <a:rPr lang="en-US" altLang="zh-TW" sz="6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igh Tower Text" pitchFamily="18" charset="0"/>
              </a:rPr>
              <a:t>Stanford Commencement Address</a:t>
            </a:r>
            <a:endParaRPr lang="zh-TW" altLang="en-US" sz="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High Tower Text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555776" y="3933056"/>
            <a:ext cx="38884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latin typeface="Tw Cen MT Condensed" pitchFamily="34" charset="0"/>
              </a:rPr>
              <a:t>10244007</a:t>
            </a:r>
            <a:r>
              <a:rPr lang="zh-TW" altLang="en-US" sz="2400" dirty="0" smtClean="0">
                <a:latin typeface="Tw Cen MT Condensed" pitchFamily="34" charset="0"/>
              </a:rPr>
              <a:t>   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張祐綺</a:t>
            </a:r>
            <a:r>
              <a:rPr lang="zh-TW" altLang="en-US" sz="2400" dirty="0" smtClean="0">
                <a:latin typeface="Tw Cen MT Condensed" pitchFamily="34" charset="0"/>
              </a:rPr>
              <a:t>    </a:t>
            </a:r>
            <a:r>
              <a:rPr lang="en-US" altLang="zh-TW" sz="2400" dirty="0" smtClean="0">
                <a:latin typeface="Lucida Handwriting" pitchFamily="66" charset="0"/>
              </a:rPr>
              <a:t>Yuki</a:t>
            </a:r>
          </a:p>
          <a:p>
            <a:r>
              <a:rPr lang="en-US" altLang="zh-TW" sz="2400" dirty="0" smtClean="0">
                <a:latin typeface="Tw Cen MT Condensed" pitchFamily="34" charset="0"/>
              </a:rPr>
              <a:t>10244011   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林于靖</a:t>
            </a:r>
            <a:r>
              <a:rPr lang="zh-TW" altLang="en-US" sz="2400" dirty="0" smtClean="0">
                <a:latin typeface="Tw Cen MT Condensed" pitchFamily="34" charset="0"/>
              </a:rPr>
              <a:t>    </a:t>
            </a:r>
            <a:r>
              <a:rPr lang="en-US" altLang="zh-TW" sz="2400" dirty="0" smtClean="0">
                <a:latin typeface="Lucida Handwriting" pitchFamily="66" charset="0"/>
              </a:rPr>
              <a:t>Jessica</a:t>
            </a:r>
          </a:p>
          <a:p>
            <a:r>
              <a:rPr lang="en-US" altLang="zh-TW" sz="2400" dirty="0" smtClean="0">
                <a:latin typeface="Tw Cen MT Condensed" pitchFamily="34" charset="0"/>
              </a:rPr>
              <a:t>10244027  </a:t>
            </a:r>
            <a:r>
              <a:rPr lang="zh-TW" altLang="en-US" sz="2400" dirty="0" smtClean="0">
                <a:latin typeface="Tw Cen MT Condensed" pitchFamily="34" charset="0"/>
              </a:rPr>
              <a:t> 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彭昕婷</a:t>
            </a:r>
            <a:r>
              <a:rPr lang="zh-TW" altLang="en-US" sz="2400" dirty="0" smtClean="0">
                <a:latin typeface="Tw Cen MT Condensed" pitchFamily="34" charset="0"/>
              </a:rPr>
              <a:t>   </a:t>
            </a:r>
            <a:r>
              <a:rPr lang="en-US" altLang="zh-TW" sz="2400" dirty="0" smtClean="0">
                <a:latin typeface="Tw Cen MT Condensed" pitchFamily="34" charset="0"/>
              </a:rPr>
              <a:t> </a:t>
            </a:r>
            <a:r>
              <a:rPr lang="en-US" altLang="zh-TW" sz="2400" dirty="0" smtClean="0">
                <a:latin typeface="Lucida Handwriting" pitchFamily="66" charset="0"/>
              </a:rPr>
              <a:t>Bonnie</a:t>
            </a:r>
          </a:p>
          <a:p>
            <a:r>
              <a:rPr lang="en-US" altLang="zh-TW" sz="2400" dirty="0" smtClean="0">
                <a:latin typeface="Tw Cen MT Condensed" pitchFamily="34" charset="0"/>
              </a:rPr>
              <a:t>10244028</a:t>
            </a:r>
            <a:r>
              <a:rPr lang="zh-TW" altLang="en-US" sz="2400" dirty="0" smtClean="0">
                <a:latin typeface="Tw Cen MT Condensed" pitchFamily="34" charset="0"/>
              </a:rPr>
              <a:t>   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陳韋蓉</a:t>
            </a:r>
            <a:r>
              <a:rPr lang="en-US" altLang="zh-TW" sz="2400" dirty="0" smtClean="0">
                <a:latin typeface="Tw Cen MT Condensed" pitchFamily="34" charset="0"/>
              </a:rPr>
              <a:t>   </a:t>
            </a:r>
            <a:r>
              <a:rPr lang="zh-TW" altLang="en-US" sz="2400" dirty="0" smtClean="0">
                <a:latin typeface="Tw Cen MT Condensed" pitchFamily="34" charset="0"/>
              </a:rPr>
              <a:t> </a:t>
            </a:r>
            <a:r>
              <a:rPr lang="en-US" altLang="zh-TW" sz="2400" dirty="0" smtClean="0">
                <a:latin typeface="Lucida Handwriting" pitchFamily="66" charset="0"/>
              </a:rPr>
              <a:t>Alice</a:t>
            </a:r>
          </a:p>
          <a:p>
            <a:r>
              <a:rPr lang="en-US" altLang="zh-TW" sz="2400" dirty="0" smtClean="0">
                <a:latin typeface="Tw Cen MT Condensed" pitchFamily="34" charset="0"/>
              </a:rPr>
              <a:t>10244030  </a:t>
            </a:r>
            <a:r>
              <a:rPr lang="zh-TW" altLang="en-US" sz="2400" dirty="0" smtClean="0">
                <a:latin typeface="Tw Cen MT Condensed" pitchFamily="34" charset="0"/>
              </a:rPr>
              <a:t> 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王奕淳</a:t>
            </a:r>
            <a:r>
              <a:rPr lang="en-US" altLang="zh-TW" sz="2400" dirty="0" smtClean="0">
                <a:latin typeface="Tw Cen MT Condensed" pitchFamily="34" charset="0"/>
              </a:rPr>
              <a:t> </a:t>
            </a:r>
            <a:r>
              <a:rPr lang="zh-TW" altLang="en-US" sz="2400" dirty="0" smtClean="0">
                <a:latin typeface="Tw Cen MT Condensed" pitchFamily="34" charset="0"/>
              </a:rPr>
              <a:t>   </a:t>
            </a:r>
            <a:r>
              <a:rPr lang="en-US" altLang="zh-TW" sz="2400" dirty="0" smtClean="0">
                <a:latin typeface="Lucida Handwriting" pitchFamily="66" charset="0"/>
              </a:rPr>
              <a:t>Winnie </a:t>
            </a:r>
          </a:p>
          <a:p>
            <a:r>
              <a:rPr lang="en-US" altLang="zh-TW" sz="2400" dirty="0" smtClean="0">
                <a:latin typeface="Tw Cen MT Condensed" pitchFamily="34" charset="0"/>
              </a:rPr>
              <a:t>10244042   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賴宜絹</a:t>
            </a:r>
            <a:r>
              <a:rPr lang="zh-TW" altLang="en-US" sz="2400" dirty="0" smtClean="0">
                <a:latin typeface="Tw Cen MT Condensed" pitchFamily="34" charset="0"/>
              </a:rPr>
              <a:t>    </a:t>
            </a:r>
            <a:r>
              <a:rPr lang="en-US" altLang="zh-TW" sz="2400" dirty="0" smtClean="0">
                <a:latin typeface="Lucida Handwriting" pitchFamily="66" charset="0"/>
              </a:rPr>
              <a:t>Jane</a:t>
            </a:r>
          </a:p>
          <a:p>
            <a:r>
              <a:rPr lang="en-US" altLang="zh-TW" sz="2400" dirty="0" smtClean="0">
                <a:latin typeface="Tw Cen MT Condensed" pitchFamily="34" charset="0"/>
              </a:rPr>
              <a:t>10244045   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沈虹廷</a:t>
            </a:r>
            <a:r>
              <a:rPr lang="zh-TW" altLang="en-US" sz="2400" dirty="0" smtClean="0">
                <a:latin typeface="Tw Cen MT Condensed" pitchFamily="34" charset="0"/>
              </a:rPr>
              <a:t>    </a:t>
            </a:r>
            <a:r>
              <a:rPr lang="en-US" altLang="zh-TW" sz="2400" dirty="0" smtClean="0">
                <a:latin typeface="Lucida Handwriting" pitchFamily="66" charset="0"/>
              </a:rPr>
              <a:t>Karen</a:t>
            </a:r>
            <a:endParaRPr lang="zh-TW" altLang="en-US" sz="2400" dirty="0">
              <a:latin typeface="Lucida Handwriting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70025"/>
          </a:xfrm>
        </p:spPr>
        <p:txBody>
          <a:bodyPr>
            <a:normAutofit/>
          </a:bodyPr>
          <a:lstStyle/>
          <a:p>
            <a:r>
              <a:rPr lang="en-US" altLang="zh-TW" sz="6600" dirty="0" smtClean="0">
                <a:solidFill>
                  <a:schemeClr val="bg1"/>
                </a:solidFill>
                <a:latin typeface="Lucida Handwriting" pitchFamily="66" charset="0"/>
              </a:rPr>
              <a:t>Content</a:t>
            </a:r>
            <a:endParaRPr lang="zh-TW" altLang="en-US" sz="6600" dirty="0">
              <a:solidFill>
                <a:schemeClr val="bg1"/>
              </a:solidFill>
              <a:latin typeface="Lucida Handwriting" pitchFamily="66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9552" y="1916832"/>
            <a:ext cx="8208912" cy="4536504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l"/>
            </a:pPr>
            <a:r>
              <a:rPr lang="en-US" altLang="zh-TW" sz="3600" dirty="0" smtClean="0">
                <a:solidFill>
                  <a:schemeClr val="bg1"/>
                </a:solidFill>
                <a:latin typeface="High Tower Text" pitchFamily="18" charset="0"/>
              </a:rPr>
              <a:t>About the speech.</a:t>
            </a:r>
          </a:p>
          <a:p>
            <a:pPr algn="l">
              <a:buFont typeface="Wingdings" pitchFamily="2" charset="2"/>
              <a:buChar char="l"/>
            </a:pPr>
            <a:r>
              <a:rPr lang="en-US" altLang="zh-TW" sz="3600" dirty="0" smtClean="0">
                <a:solidFill>
                  <a:schemeClr val="bg1"/>
                </a:solidFill>
                <a:latin typeface="High Tower Text" pitchFamily="18" charset="0"/>
              </a:rPr>
              <a:t>Background of Steve Jobs.</a:t>
            </a:r>
          </a:p>
          <a:p>
            <a:pPr algn="l">
              <a:buFont typeface="Wingdings" pitchFamily="2" charset="2"/>
              <a:buChar char="l"/>
            </a:pPr>
            <a:r>
              <a:rPr lang="en-US" altLang="zh-TW" sz="3600" dirty="0" smtClean="0">
                <a:solidFill>
                  <a:schemeClr val="bg1"/>
                </a:solidFill>
                <a:latin typeface="High Tower Text" pitchFamily="18" charset="0"/>
              </a:rPr>
              <a:t>The three stories from his life.</a:t>
            </a:r>
          </a:p>
          <a:p>
            <a:pPr algn="l">
              <a:buFont typeface="Wingdings" pitchFamily="2" charset="2"/>
              <a:buChar char="l"/>
            </a:pPr>
            <a:r>
              <a:rPr lang="en-US" altLang="zh-TW" sz="3600" dirty="0" smtClean="0">
                <a:solidFill>
                  <a:schemeClr val="bg1"/>
                </a:solidFill>
                <a:latin typeface="High Tower Text" pitchFamily="18" charset="0"/>
              </a:rPr>
              <a:t>Concepts of the stories.</a:t>
            </a:r>
          </a:p>
          <a:p>
            <a:pPr algn="l">
              <a:buFont typeface="Wingdings" pitchFamily="2" charset="2"/>
              <a:buChar char="l"/>
            </a:pPr>
            <a:r>
              <a:rPr lang="en-US" altLang="zh-TW" sz="3600" dirty="0" smtClean="0">
                <a:solidFill>
                  <a:schemeClr val="bg1"/>
                </a:solidFill>
                <a:latin typeface="High Tower Text" pitchFamily="18" charset="0"/>
              </a:rPr>
              <a:t>Learning English from YouTube.</a:t>
            </a:r>
          </a:p>
          <a:p>
            <a:pPr algn="l">
              <a:buFont typeface="Wingdings" pitchFamily="2" charset="2"/>
              <a:buChar char="l"/>
            </a:pPr>
            <a:r>
              <a:rPr lang="en-US" altLang="zh-TW" sz="3600" dirty="0" smtClean="0">
                <a:solidFill>
                  <a:schemeClr val="bg1"/>
                </a:solidFill>
                <a:latin typeface="High Tower Text" pitchFamily="18" charset="0"/>
              </a:rPr>
              <a:t>How to download videos.</a:t>
            </a:r>
          </a:p>
          <a:p>
            <a:pPr algn="l">
              <a:buFont typeface="Wingdings" pitchFamily="2" charset="2"/>
              <a:buChar char="l"/>
            </a:pPr>
            <a:endParaRPr lang="en-US" altLang="zh-TW" sz="3600" dirty="0" smtClean="0">
              <a:solidFill>
                <a:schemeClr val="bg1"/>
              </a:solidFill>
              <a:latin typeface="High Tower Text" pitchFamily="18" charset="0"/>
            </a:endParaRPr>
          </a:p>
          <a:p>
            <a:pPr algn="l">
              <a:buFont typeface="Wingdings" pitchFamily="2" charset="2"/>
              <a:buChar char="l"/>
            </a:pPr>
            <a:endParaRPr lang="zh-TW" altLang="en-US" sz="3600" dirty="0">
              <a:solidFill>
                <a:schemeClr val="bg1"/>
              </a:solidFill>
              <a:latin typeface="High Tower Tex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470025"/>
          </a:xfrm>
        </p:spPr>
        <p:txBody>
          <a:bodyPr>
            <a:normAutofit/>
          </a:bodyPr>
          <a:lstStyle/>
          <a:p>
            <a:r>
              <a:rPr lang="en-US" altLang="zh-TW" sz="4800" dirty="0" smtClean="0">
                <a:latin typeface="Lucida Handwriting" pitchFamily="66" charset="0"/>
              </a:rPr>
              <a:t>Brief  introduction</a:t>
            </a:r>
            <a:endParaRPr lang="zh-TW" altLang="en-US" sz="4800" dirty="0">
              <a:latin typeface="Lucida Handwriting" pitchFamily="66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79512" y="1556792"/>
            <a:ext cx="8964488" cy="4752528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l"/>
            </a:pPr>
            <a:r>
              <a:rPr lang="en-US" altLang="zh-TW" sz="3600" dirty="0" smtClean="0">
                <a:solidFill>
                  <a:schemeClr val="tx1"/>
                </a:solidFill>
                <a:latin typeface="High Tower Text" pitchFamily="18" charset="0"/>
              </a:rPr>
              <a:t>It is a speech for </a:t>
            </a:r>
            <a:r>
              <a:rPr lang="en-US" altLang="zh-TW" sz="3600" dirty="0" err="1" smtClean="0">
                <a:solidFill>
                  <a:schemeClr val="tx1"/>
                </a:solidFill>
                <a:latin typeface="High Tower Text" pitchFamily="18" charset="0"/>
              </a:rPr>
              <a:t>Standford</a:t>
            </a:r>
            <a:r>
              <a:rPr lang="en-US" altLang="zh-TW" sz="3600" dirty="0" smtClean="0">
                <a:solidFill>
                  <a:schemeClr val="tx1"/>
                </a:solidFill>
                <a:latin typeface="High Tower Text" pitchFamily="18" charset="0"/>
              </a:rPr>
              <a:t>  University</a:t>
            </a:r>
          </a:p>
          <a:p>
            <a:pPr algn="l"/>
            <a:r>
              <a:rPr lang="en-US" altLang="zh-TW" sz="3600" dirty="0" smtClean="0">
                <a:solidFill>
                  <a:schemeClr val="tx1"/>
                </a:solidFill>
                <a:latin typeface="High Tower Text" pitchFamily="18" charset="0"/>
              </a:rPr>
              <a:t>   graduates on June 12, 2005.</a:t>
            </a:r>
          </a:p>
          <a:p>
            <a:pPr algn="l"/>
            <a:endParaRPr lang="en-US" altLang="zh-TW" sz="3600" dirty="0" smtClean="0">
              <a:solidFill>
                <a:schemeClr val="tx1"/>
              </a:solidFill>
              <a:latin typeface="High Tower Text" pitchFamily="18" charset="0"/>
            </a:endParaRPr>
          </a:p>
          <a:p>
            <a:pPr algn="l">
              <a:buFont typeface="Wingdings" pitchFamily="2" charset="2"/>
              <a:buChar char="l"/>
            </a:pPr>
            <a:r>
              <a:rPr lang="en-US" altLang="zh-TW" sz="3600" dirty="0" smtClean="0">
                <a:solidFill>
                  <a:schemeClr val="tx1"/>
                </a:solidFill>
                <a:latin typeface="High Tower Text" pitchFamily="18" charset="0"/>
              </a:rPr>
              <a:t>He shared three stories</a:t>
            </a:r>
            <a:r>
              <a:rPr lang="zh-TW" altLang="en-US" sz="3600" dirty="0" smtClean="0">
                <a:solidFill>
                  <a:schemeClr val="tx1"/>
                </a:solidFill>
                <a:latin typeface="High Tower Text" pitchFamily="18" charset="0"/>
              </a:rPr>
              <a:t> </a:t>
            </a:r>
            <a:r>
              <a:rPr lang="en-US" altLang="zh-TW" sz="3600" dirty="0" smtClean="0">
                <a:solidFill>
                  <a:schemeClr val="tx1"/>
                </a:solidFill>
                <a:latin typeface="High Tower Text" pitchFamily="18" charset="0"/>
              </a:rPr>
              <a:t> from his life :</a:t>
            </a:r>
          </a:p>
          <a:p>
            <a:pPr marL="514350" indent="-514350" algn="l">
              <a:buFont typeface="Wingdings" pitchFamily="2" charset="2"/>
              <a:buAutoNum type="circleNumWdWhitePlain"/>
            </a:pPr>
            <a:r>
              <a:rPr lang="en-US" altLang="zh-TW" sz="3600" dirty="0" smtClean="0">
                <a:solidFill>
                  <a:schemeClr val="tx1"/>
                </a:solidFill>
                <a:latin typeface="High Tower Text" pitchFamily="18" charset="0"/>
              </a:rPr>
              <a:t>connecting the dots</a:t>
            </a:r>
          </a:p>
          <a:p>
            <a:pPr marL="514350" indent="-514350" algn="l">
              <a:buFont typeface="Wingdings" pitchFamily="2" charset="2"/>
              <a:buAutoNum type="circleNumWdWhitePlain"/>
            </a:pPr>
            <a:r>
              <a:rPr lang="en-US" altLang="zh-TW" sz="3600" dirty="0" smtClean="0">
                <a:solidFill>
                  <a:schemeClr val="tx1"/>
                </a:solidFill>
                <a:latin typeface="High Tower Text" pitchFamily="18" charset="0"/>
              </a:rPr>
              <a:t>love and loss</a:t>
            </a:r>
          </a:p>
          <a:p>
            <a:pPr marL="514350" indent="-514350" algn="l">
              <a:buFont typeface="Wingdings" pitchFamily="2" charset="2"/>
              <a:buAutoNum type="circleNumWdWhitePlain"/>
            </a:pPr>
            <a:r>
              <a:rPr lang="en-US" altLang="zh-TW" sz="3600" dirty="0" smtClean="0">
                <a:solidFill>
                  <a:schemeClr val="tx1"/>
                </a:solidFill>
                <a:latin typeface="High Tower Text" pitchFamily="18" charset="0"/>
              </a:rPr>
              <a:t>death</a:t>
            </a:r>
          </a:p>
          <a:p>
            <a:r>
              <a:rPr lang="en-US" altLang="zh-TW" sz="3600" dirty="0" smtClean="0">
                <a:solidFill>
                  <a:schemeClr val="tx1"/>
                </a:solidFill>
                <a:latin typeface="High Tower Text" pitchFamily="18" charset="0"/>
              </a:rPr>
              <a:t> </a:t>
            </a:r>
            <a:endParaRPr lang="zh-TW" altLang="en-US" sz="3600" dirty="0" smtClean="0">
              <a:solidFill>
                <a:schemeClr val="tx1"/>
              </a:solidFill>
              <a:latin typeface="High Tower Text" pitchFamily="18" charset="0"/>
            </a:endParaRPr>
          </a:p>
          <a:p>
            <a:endParaRPr lang="zh-TW" altLang="en-US" sz="3600" dirty="0">
              <a:solidFill>
                <a:schemeClr val="tx1"/>
              </a:solidFill>
              <a:latin typeface="High Tower Tex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steve-job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971600" y="0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000" dirty="0" smtClean="0">
                <a:latin typeface="Lucida Handwriting" pitchFamily="66" charset="0"/>
              </a:rPr>
              <a:t>STEVE   JOBS</a:t>
            </a:r>
            <a:endParaRPr lang="zh-TW" altLang="en-US" sz="6000" dirty="0">
              <a:latin typeface="Lucida Handwriting" pitchFamily="66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0" y="1484784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TW" sz="3200" dirty="0" smtClean="0">
                <a:latin typeface="High Tower Text" pitchFamily="18" charset="0"/>
              </a:rPr>
              <a:t>CEO of Apple and Pixar Animation.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3200" dirty="0" smtClean="0">
                <a:latin typeface="High Tower Text" pitchFamily="18" charset="0"/>
              </a:rPr>
              <a:t>Founder of NeXT and Pixar.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3200" dirty="0" smtClean="0">
                <a:latin typeface="High Tower Text" pitchFamily="18" charset="0"/>
              </a:rPr>
              <a:t>Successful products – </a:t>
            </a:r>
            <a:r>
              <a:rPr lang="en-US" altLang="zh-TW" sz="3200" dirty="0" err="1" smtClean="0">
                <a:latin typeface="High Tower Text" pitchFamily="18" charset="0"/>
              </a:rPr>
              <a:t>iPOD</a:t>
            </a:r>
            <a:r>
              <a:rPr lang="en-US" altLang="zh-TW" sz="3200" dirty="0" smtClean="0">
                <a:latin typeface="High Tower Text" pitchFamily="18" charset="0"/>
              </a:rPr>
              <a:t> </a:t>
            </a:r>
            <a:r>
              <a:rPr lang="zh-TW" altLang="en-US" sz="3200" dirty="0" smtClean="0">
                <a:latin typeface="High Tower Text" pitchFamily="18" charset="0"/>
              </a:rPr>
              <a:t>、</a:t>
            </a:r>
            <a:r>
              <a:rPr lang="en-US" altLang="zh-TW" sz="3200" dirty="0" err="1" smtClean="0">
                <a:latin typeface="High Tower Text" pitchFamily="18" charset="0"/>
              </a:rPr>
              <a:t>iPad</a:t>
            </a:r>
            <a:r>
              <a:rPr lang="zh-TW" altLang="en-US" sz="3200" dirty="0" smtClean="0">
                <a:latin typeface="High Tower Text" pitchFamily="18" charset="0"/>
              </a:rPr>
              <a:t>、</a:t>
            </a:r>
            <a:r>
              <a:rPr lang="en-US" altLang="zh-TW" sz="3200" dirty="0" err="1" smtClean="0">
                <a:latin typeface="High Tower Text" pitchFamily="18" charset="0"/>
              </a:rPr>
              <a:t>iPhone</a:t>
            </a:r>
            <a:r>
              <a:rPr lang="zh-TW" altLang="en-US" sz="3200" dirty="0" smtClean="0">
                <a:latin typeface="High Tower Text" pitchFamily="18" charset="0"/>
              </a:rPr>
              <a:t>、</a:t>
            </a:r>
            <a:endParaRPr lang="en-US" altLang="zh-TW" sz="3200" dirty="0" smtClean="0">
              <a:latin typeface="High Tower Text" pitchFamily="18" charset="0"/>
            </a:endParaRPr>
          </a:p>
          <a:p>
            <a:r>
              <a:rPr lang="en-US" altLang="zh-TW" sz="3200" dirty="0" smtClean="0">
                <a:latin typeface="High Tower Text" pitchFamily="18" charset="0"/>
              </a:rPr>
              <a:t>  iTunes</a:t>
            </a:r>
            <a:r>
              <a:rPr lang="zh-TW" altLang="en-US" sz="3200" dirty="0" smtClean="0">
                <a:latin typeface="High Tower Text" pitchFamily="18" charset="0"/>
              </a:rPr>
              <a:t>、</a:t>
            </a:r>
            <a:r>
              <a:rPr lang="en-US" altLang="zh-TW" sz="3200" dirty="0" smtClean="0">
                <a:latin typeface="High Tower Text" pitchFamily="18" charset="0"/>
              </a:rPr>
              <a:t>iMac.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3200" dirty="0" smtClean="0">
                <a:latin typeface="High Tower Text" pitchFamily="18" charset="0"/>
              </a:rPr>
              <a:t>Died of tumor.</a:t>
            </a:r>
          </a:p>
          <a:p>
            <a:pPr>
              <a:buFont typeface="Arial" pitchFamily="34" charset="0"/>
              <a:buChar char="•"/>
            </a:pPr>
            <a:r>
              <a:rPr lang="en-US" altLang="zh-TW" sz="3200" dirty="0" smtClean="0">
                <a:latin typeface="High Tower Text" pitchFamily="18" charset="0"/>
              </a:rPr>
              <a:t>After he died, his life was published </a:t>
            </a:r>
          </a:p>
          <a:p>
            <a:r>
              <a:rPr lang="en-US" altLang="zh-TW" sz="3200" dirty="0" smtClean="0">
                <a:latin typeface="High Tower Text" pitchFamily="18" charset="0"/>
              </a:rPr>
              <a:t>  as a book(Steve Jobs). </a:t>
            </a:r>
          </a:p>
          <a:p>
            <a:endParaRPr lang="zh-TW" altLang="en-US" sz="3200" dirty="0" smtClean="0">
              <a:latin typeface="High Tower Text" pitchFamily="18" charset="0"/>
            </a:endParaRPr>
          </a:p>
          <a:p>
            <a:endParaRPr lang="zh-TW" altLang="en-US" sz="3200" dirty="0">
              <a:latin typeface="High Tower Text" pitchFamily="18" charset="0"/>
            </a:endParaRPr>
          </a:p>
        </p:txBody>
      </p:sp>
      <p:pic>
        <p:nvPicPr>
          <p:cNvPr id="4" name="Picture 2" descr="賈伯斯傳：Steve Jobs唯一授權 (最新增訂版)"/>
          <p:cNvPicPr>
            <a:picLocks noChangeAspect="1" noChangeArrowheads="1"/>
          </p:cNvPicPr>
          <p:nvPr/>
        </p:nvPicPr>
        <p:blipFill>
          <a:blip r:embed="rId3" cstate="print"/>
          <a:srcRect l="7618" r="8383"/>
          <a:stretch>
            <a:fillRect/>
          </a:stretch>
        </p:blipFill>
        <p:spPr bwMode="auto">
          <a:xfrm>
            <a:off x="6623720" y="3857628"/>
            <a:ext cx="2520280" cy="3000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/>
        </p:nvSpPr>
        <p:spPr>
          <a:xfrm>
            <a:off x="683568" y="1988840"/>
            <a:ext cx="1739099" cy="1414500"/>
          </a:xfrm>
          <a:prstGeom prst="flowChartAlternateProcess">
            <a:avLst/>
          </a:prstGeom>
          <a:solidFill>
            <a:srgbClr val="F4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zh-TW" sz="2400" dirty="0">
                <a:latin typeface="High Tower Text" pitchFamily="18" charset="0"/>
                <a:ea typeface="Comic Sans MS"/>
                <a:cs typeface="Comic Sans MS"/>
                <a:sym typeface="Comic Sans MS"/>
              </a:rPr>
              <a:t>drop out</a:t>
            </a:r>
          </a:p>
        </p:txBody>
      </p:sp>
      <p:sp>
        <p:nvSpPr>
          <p:cNvPr id="31" name="Shape 31"/>
          <p:cNvSpPr/>
          <p:nvPr/>
        </p:nvSpPr>
        <p:spPr>
          <a:xfrm>
            <a:off x="3563888" y="1988840"/>
            <a:ext cx="1739099" cy="14145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zh-TW" sz="2400" dirty="0">
                <a:latin typeface="High Tower Text" pitchFamily="18" charset="0"/>
                <a:ea typeface="Comic Sans MS"/>
                <a:cs typeface="Comic Sans MS"/>
                <a:sym typeface="Comic Sans MS"/>
              </a:rPr>
              <a:t>follow interests</a:t>
            </a:r>
          </a:p>
        </p:txBody>
      </p:sp>
      <p:sp>
        <p:nvSpPr>
          <p:cNvPr id="32" name="Shape 32"/>
          <p:cNvSpPr/>
          <p:nvPr/>
        </p:nvSpPr>
        <p:spPr>
          <a:xfrm>
            <a:off x="6660232" y="1988840"/>
            <a:ext cx="1739099" cy="1414500"/>
          </a:xfrm>
          <a:prstGeom prst="roundRect">
            <a:avLst>
              <a:gd name="adj" fmla="val 16667"/>
            </a:avLst>
          </a:prstGeom>
          <a:solidFill>
            <a:srgbClr val="F4CCCC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zh-TW" sz="2400" dirty="0">
                <a:latin typeface="High Tower Text" pitchFamily="18" charset="0"/>
                <a:ea typeface="Comic Sans MS"/>
                <a:cs typeface="Comic Sans MS"/>
                <a:sym typeface="Comic Sans MS"/>
              </a:rPr>
              <a:t>connect the dots </a:t>
            </a:r>
          </a:p>
        </p:txBody>
      </p:sp>
      <p:cxnSp>
        <p:nvCxnSpPr>
          <p:cNvPr id="33" name="Shape 33"/>
          <p:cNvCxnSpPr>
            <a:stCxn id="30" idx="3"/>
            <a:endCxn id="31" idx="1"/>
          </p:cNvCxnSpPr>
          <p:nvPr/>
        </p:nvCxnSpPr>
        <p:spPr>
          <a:xfrm>
            <a:off x="2422667" y="2696090"/>
            <a:ext cx="1141221" cy="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stealth" w="lg" len="lg"/>
          </a:ln>
        </p:spPr>
      </p:cxnSp>
      <p:cxnSp>
        <p:nvCxnSpPr>
          <p:cNvPr id="34" name="Shape 34"/>
          <p:cNvCxnSpPr>
            <a:stCxn id="31" idx="3"/>
            <a:endCxn id="32" idx="1"/>
          </p:cNvCxnSpPr>
          <p:nvPr/>
        </p:nvCxnSpPr>
        <p:spPr>
          <a:xfrm>
            <a:off x="5302987" y="2696090"/>
            <a:ext cx="1357245" cy="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5" name="Shape 35"/>
          <p:cNvSpPr txBox="1"/>
          <p:nvPr/>
        </p:nvSpPr>
        <p:spPr>
          <a:xfrm>
            <a:off x="503040" y="4293096"/>
            <a:ext cx="8640960" cy="1724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38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-US" altLang="zh-TW" sz="3200" dirty="0">
                <a:solidFill>
                  <a:schemeClr val="bg1"/>
                </a:solidFill>
                <a:latin typeface="High Tower Text" pitchFamily="18" charset="0"/>
                <a:ea typeface="Comic Sans MS"/>
                <a:cs typeface="Comic Sans MS"/>
                <a:sym typeface="Comic Sans MS"/>
              </a:rPr>
              <a:t>Y</a:t>
            </a:r>
            <a:r>
              <a:rPr lang="zh-TW" sz="3200" dirty="0" smtClean="0">
                <a:solidFill>
                  <a:schemeClr val="bg1"/>
                </a:solidFill>
                <a:latin typeface="High Tower Text" pitchFamily="18" charset="0"/>
                <a:ea typeface="Comic Sans MS"/>
                <a:cs typeface="Comic Sans MS"/>
                <a:sym typeface="Comic Sans MS"/>
              </a:rPr>
              <a:t>ou </a:t>
            </a:r>
            <a:r>
              <a:rPr lang="zh-TW" sz="3200" dirty="0">
                <a:solidFill>
                  <a:schemeClr val="bg1"/>
                </a:solidFill>
                <a:latin typeface="High Tower Text" pitchFamily="18" charset="0"/>
                <a:ea typeface="Comic Sans MS"/>
                <a:cs typeface="Comic Sans MS"/>
                <a:sym typeface="Comic Sans MS"/>
              </a:rPr>
              <a:t>can't connect the dots looking forward</a:t>
            </a:r>
            <a:r>
              <a:rPr lang="zh-TW" sz="3200" dirty="0" smtClean="0">
                <a:solidFill>
                  <a:schemeClr val="bg1"/>
                </a:solidFill>
                <a:latin typeface="High Tower Text" pitchFamily="18" charset="0"/>
                <a:ea typeface="Comic Sans MS"/>
                <a:cs typeface="Comic Sans MS"/>
                <a:sym typeface="Comic Sans MS"/>
              </a:rPr>
              <a:t>;</a:t>
            </a:r>
            <a:endParaRPr lang="en-US" altLang="zh-TW" sz="3200" dirty="0" smtClean="0">
              <a:solidFill>
                <a:schemeClr val="bg1"/>
              </a:solidFill>
              <a:latin typeface="High Tower Text" pitchFamily="18" charset="0"/>
              <a:ea typeface="Comic Sans MS"/>
              <a:cs typeface="Comic Sans MS"/>
              <a:sym typeface="Comic Sans MS"/>
            </a:endParaRPr>
          </a:p>
          <a:p>
            <a:pPr lvl="0" rtl="0">
              <a:lnSpc>
                <a:spcPct val="138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zh-TW" sz="3200" dirty="0" smtClean="0">
                <a:solidFill>
                  <a:schemeClr val="bg1"/>
                </a:solidFill>
                <a:latin typeface="High Tower Text" pitchFamily="18" charset="0"/>
                <a:ea typeface="Comic Sans MS"/>
                <a:cs typeface="Comic Sans MS"/>
                <a:sym typeface="Comic Sans MS"/>
              </a:rPr>
              <a:t> </a:t>
            </a:r>
            <a:r>
              <a:rPr lang="zh-TW" sz="3200" dirty="0">
                <a:solidFill>
                  <a:schemeClr val="bg1"/>
                </a:solidFill>
                <a:latin typeface="High Tower Text" pitchFamily="18" charset="0"/>
                <a:ea typeface="Comic Sans MS"/>
                <a:cs typeface="Comic Sans MS"/>
                <a:sym typeface="Comic Sans MS"/>
              </a:rPr>
              <a:t>you can only connect them looking backwards. </a:t>
            </a:r>
          </a:p>
          <a:p>
            <a:pPr>
              <a:spcBef>
                <a:spcPts val="0"/>
              </a:spcBef>
              <a:buNone/>
            </a:pPr>
            <a:endParaRPr sz="3200" dirty="0">
              <a:solidFill>
                <a:schemeClr val="bg1"/>
              </a:solidFill>
              <a:latin typeface="High Tower Text" pitchFamily="18" charset="0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2606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5400" b="1" dirty="0" smtClean="0">
                <a:solidFill>
                  <a:schemeClr val="bg1"/>
                </a:solidFill>
                <a:latin typeface="Lucida Handwriting" pitchFamily="66" charset="0"/>
              </a:rPr>
              <a:t>Connecting the dots</a:t>
            </a:r>
            <a:endParaRPr lang="zh-TW" altLang="en-US" sz="5400" b="1" dirty="0">
              <a:solidFill>
                <a:schemeClr val="bg1"/>
              </a:solidFill>
              <a:latin typeface="Lucida Handwriting" pitchFamily="66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0" y="1988840"/>
            <a:ext cx="9144000" cy="368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TW" sz="40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zh-TW" sz="4000" dirty="0" smtClean="0">
                <a:latin typeface="Comic Sans MS" pitchFamily="66" charset="0"/>
              </a:rPr>
              <a:t>In his thirties, he got fired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zh-TW" sz="4000" dirty="0" smtClean="0">
                <a:latin typeface="Comic Sans MS" pitchFamily="66" charset="0"/>
              </a:rPr>
              <a:t>Establish Next and Pixar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zh-TW" sz="4000" dirty="0" smtClean="0">
                <a:latin typeface="Comic Sans MS" pitchFamily="66" charset="0"/>
              </a:rPr>
              <a:t>Find favorite and love what you do</a:t>
            </a:r>
            <a:endParaRPr lang="zh-TW" altLang="en-US" sz="4000" dirty="0">
              <a:latin typeface="Comic Sans MS" pitchFamily="66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331640" y="548680"/>
            <a:ext cx="65527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600" dirty="0" smtClean="0">
                <a:latin typeface="Comic Sans MS" pitchFamily="66" charset="0"/>
              </a:rPr>
              <a:t>Love and loss</a:t>
            </a:r>
            <a:endParaRPr lang="zh-TW" altLang="en-US" sz="6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123728" y="332656"/>
            <a:ext cx="46085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600" dirty="0" smtClean="0">
                <a:solidFill>
                  <a:schemeClr val="bg1"/>
                </a:solidFill>
                <a:latin typeface="Lucida Handwriting" pitchFamily="66" charset="0"/>
              </a:rPr>
              <a:t>Death</a:t>
            </a:r>
            <a:endParaRPr lang="zh-TW" altLang="en-US" sz="6600" dirty="0">
              <a:solidFill>
                <a:schemeClr val="bg1"/>
              </a:solidFill>
              <a:latin typeface="Lucida Handwriting" pitchFamily="66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0" y="1412776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TW" sz="3600" dirty="0" smtClean="0">
              <a:solidFill>
                <a:schemeClr val="bg1"/>
              </a:solidFill>
              <a:latin typeface="High Tower Text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TW" sz="3600" dirty="0" smtClean="0">
                <a:solidFill>
                  <a:schemeClr val="bg1"/>
                </a:solidFill>
                <a:latin typeface="High Tower Text" pitchFamily="18" charset="0"/>
              </a:rPr>
              <a:t>There </a:t>
            </a:r>
            <a:r>
              <a:rPr lang="en-US" altLang="zh-TW" sz="3600" dirty="0">
                <a:solidFill>
                  <a:schemeClr val="bg1"/>
                </a:solidFill>
                <a:latin typeface="High Tower Text" pitchFamily="18" charset="0"/>
              </a:rPr>
              <a:t>is no reason not to follow </a:t>
            </a:r>
            <a:r>
              <a:rPr lang="en-US" altLang="zh-TW" sz="3600" dirty="0" smtClean="0">
                <a:solidFill>
                  <a:schemeClr val="bg1"/>
                </a:solidFill>
                <a:latin typeface="High Tower Text" pitchFamily="18" charset="0"/>
              </a:rPr>
              <a:t>your</a:t>
            </a:r>
          </a:p>
          <a:p>
            <a:pPr>
              <a:lnSpc>
                <a:spcPct val="150000"/>
              </a:lnSpc>
            </a:pPr>
            <a:r>
              <a:rPr lang="en-US" altLang="zh-TW" sz="3600" dirty="0" smtClean="0">
                <a:solidFill>
                  <a:schemeClr val="bg1"/>
                </a:solidFill>
                <a:latin typeface="High Tower Text" pitchFamily="18" charset="0"/>
              </a:rPr>
              <a:t>   heart.</a:t>
            </a: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TW" sz="3600" dirty="0">
                <a:solidFill>
                  <a:schemeClr val="bg1"/>
                </a:solidFill>
                <a:latin typeface="High Tower Text" pitchFamily="18" charset="0"/>
              </a:rPr>
              <a:t>Your time is limited, so don't waste </a:t>
            </a:r>
            <a:r>
              <a:rPr lang="en-US" altLang="zh-TW" sz="3600" dirty="0" smtClean="0">
                <a:solidFill>
                  <a:schemeClr val="bg1"/>
                </a:solidFill>
                <a:latin typeface="High Tower Text" pitchFamily="18" charset="0"/>
              </a:rPr>
              <a:t>it</a:t>
            </a:r>
          </a:p>
          <a:p>
            <a:pPr>
              <a:lnSpc>
                <a:spcPct val="150000"/>
              </a:lnSpc>
            </a:pPr>
            <a:r>
              <a:rPr lang="en-US" altLang="zh-TW" sz="3600" dirty="0" smtClean="0">
                <a:solidFill>
                  <a:schemeClr val="bg1"/>
                </a:solidFill>
                <a:latin typeface="High Tower Text" pitchFamily="18" charset="0"/>
              </a:rPr>
              <a:t>   living someone else's life.</a:t>
            </a:r>
          </a:p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TW" sz="3600" dirty="0">
                <a:solidFill>
                  <a:schemeClr val="bg1"/>
                </a:solidFill>
                <a:latin typeface="High Tower Text" pitchFamily="18" charset="0"/>
              </a:rPr>
              <a:t>Stay Hungry. Stay </a:t>
            </a:r>
            <a:r>
              <a:rPr lang="en-US" altLang="zh-TW" sz="3600" dirty="0" smtClean="0">
                <a:solidFill>
                  <a:schemeClr val="bg1"/>
                </a:solidFill>
                <a:latin typeface="High Tower Text" pitchFamily="18" charset="0"/>
              </a:rPr>
              <a:t>Foolish.</a:t>
            </a:r>
            <a:endParaRPr lang="zh-TW" altLang="en-US" sz="3600" dirty="0">
              <a:solidFill>
                <a:schemeClr val="bg1"/>
              </a:solidFill>
              <a:latin typeface="High Tower Tex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5400" dirty="0" smtClean="0">
                <a:latin typeface="Lucida Handwriting" pitchFamily="66" charset="0"/>
              </a:rPr>
              <a:t>Concepts</a:t>
            </a:r>
            <a:endParaRPr lang="zh-TW" altLang="en-US" sz="5400" dirty="0">
              <a:latin typeface="Lucida Handwriting" pitchFamily="66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772816"/>
            <a:ext cx="8892480" cy="5085184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altLang="zh-TW" sz="3600" dirty="0" smtClean="0">
                <a:latin typeface="High Tower Text" pitchFamily="18" charset="0"/>
              </a:rPr>
              <a:t>Do the things you like.</a:t>
            </a:r>
          </a:p>
          <a:p>
            <a:pPr>
              <a:lnSpc>
                <a:spcPct val="170000"/>
              </a:lnSpc>
            </a:pPr>
            <a:r>
              <a:rPr lang="en-US" altLang="zh-TW" sz="3600" dirty="0" smtClean="0">
                <a:latin typeface="High Tower Text" pitchFamily="18" charset="0"/>
              </a:rPr>
              <a:t>A crisis is a chance.</a:t>
            </a:r>
          </a:p>
          <a:p>
            <a:pPr>
              <a:lnSpc>
                <a:spcPct val="170000"/>
              </a:lnSpc>
            </a:pPr>
            <a:r>
              <a:rPr lang="en-US" altLang="zh-TW" sz="3600" dirty="0" smtClean="0">
                <a:latin typeface="High Tower Text" pitchFamily="18" charset="0"/>
              </a:rPr>
              <a:t>Have the courage to follow your heart and intuition.</a:t>
            </a:r>
          </a:p>
          <a:p>
            <a:endParaRPr lang="en-US" altLang="zh-TW" sz="3600" dirty="0" smtClean="0">
              <a:latin typeface="High Tower Text" pitchFamily="18" charset="0"/>
            </a:endParaRPr>
          </a:p>
          <a:p>
            <a:pPr>
              <a:buNone/>
            </a:pPr>
            <a:r>
              <a:rPr lang="en-US" altLang="zh-TW" sz="3600" dirty="0" smtClean="0">
                <a:latin typeface="High Tower Text" pitchFamily="18" charset="0"/>
              </a:rPr>
              <a:t/>
            </a:r>
            <a:br>
              <a:rPr lang="en-US" altLang="zh-TW" sz="3600" dirty="0" smtClean="0">
                <a:latin typeface="High Tower Text" pitchFamily="18" charset="0"/>
              </a:rPr>
            </a:br>
            <a:r>
              <a:rPr lang="en-US" altLang="zh-TW" sz="3600" dirty="0" smtClean="0">
                <a:latin typeface="High Tower Text" pitchFamily="18" charset="0"/>
              </a:rPr>
              <a:t/>
            </a:r>
            <a:br>
              <a:rPr lang="en-US" altLang="zh-TW" sz="3600" dirty="0" smtClean="0">
                <a:latin typeface="High Tower Text" pitchFamily="18" charset="0"/>
              </a:rPr>
            </a:br>
            <a:endParaRPr lang="en-US" altLang="zh-TW" sz="3600" dirty="0" smtClean="0">
              <a:latin typeface="High Tower Text" pitchFamily="18" charset="0"/>
            </a:endParaRPr>
          </a:p>
          <a:p>
            <a:endParaRPr lang="zh-TW" altLang="en-US" sz="3600" dirty="0">
              <a:latin typeface="High Tower Tex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270892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TW" sz="6000" dirty="0" smtClean="0">
                <a:solidFill>
                  <a:schemeClr val="bg1"/>
                </a:solidFill>
                <a:latin typeface="High Tower Text" pitchFamily="18" charset="0"/>
              </a:rPr>
              <a:t>Learning from YouTube.</a:t>
            </a:r>
            <a:endParaRPr lang="zh-TW" altLang="en-US" sz="6000" dirty="0">
              <a:solidFill>
                <a:schemeClr val="bg1"/>
              </a:solidFill>
              <a:latin typeface="High Tower Tex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-142900"/>
            <a:ext cx="8229600" cy="1143000"/>
          </a:xfrm>
        </p:spPr>
        <p:txBody>
          <a:bodyPr/>
          <a:lstStyle/>
          <a:p>
            <a:r>
              <a:rPr lang="en-US" altLang="zh-TW" dirty="0" smtClean="0"/>
              <a:t> </a:t>
            </a:r>
            <a:endParaRPr lang="zh-TW" altLang="en-US" dirty="0"/>
          </a:p>
        </p:txBody>
      </p:sp>
      <p:pic>
        <p:nvPicPr>
          <p:cNvPr id="4" name="內容版面配置區 3" descr="英文王子2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7374071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ellen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85786" y="1"/>
            <a:ext cx="785818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voice tub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0"/>
            <a:ext cx="8153499" cy="6858000"/>
          </a:xfrm>
        </p:spPr>
      </p:pic>
      <p:sp>
        <p:nvSpPr>
          <p:cNvPr id="6" name="圓角矩形 5"/>
          <p:cNvSpPr/>
          <p:nvPr/>
        </p:nvSpPr>
        <p:spPr>
          <a:xfrm>
            <a:off x="827584" y="260648"/>
            <a:ext cx="1584176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voice tube 2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9669" y="928670"/>
            <a:ext cx="9153669" cy="512605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2234679"/>
          </a:xfrm>
        </p:spPr>
        <p:txBody>
          <a:bodyPr>
            <a:normAutofit/>
          </a:bodyPr>
          <a:lstStyle/>
          <a:p>
            <a:r>
              <a:rPr lang="en-US" altLang="zh-TW" sz="6000" dirty="0" smtClean="0">
                <a:latin typeface="High Tower Text" pitchFamily="18" charset="0"/>
              </a:rPr>
              <a:t>How to download videos?</a:t>
            </a:r>
            <a:endParaRPr lang="zh-TW" altLang="en-US" sz="6000" dirty="0">
              <a:latin typeface="High Tower Tex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youtube downloader.pn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t="859"/>
          <a:stretch/>
        </p:blipFill>
        <p:spPr>
          <a:xfrm>
            <a:off x="633967" y="332656"/>
            <a:ext cx="8171418" cy="5976664"/>
          </a:xfrm>
        </p:spPr>
      </p:pic>
      <p:sp>
        <p:nvSpPr>
          <p:cNvPr id="3" name="橢圓 2"/>
          <p:cNvSpPr/>
          <p:nvPr/>
        </p:nvSpPr>
        <p:spPr>
          <a:xfrm>
            <a:off x="1763688" y="2937179"/>
            <a:ext cx="4748361" cy="648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619" r="11842" b="2677"/>
          <a:stretch/>
        </p:blipFill>
        <p:spPr>
          <a:xfrm>
            <a:off x="645459" y="908720"/>
            <a:ext cx="7853083" cy="5362988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827584" y="2249355"/>
            <a:ext cx="4846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https://www.youtube.com/watch?v=iBEhvBF_DJY</a:t>
            </a:r>
            <a:endParaRPr lang="zh-TW" altLang="en-US" dirty="0"/>
          </a:p>
        </p:txBody>
      </p:sp>
      <p:pic>
        <p:nvPicPr>
          <p:cNvPr id="1026" name="Picture 2" descr="C:\Users\liu\Desktop\mouse-pointer_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223" y="2400655"/>
            <a:ext cx="660288" cy="856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243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youtube downloader 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11560" y="836712"/>
            <a:ext cx="7986050" cy="5030019"/>
          </a:xfrm>
        </p:spPr>
      </p:pic>
      <p:sp>
        <p:nvSpPr>
          <p:cNvPr id="5" name="橢圓 4"/>
          <p:cNvSpPr/>
          <p:nvPr/>
        </p:nvSpPr>
        <p:spPr>
          <a:xfrm>
            <a:off x="3851920" y="3831572"/>
            <a:ext cx="2016224" cy="5760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橢圓 6"/>
          <p:cNvSpPr/>
          <p:nvPr/>
        </p:nvSpPr>
        <p:spPr>
          <a:xfrm>
            <a:off x="6372200" y="3177143"/>
            <a:ext cx="2016224" cy="648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Picture 2" descr="C:\Users\liu\Desktop\mouse-pointer_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85972"/>
            <a:ext cx="660288" cy="856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youtube downloader 5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8099" y="980728"/>
            <a:ext cx="8227803" cy="514543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11" r="7136"/>
          <a:stretch/>
        </p:blipFill>
        <p:spPr>
          <a:xfrm>
            <a:off x="0" y="811259"/>
            <a:ext cx="9150711" cy="4952241"/>
          </a:xfrm>
          <a:prstGeom prst="rect">
            <a:avLst/>
          </a:prstGeom>
        </p:spPr>
      </p:pic>
      <p:sp>
        <p:nvSpPr>
          <p:cNvPr id="8" name="橢圓 7"/>
          <p:cNvSpPr/>
          <p:nvPr/>
        </p:nvSpPr>
        <p:spPr>
          <a:xfrm>
            <a:off x="1057284" y="3542220"/>
            <a:ext cx="1872208" cy="43204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673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5904"/>
            <a:ext cx="9144000" cy="53861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7788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99" t="7686"/>
          <a:stretch/>
        </p:blipFill>
        <p:spPr>
          <a:xfrm>
            <a:off x="128879" y="104362"/>
            <a:ext cx="8886243" cy="6741367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1979712" y="5877272"/>
            <a:ext cx="2016224" cy="5760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553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6632"/>
            <a:ext cx="5352272" cy="6624736"/>
          </a:xfrm>
        </p:spPr>
      </p:pic>
      <p:sp>
        <p:nvSpPr>
          <p:cNvPr id="5" name="橢圓 4"/>
          <p:cNvSpPr/>
          <p:nvPr/>
        </p:nvSpPr>
        <p:spPr>
          <a:xfrm>
            <a:off x="1666492" y="980728"/>
            <a:ext cx="1296144" cy="9361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07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3" descr="youtube downloader.pn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t="859"/>
          <a:stretch/>
        </p:blipFill>
        <p:spPr>
          <a:xfrm>
            <a:off x="416742" y="476672"/>
            <a:ext cx="8310516" cy="6078402"/>
          </a:xfrm>
        </p:spPr>
      </p:pic>
      <p:sp>
        <p:nvSpPr>
          <p:cNvPr id="7" name="橢圓 6"/>
          <p:cNvSpPr/>
          <p:nvPr/>
        </p:nvSpPr>
        <p:spPr>
          <a:xfrm>
            <a:off x="1547664" y="4293096"/>
            <a:ext cx="4748361" cy="648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youtube downloader 2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86030" y="332656"/>
            <a:ext cx="7971940" cy="5793507"/>
          </a:xfrm>
        </p:spPr>
      </p:pic>
      <p:sp>
        <p:nvSpPr>
          <p:cNvPr id="3" name="圓角矩形 2"/>
          <p:cNvSpPr/>
          <p:nvPr/>
        </p:nvSpPr>
        <p:spPr>
          <a:xfrm>
            <a:off x="3131840" y="3645024"/>
            <a:ext cx="3312368" cy="7200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3131840" y="4495281"/>
            <a:ext cx="3312368" cy="7200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Picture 2" descr="C:\Users\liu\Desktop\mouse-pointer_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936897"/>
            <a:ext cx="660288" cy="856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32" y="476672"/>
            <a:ext cx="7774537" cy="54457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7788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thankyo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c0de7c10a8369b80cbea9db995bd46c78420dd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279</Words>
  <Application>Microsoft Office PowerPoint</Application>
  <PresentationFormat>如螢幕大小 (4:3)</PresentationFormat>
  <Paragraphs>87</Paragraphs>
  <Slides>27</Slides>
  <Notes>27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28" baseType="lpstr">
      <vt:lpstr>Office 佈景主題</vt:lpstr>
      <vt:lpstr>投影片 1</vt:lpstr>
      <vt:lpstr>Content</vt:lpstr>
      <vt:lpstr>Brief  introduction</vt:lpstr>
      <vt:lpstr>投影片 4</vt:lpstr>
      <vt:lpstr>投影片 5</vt:lpstr>
      <vt:lpstr>投影片 6</vt:lpstr>
      <vt:lpstr>投影片 7</vt:lpstr>
      <vt:lpstr>投影片 8</vt:lpstr>
      <vt:lpstr>Concepts</vt:lpstr>
      <vt:lpstr>Learning from YouTube.</vt:lpstr>
      <vt:lpstr> </vt:lpstr>
      <vt:lpstr>投影片 12</vt:lpstr>
      <vt:lpstr>投影片 13</vt:lpstr>
      <vt:lpstr>投影片 14</vt:lpstr>
      <vt:lpstr>How to download videos?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豆豆</dc:creator>
  <cp:lastModifiedBy>Shu-Li Lai</cp:lastModifiedBy>
  <cp:revision>26</cp:revision>
  <dcterms:created xsi:type="dcterms:W3CDTF">2015-04-16T07:30:50Z</dcterms:created>
  <dcterms:modified xsi:type="dcterms:W3CDTF">2015-04-27T14:27:29Z</dcterms:modified>
</cp:coreProperties>
</file>