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2"/>
  </p:notesMasterIdLst>
  <p:sldIdLst>
    <p:sldId id="256" r:id="rId2"/>
    <p:sldId id="257" r:id="rId3"/>
    <p:sldId id="296" r:id="rId4"/>
    <p:sldId id="272" r:id="rId5"/>
    <p:sldId id="292" r:id="rId6"/>
    <p:sldId id="273" r:id="rId7"/>
    <p:sldId id="275" r:id="rId8"/>
    <p:sldId id="293" r:id="rId9"/>
    <p:sldId id="274" r:id="rId10"/>
    <p:sldId id="289" r:id="rId11"/>
    <p:sldId id="290" r:id="rId12"/>
    <p:sldId id="291" r:id="rId13"/>
    <p:sldId id="294" r:id="rId14"/>
    <p:sldId id="295" r:id="rId15"/>
    <p:sldId id="259" r:id="rId16"/>
    <p:sldId id="264" r:id="rId17"/>
    <p:sldId id="265" r:id="rId18"/>
    <p:sldId id="266" r:id="rId19"/>
    <p:sldId id="277" r:id="rId20"/>
    <p:sldId id="267" r:id="rId21"/>
    <p:sldId id="268" r:id="rId22"/>
    <p:sldId id="263" r:id="rId23"/>
    <p:sldId id="271" r:id="rId24"/>
    <p:sldId id="258" r:id="rId25"/>
    <p:sldId id="276" r:id="rId26"/>
    <p:sldId id="260" r:id="rId27"/>
    <p:sldId id="261" r:id="rId28"/>
    <p:sldId id="262" r:id="rId29"/>
    <p:sldId id="278" r:id="rId30"/>
    <p:sldId id="281" r:id="rId31"/>
    <p:sldId id="279" r:id="rId32"/>
    <p:sldId id="280" r:id="rId33"/>
    <p:sldId id="283" r:id="rId34"/>
    <p:sldId id="284" r:id="rId35"/>
    <p:sldId id="285" r:id="rId36"/>
    <p:sldId id="286" r:id="rId37"/>
    <p:sldId id="288" r:id="rId38"/>
    <p:sldId id="270" r:id="rId39"/>
    <p:sldId id="297" r:id="rId40"/>
    <p:sldId id="287" r:id="rId4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1D23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淺色樣式 1 - 輔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8D230F3-CF80-4859-8CE7-A43EE81993B5}" styleName="淺色樣式 1 - 輔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42" autoAdjust="0"/>
    <p:restoredTop sz="94660"/>
  </p:normalViewPr>
  <p:slideViewPr>
    <p:cSldViewPr>
      <p:cViewPr>
        <p:scale>
          <a:sx n="69" d="100"/>
          <a:sy n="69" d="100"/>
        </p:scale>
        <p:origin x="-1446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&#27963;&#38913;&#31807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20426;\Downloads\&#22269;&#38469;&#26053;&#28216;&#19994;&#25910;&#20837;%20-%20Ranks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14959396545038"/>
          <c:y val="0.10767947079954079"/>
          <c:w val="0.60248308097593628"/>
          <c:h val="0.74598966615649742"/>
        </c:manualLayout>
      </c:layout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the highest temperature</c:v>
                </c:pt>
              </c:strCache>
            </c:strRef>
          </c:tx>
          <c:spPr>
            <a:ln w="7620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工作表1!$A$2:$A$5</c:f>
              <c:strCache>
                <c:ptCount val="4"/>
                <c:pt idx="0">
                  <c:v>spring</c:v>
                </c:pt>
                <c:pt idx="1">
                  <c:v>summer</c:v>
                </c:pt>
                <c:pt idx="2">
                  <c:v>fall</c:v>
                </c:pt>
                <c:pt idx="3">
                  <c:v>winter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15</c:v>
                </c:pt>
                <c:pt idx="1">
                  <c:v>24</c:v>
                </c:pt>
                <c:pt idx="2">
                  <c:v>20</c:v>
                </c:pt>
                <c:pt idx="3">
                  <c:v>13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the lowest temperature</c:v>
                </c:pt>
              </c:strCache>
            </c:strRef>
          </c:tx>
          <c:spPr>
            <a:ln w="76200">
              <a:solidFill>
                <a:srgbClr val="00B0F0"/>
              </a:solidFill>
            </a:ln>
          </c:spPr>
          <c:marker>
            <c:symbol val="none"/>
          </c:marker>
          <c:cat>
            <c:strRef>
              <c:f>工作表1!$A$2:$A$5</c:f>
              <c:strCache>
                <c:ptCount val="4"/>
                <c:pt idx="0">
                  <c:v>spring</c:v>
                </c:pt>
                <c:pt idx="1">
                  <c:v>summer</c:v>
                </c:pt>
                <c:pt idx="2">
                  <c:v>fall</c:v>
                </c:pt>
                <c:pt idx="3">
                  <c:v>winter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7</c:v>
                </c:pt>
                <c:pt idx="1">
                  <c:v>15</c:v>
                </c:pt>
                <c:pt idx="2">
                  <c:v>14</c:v>
                </c:pt>
                <c:pt idx="3">
                  <c:v>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308480"/>
        <c:axId val="46184640"/>
      </c:lineChart>
      <c:catAx>
        <c:axId val="1003084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zh-TW"/>
          </a:p>
        </c:txPr>
        <c:crossAx val="46184640"/>
        <c:crosses val="autoZero"/>
        <c:auto val="1"/>
        <c:lblAlgn val="ctr"/>
        <c:lblOffset val="100"/>
        <c:noMultiLvlLbl val="0"/>
      </c:catAx>
      <c:valAx>
        <c:axId val="461846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zh-TW"/>
          </a:p>
        </c:txPr>
        <c:crossAx val="1003084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0"/>
            </a:pPr>
            <a:r>
              <a:rPr lang="en-US" altLang="zh-TW" sz="2400" b="0" dirty="0" smtClean="0"/>
              <a:t>Minority</a:t>
            </a:r>
            <a:endParaRPr lang="zh-TW" altLang="en-US" sz="2400" b="0" dirty="0"/>
          </a:p>
        </c:rich>
      </c:tx>
      <c:layout>
        <c:manualLayout>
          <c:xMode val="edge"/>
          <c:yMode val="edge"/>
          <c:x val="0.2580461145342825"/>
          <c:y val="1.8749928707495419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Lbls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工作表1!$A$2:$A$4</c:f>
              <c:strCache>
                <c:ptCount val="3"/>
                <c:pt idx="0">
                  <c:v>Arab</c:v>
                </c:pt>
                <c:pt idx="1">
                  <c:v>Blackamoor</c:v>
                </c:pt>
                <c:pt idx="2">
                  <c:v>Asian</c:v>
                </c:pt>
              </c:strCache>
            </c:strRef>
          </c:cat>
          <c:val>
            <c:numRef>
              <c:f>工作表1!$B$2:$B$4</c:f>
              <c:numCache>
                <c:formatCode>General</c:formatCode>
                <c:ptCount val="3"/>
                <c:pt idx="0">
                  <c:v>550</c:v>
                </c:pt>
                <c:pt idx="1">
                  <c:v>1100</c:v>
                </c:pt>
                <c:pt idx="2">
                  <c:v>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370915404191497"/>
          <c:y val="0.44079429133858267"/>
          <c:w val="0.26290845958085024"/>
          <c:h val="0.23458299588214504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0"/>
            </a:pPr>
            <a:r>
              <a:rPr lang="en-US" altLang="zh-TW" sz="2400" b="0" dirty="0" smtClean="0"/>
              <a:t>Total</a:t>
            </a:r>
            <a:r>
              <a:rPr lang="zh-TW" altLang="en-US" sz="2400" b="0" dirty="0" smtClean="0"/>
              <a:t>：</a:t>
            </a:r>
            <a:r>
              <a:rPr lang="en-US" altLang="zh-TW" sz="2400" b="0" dirty="0" smtClean="0"/>
              <a:t>66 million</a:t>
            </a:r>
          </a:p>
        </c:rich>
      </c:tx>
      <c:layout>
        <c:manualLayout>
          <c:xMode val="edge"/>
          <c:yMode val="edge"/>
          <c:x val="0.20647651485082094"/>
          <c:y val="3.5944452499628105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dPt>
            <c:idx val="0"/>
            <c:bubble3D val="0"/>
            <c:explosion val="15"/>
          </c:dPt>
          <c:dLbls>
            <c:dLbl>
              <c:idx val="0"/>
              <c:layout>
                <c:manualLayout>
                  <c:x val="-8.3541108794212855E-3"/>
                  <c:y val="2.187868956180010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3961504704297318E-3"/>
                  <c:y val="-3.3835929717790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工作表1!$A$2:$A$3</c:f>
              <c:strCache>
                <c:ptCount val="2"/>
                <c:pt idx="0">
                  <c:v>minority</c:v>
                </c:pt>
                <c:pt idx="1">
                  <c:v>France</c:v>
                </c:pt>
              </c:strCache>
            </c:strRef>
          </c:cat>
          <c:val>
            <c:numRef>
              <c:f>工作表1!$B$2:$B$3</c:f>
              <c:numCache>
                <c:formatCode>0%</c:formatCode>
                <c:ptCount val="2"/>
                <c:pt idx="0">
                  <c:v>0.22</c:v>
                </c:pt>
                <c:pt idx="1">
                  <c:v>0.78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2753146475788399"/>
          <c:y val="0.45805095730104084"/>
          <c:w val="0.19326716663219279"/>
          <c:h val="0.15489945561604276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marriage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</c:spPr>
          </c:dPt>
          <c:dPt>
            <c:idx val="1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0.12793948820501425"/>
                  <c:y val="7.3219846798712994E-4"/>
                </c:manualLayout>
              </c:layout>
              <c:spPr/>
              <c:txPr>
                <a:bodyPr/>
                <a:lstStyle/>
                <a:p>
                  <a:pPr>
                    <a:defRPr sz="2000"/>
                  </a:pPr>
                  <a:endParaRPr lang="zh-TW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工作表1!$A$2:$A$3</c:f>
              <c:strCache>
                <c:ptCount val="2"/>
                <c:pt idx="0">
                  <c:v>same-sex</c:v>
                </c:pt>
                <c:pt idx="1">
                  <c:v>different-sex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3</c:v>
                </c:pt>
                <c:pt idx="1">
                  <c:v>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2113895413737095"/>
          <c:y val="0.42704697324143226"/>
          <c:w val="0.25786470154109858"/>
          <c:h val="0.15176364126103256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欄1</c:v>
                </c:pt>
              </c:strCache>
            </c:strRef>
          </c:tx>
          <c:dPt>
            <c:idx val="0"/>
            <c:bubble3D val="0"/>
            <c:spPr>
              <a:solidFill>
                <a:srgbClr val="7030A0"/>
              </a:solidFill>
            </c:spPr>
          </c:dPt>
          <c:dPt>
            <c:idx val="1"/>
            <c:bubble3D val="0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0.20160724173155251"/>
                  <c:y val="2.1232112615372045E-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2000" dirty="0" smtClean="0"/>
                      <a:t>Same-sex </a:t>
                    </a:r>
                    <a:r>
                      <a:rPr lang="en-US" altLang="en-US" sz="2000" dirty="0"/>
                      <a:t>people
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delete val="1"/>
            </c:dLbl>
            <c:txPr>
              <a:bodyPr/>
              <a:lstStyle/>
              <a:p>
                <a:pPr>
                  <a:defRPr sz="2000"/>
                </a:pPr>
                <a:endParaRPr lang="zh-TW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工作表1!$A$2:$A$3</c:f>
              <c:strCache>
                <c:ptCount val="2"/>
                <c:pt idx="0">
                  <c:v>Same-sex people</c:v>
                </c:pt>
                <c:pt idx="1">
                  <c:v>other people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1</c:v>
                </c:pt>
                <c:pt idx="1">
                  <c:v>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254544570817525"/>
          <c:y val="0.13387449256655434"/>
          <c:w val="0.44879811898512673"/>
          <c:h val="0.81605373265313985"/>
        </c:manualLayout>
      </c:layout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92D050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rgbClr val="7030A0"/>
              </a:solidFill>
              <a:ln>
                <a:noFill/>
              </a:ln>
            </c:spPr>
          </c:dPt>
          <c:dPt>
            <c:idx val="3"/>
            <c:bubble3D val="0"/>
            <c:spPr>
              <a:solidFill>
                <a:srgbClr val="00B0F0"/>
              </a:solidFill>
              <a:ln>
                <a:noFill/>
              </a:ln>
            </c:spPr>
          </c:dPt>
          <c:dPt>
            <c:idx val="4"/>
            <c:bubble3D val="0"/>
            <c:spPr>
              <a:solidFill>
                <a:srgbClr val="FFC000"/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-8.2006344051941231E-3"/>
                  <c:y val="1.1180319739030607E-2"/>
                </c:manualLayout>
              </c:layout>
              <c:spPr/>
              <c:txPr>
                <a:bodyPr/>
                <a:lstStyle/>
                <a:p>
                  <a:pPr>
                    <a:defRPr sz="2800"/>
                  </a:pPr>
                  <a:endParaRPr lang="zh-TW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1.1251701176241859E-2"/>
                  <c:y val="3.146737553852044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3.6134563040731017E-2"/>
                  <c:y val="2.054517090693627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1533974919801743E-2"/>
                  <c:y val="-5.253968694836372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1.8784752600369409E-2"/>
                  <c:y val="-1.683686380525620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400"/>
                </a:pPr>
                <a:endParaRPr lang="zh-TW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工作表1!$A$2:$A$6</c:f>
              <c:strCache>
                <c:ptCount val="5"/>
                <c:pt idx="0">
                  <c:v>Catholicism</c:v>
                </c:pt>
                <c:pt idx="1">
                  <c:v>Islam</c:v>
                </c:pt>
                <c:pt idx="2">
                  <c:v>Protestantism</c:v>
                </c:pt>
                <c:pt idx="3">
                  <c:v>Judaism</c:v>
                </c:pt>
                <c:pt idx="4">
                  <c:v>No Religion</c:v>
                </c:pt>
              </c:strCache>
            </c:strRef>
          </c:cat>
          <c:val>
            <c:numRef>
              <c:f>工作表1!$B$2:$B$6</c:f>
              <c:numCache>
                <c:formatCode>0%</c:formatCode>
                <c:ptCount val="5"/>
                <c:pt idx="0">
                  <c:v>0.51</c:v>
                </c:pt>
                <c:pt idx="1">
                  <c:v>4.0000000000000022E-2</c:v>
                </c:pt>
                <c:pt idx="2">
                  <c:v>3.0000000000000002E-2</c:v>
                </c:pt>
                <c:pt idx="3">
                  <c:v>1.0000000000000005E-2</c:v>
                </c:pt>
                <c:pt idx="4">
                  <c:v>0.31000000000000016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>
        <c:manualLayout>
          <c:xMode val="edge"/>
          <c:yMode val="edge"/>
          <c:x val="0"/>
          <c:y val="2.663457918255999E-2"/>
          <c:w val="1"/>
          <c:h val="8.5230691960152594E-2"/>
        </c:manualLayout>
      </c:layout>
      <c:overlay val="0"/>
      <c:txPr>
        <a:bodyPr/>
        <a:lstStyle/>
        <a:p>
          <a:pPr>
            <a:defRPr sz="2200"/>
          </a:pPr>
          <a:endParaRPr lang="zh-TW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728709785756948"/>
          <c:y val="0.15001517589231686"/>
          <c:w val="0.66933733815781049"/>
          <c:h val="0.788547870609542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'[国际旅游业收入 - Ranks (1).xlsx]国际旅游业收入 - Ranks'!$B$7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'[国际旅游业收入 - Ranks (1).xlsx]国际旅游业收入 - Ranks'!$A$8:$A$15</c:f>
              <c:strCache>
                <c:ptCount val="8"/>
                <c:pt idx="0">
                  <c:v>United States</c:v>
                </c:pt>
                <c:pt idx="1">
                  <c:v>France</c:v>
                </c:pt>
                <c:pt idx="2">
                  <c:v>Spain</c:v>
                </c:pt>
                <c:pt idx="3">
                  <c:v>England</c:v>
                </c:pt>
                <c:pt idx="4">
                  <c:v>China</c:v>
                </c:pt>
                <c:pt idx="5">
                  <c:v>Germany</c:v>
                </c:pt>
                <c:pt idx="6">
                  <c:v>Macau</c:v>
                </c:pt>
                <c:pt idx="7">
                  <c:v>Hong Kong</c:v>
                </c:pt>
              </c:strCache>
            </c:strRef>
          </c:cat>
          <c:val>
            <c:numRef>
              <c:f>'[国际旅游业收入 - Ranks (1).xlsx]国际旅游业收入 - Ranks'!$B$8:$B$15</c:f>
              <c:numCache>
                <c:formatCode>#;\-#;0;@</c:formatCode>
                <c:ptCount val="8"/>
                <c:pt idx="0">
                  <c:v>220757000000</c:v>
                </c:pt>
                <c:pt idx="1">
                  <c:v>66803000000</c:v>
                </c:pt>
                <c:pt idx="2">
                  <c:v>65100000000</c:v>
                </c:pt>
                <c:pt idx="3">
                  <c:v>62830000000</c:v>
                </c:pt>
                <c:pt idx="4">
                  <c:v>56913000000</c:v>
                </c:pt>
                <c:pt idx="5">
                  <c:v>55924000000</c:v>
                </c:pt>
                <c:pt idx="6">
                  <c:v>51556000000</c:v>
                </c:pt>
                <c:pt idx="7">
                  <c:v>46031000000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656768"/>
        <c:axId val="46197568"/>
      </c:barChart>
      <c:catAx>
        <c:axId val="13065676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Calibri" pitchFamily="34" charset="0"/>
              </a:defRPr>
            </a:pPr>
            <a:endParaRPr lang="zh-TW"/>
          </a:p>
        </c:txPr>
        <c:crossAx val="46197568"/>
        <c:crosses val="autoZero"/>
        <c:auto val="1"/>
        <c:lblAlgn val="ctr"/>
        <c:lblOffset val="100"/>
        <c:noMultiLvlLbl val="0"/>
      </c:catAx>
      <c:valAx>
        <c:axId val="46197568"/>
        <c:scaling>
          <c:orientation val="minMax"/>
        </c:scaling>
        <c:delete val="0"/>
        <c:axPos val="b"/>
        <c:majorGridlines/>
        <c:numFmt formatCode="#;\-#;0;@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zh-TW"/>
          </a:p>
        </c:txPr>
        <c:crossAx val="130656768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.89444900003194827"/>
                <c:y val="0.93417330162281753"/>
              </c:manualLayout>
            </c:layout>
            <c:tx>
              <c:rich>
                <a:bodyPr/>
                <a:lstStyle/>
                <a:p>
                  <a:pPr>
                    <a:defRPr sz="1400"/>
                  </a:pPr>
                  <a:r>
                    <a:rPr lang="en-US" altLang="zh-TW" sz="1800" dirty="0"/>
                    <a:t>million</a:t>
                  </a:r>
                  <a:endParaRPr lang="zh-TW" altLang="en-US" sz="1800" dirty="0"/>
                </a:p>
              </c:rich>
            </c:tx>
          </c:dispUnitsLbl>
        </c:dispUnits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0.09615</cdr:x>
      <cdr:y>0.08955</cdr:y>
    </cdr:to>
    <cdr:sp macro="" textlink="">
      <cdr:nvSpPr>
        <cdr:cNvPr id="2" name="文字方塊 1"/>
        <cdr:cNvSpPr txBox="1"/>
      </cdr:nvSpPr>
      <cdr:spPr>
        <a:xfrm xmlns:a="http://schemas.openxmlformats.org/drawingml/2006/main">
          <a:off x="-395536" y="0"/>
          <a:ext cx="754699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TW" sz="2400" dirty="0" smtClean="0">
              <a:latin typeface="+mn-lt"/>
              <a:ea typeface="+mn-ea"/>
              <a:cs typeface="+mn-cs"/>
            </a:rPr>
            <a:t>(</a:t>
          </a:r>
          <a:r>
            <a:rPr lang="zh-TW" altLang="en-US" sz="2400" dirty="0" smtClean="0">
              <a:latin typeface="+mn-lt"/>
              <a:ea typeface="+mn-ea"/>
              <a:cs typeface="+mn-cs"/>
            </a:rPr>
            <a:t>℃</a:t>
          </a:r>
          <a:r>
            <a:rPr lang="en-US" altLang="zh-TW" sz="2400" dirty="0" smtClean="0">
              <a:latin typeface="+mn-lt"/>
              <a:ea typeface="+mn-ea"/>
              <a:cs typeface="+mn-cs"/>
            </a:rPr>
            <a:t>)</a:t>
          </a:r>
          <a:endParaRPr lang="zh-TW" altLang="en-US" sz="2400" dirty="0"/>
        </a:p>
      </cdr:txBody>
    </cdr:sp>
  </cdr:relSizeAnchor>
  <cdr:relSizeAnchor xmlns:cdr="http://schemas.openxmlformats.org/drawingml/2006/chartDrawing">
    <cdr:from>
      <cdr:x>0.17925</cdr:x>
      <cdr:y>0.34511</cdr:y>
    </cdr:from>
    <cdr:to>
      <cdr:x>0.29245</cdr:x>
      <cdr:y>0.42101</cdr:y>
    </cdr:to>
    <cdr:sp macro="" textlink="">
      <cdr:nvSpPr>
        <cdr:cNvPr id="3" name="文字方塊 2"/>
        <cdr:cNvSpPr txBox="1"/>
      </cdr:nvSpPr>
      <cdr:spPr>
        <a:xfrm xmlns:a="http://schemas.openxmlformats.org/drawingml/2006/main">
          <a:off x="1368152" y="1491060"/>
          <a:ext cx="864096" cy="3278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TW" sz="1800" dirty="0">
              <a:latin typeface="+mn-lt"/>
              <a:ea typeface="+mn-ea"/>
              <a:cs typeface="+mn-cs"/>
            </a:rPr>
            <a:t>15°C</a:t>
          </a:r>
          <a:endParaRPr lang="zh-TW" altLang="en-US" sz="1800" dirty="0"/>
        </a:p>
      </cdr:txBody>
    </cdr:sp>
  </cdr:relSizeAnchor>
  <cdr:relSizeAnchor xmlns:cdr="http://schemas.openxmlformats.org/drawingml/2006/chartDrawing">
    <cdr:from>
      <cdr:x>0.33962</cdr:x>
      <cdr:y>0.16639</cdr:y>
    </cdr:from>
    <cdr:to>
      <cdr:x>0.43396</cdr:x>
      <cdr:y>0.24973</cdr:y>
    </cdr:to>
    <cdr:sp macro="" textlink="">
      <cdr:nvSpPr>
        <cdr:cNvPr id="4" name="文字方塊 3"/>
        <cdr:cNvSpPr txBox="1"/>
      </cdr:nvSpPr>
      <cdr:spPr>
        <a:xfrm xmlns:a="http://schemas.openxmlformats.org/drawingml/2006/main">
          <a:off x="2592288" y="718900"/>
          <a:ext cx="72008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zh-TW" altLang="en-US" sz="1100" dirty="0"/>
        </a:p>
      </cdr:txBody>
    </cdr:sp>
  </cdr:relSizeAnchor>
  <cdr:relSizeAnchor xmlns:cdr="http://schemas.openxmlformats.org/drawingml/2006/chartDrawing">
    <cdr:from>
      <cdr:x>0.33962</cdr:x>
      <cdr:y>0.16639</cdr:y>
    </cdr:from>
    <cdr:to>
      <cdr:x>0.45283</cdr:x>
      <cdr:y>0.28306</cdr:y>
    </cdr:to>
    <cdr:sp macro="" textlink="">
      <cdr:nvSpPr>
        <cdr:cNvPr id="5" name="文字方塊 4"/>
        <cdr:cNvSpPr txBox="1"/>
      </cdr:nvSpPr>
      <cdr:spPr>
        <a:xfrm xmlns:a="http://schemas.openxmlformats.org/drawingml/2006/main">
          <a:off x="2592288" y="718900"/>
          <a:ext cx="864096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TW" sz="1800" dirty="0">
              <a:latin typeface="+mn-lt"/>
              <a:ea typeface="+mn-ea"/>
              <a:cs typeface="+mn-cs"/>
            </a:rPr>
            <a:t>24°C</a:t>
          </a:r>
          <a:endParaRPr lang="zh-TW" altLang="en-US" sz="1800" dirty="0"/>
        </a:p>
      </cdr:txBody>
    </cdr:sp>
  </cdr:relSizeAnchor>
  <cdr:relSizeAnchor xmlns:cdr="http://schemas.openxmlformats.org/drawingml/2006/chartDrawing">
    <cdr:from>
      <cdr:x>0.48113</cdr:x>
      <cdr:y>0.42927</cdr:y>
    </cdr:from>
    <cdr:to>
      <cdr:x>0.58491</cdr:x>
      <cdr:y>0.55164</cdr:y>
    </cdr:to>
    <cdr:sp macro="" textlink="">
      <cdr:nvSpPr>
        <cdr:cNvPr id="6" name="文字方塊 5"/>
        <cdr:cNvSpPr txBox="1"/>
      </cdr:nvSpPr>
      <cdr:spPr>
        <a:xfrm xmlns:a="http://schemas.openxmlformats.org/drawingml/2006/main">
          <a:off x="3672408" y="1854640"/>
          <a:ext cx="792088" cy="5286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TW" sz="1800" dirty="0">
              <a:latin typeface="+mn-lt"/>
              <a:ea typeface="+mn-ea"/>
              <a:cs typeface="+mn-cs"/>
            </a:rPr>
            <a:t>14°C</a:t>
          </a:r>
          <a:endParaRPr lang="zh-TW" altLang="en-US" sz="1800" dirty="0"/>
        </a:p>
      </cdr:txBody>
    </cdr:sp>
  </cdr:relSizeAnchor>
  <cdr:relSizeAnchor xmlns:cdr="http://schemas.openxmlformats.org/drawingml/2006/chartDrawing">
    <cdr:from>
      <cdr:x>0.51887</cdr:x>
      <cdr:y>0.28306</cdr:y>
    </cdr:from>
    <cdr:to>
      <cdr:x>0.65094</cdr:x>
      <cdr:y>0.38306</cdr:y>
    </cdr:to>
    <cdr:sp macro="" textlink="">
      <cdr:nvSpPr>
        <cdr:cNvPr id="7" name="文字方塊 6"/>
        <cdr:cNvSpPr txBox="1"/>
      </cdr:nvSpPr>
      <cdr:spPr>
        <a:xfrm xmlns:a="http://schemas.openxmlformats.org/drawingml/2006/main">
          <a:off x="3960440" y="1222956"/>
          <a:ext cx="100811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TW" sz="1800" dirty="0" smtClean="0">
              <a:latin typeface="+mn-lt"/>
              <a:ea typeface="+mn-ea"/>
              <a:cs typeface="+mn-cs"/>
            </a:rPr>
            <a:t>20°C</a:t>
          </a:r>
          <a:endParaRPr lang="zh-TW" altLang="en-US" sz="1800" dirty="0"/>
        </a:p>
      </cdr:txBody>
    </cdr:sp>
  </cdr:relSizeAnchor>
  <cdr:relSizeAnchor xmlns:cdr="http://schemas.openxmlformats.org/drawingml/2006/chartDrawing">
    <cdr:from>
      <cdr:x>0.63208</cdr:x>
      <cdr:y>0.61694</cdr:y>
    </cdr:from>
    <cdr:to>
      <cdr:x>0.72642</cdr:x>
      <cdr:y>0.71639</cdr:y>
    </cdr:to>
    <cdr:sp macro="" textlink="">
      <cdr:nvSpPr>
        <cdr:cNvPr id="8" name="文字方塊 7"/>
        <cdr:cNvSpPr txBox="1"/>
      </cdr:nvSpPr>
      <cdr:spPr>
        <a:xfrm xmlns:a="http://schemas.openxmlformats.org/drawingml/2006/main">
          <a:off x="4824536" y="2665477"/>
          <a:ext cx="720080" cy="4296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TW" sz="1800" dirty="0">
              <a:latin typeface="+mn-lt"/>
              <a:ea typeface="+mn-ea"/>
              <a:cs typeface="+mn-cs"/>
            </a:rPr>
            <a:t>6°C</a:t>
          </a:r>
          <a:endParaRPr lang="zh-TW" altLang="en-US" sz="1800" dirty="0"/>
        </a:p>
      </cdr:txBody>
    </cdr:sp>
  </cdr:relSizeAnchor>
  <cdr:relSizeAnchor xmlns:cdr="http://schemas.openxmlformats.org/drawingml/2006/chartDrawing">
    <cdr:from>
      <cdr:x>0.62264</cdr:x>
      <cdr:y>0.41621</cdr:y>
    </cdr:from>
    <cdr:to>
      <cdr:x>0.72642</cdr:x>
      <cdr:y>0.50169</cdr:y>
    </cdr:to>
    <cdr:sp macro="" textlink="">
      <cdr:nvSpPr>
        <cdr:cNvPr id="9" name="文字方塊 8"/>
        <cdr:cNvSpPr txBox="1"/>
      </cdr:nvSpPr>
      <cdr:spPr>
        <a:xfrm xmlns:a="http://schemas.openxmlformats.org/drawingml/2006/main">
          <a:off x="4752528" y="1798226"/>
          <a:ext cx="792088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TW" sz="1800" dirty="0">
              <a:latin typeface="+mn-lt"/>
              <a:ea typeface="+mn-ea"/>
              <a:cs typeface="+mn-cs"/>
            </a:rPr>
            <a:t>13°C</a:t>
          </a:r>
          <a:endParaRPr lang="zh-TW" altLang="en-US" sz="18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1516865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21833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標題投影片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Cambria"/>
              <a:buNone/>
              <a:defRPr sz="6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685800" y="4572000"/>
            <a:ext cx="6461759" cy="106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400"/>
              </a:spcBef>
              <a:buClr>
                <a:schemeClr val="accent2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360"/>
              </a:spcBef>
              <a:buClr>
                <a:schemeClr val="accent3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320"/>
              </a:spcBef>
              <a:buClr>
                <a:schemeClr val="accent4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280"/>
              </a:spcBef>
              <a:buClr>
                <a:schemeClr val="accent5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280"/>
              </a:spcBef>
              <a:buClr>
                <a:schemeClr val="accent2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280"/>
              </a:spcBef>
              <a:buClr>
                <a:schemeClr val="accent3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280"/>
              </a:spcBef>
              <a:buClr>
                <a:schemeClr val="accent4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章節標題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722312" y="5486400"/>
            <a:ext cx="7659687" cy="116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Cambria"/>
              <a:buNone/>
              <a:defRPr sz="3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722312" y="3852862"/>
            <a:ext cx="6135686" cy="16335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buClr>
                <a:schemeClr val="accent2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20"/>
              </a:spcBef>
              <a:buClr>
                <a:schemeClr val="accent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280"/>
              </a:spcBef>
              <a:buClr>
                <a:schemeClr val="accent4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280"/>
              </a:spcBef>
              <a:buClr>
                <a:schemeClr val="accent5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buClr>
                <a:schemeClr val="accent2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buClr>
                <a:schemeClr val="accent3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buClr>
                <a:schemeClr val="accent4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>
  <p:cSld name="兩項物件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76199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457200" y="1536191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50800" algn="l" rtl="0">
              <a:spcBef>
                <a:spcPts val="560"/>
              </a:spcBef>
              <a:buClr>
                <a:schemeClr val="accent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40080" marR="0" lvl="1" indent="-81280" algn="l" rtl="0">
              <a:spcBef>
                <a:spcPts val="480"/>
              </a:spcBef>
              <a:buClr>
                <a:schemeClr val="accent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05839" marR="0" lvl="2" indent="-104139" algn="l" rtl="0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80160" marR="0" lvl="3" indent="-124460" algn="l" rtl="0">
              <a:spcBef>
                <a:spcPts val="360"/>
              </a:spcBef>
              <a:buClr>
                <a:schemeClr val="accent4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54480" marR="0" lvl="4" indent="-119380" algn="l" rtl="0">
              <a:spcBef>
                <a:spcPts val="360"/>
              </a:spcBef>
              <a:buClr>
                <a:schemeClr val="accent5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37360" marR="0" lvl="5" indent="-7366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920240" marR="0" lvl="6" indent="-78739" algn="l" rtl="0">
              <a:spcBef>
                <a:spcPts val="360"/>
              </a:spcBef>
              <a:buClr>
                <a:schemeClr val="accent2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103120" marR="0" lvl="7" indent="-71120" algn="l" rtl="0">
              <a:spcBef>
                <a:spcPts val="360"/>
              </a:spcBef>
              <a:buClr>
                <a:schemeClr val="accent3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86000" marR="0" lvl="8" indent="-76200" algn="l" rtl="0">
              <a:spcBef>
                <a:spcPts val="360"/>
              </a:spcBef>
              <a:buClr>
                <a:schemeClr val="accent4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4419600" y="1536191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50800" algn="l" rtl="0">
              <a:spcBef>
                <a:spcPts val="560"/>
              </a:spcBef>
              <a:buClr>
                <a:schemeClr val="accent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40080" marR="0" lvl="1" indent="-81280" algn="l" rtl="0">
              <a:spcBef>
                <a:spcPts val="480"/>
              </a:spcBef>
              <a:buClr>
                <a:schemeClr val="accent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05839" marR="0" lvl="2" indent="-104139" algn="l" rtl="0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80160" marR="0" lvl="3" indent="-124460" algn="l" rtl="0">
              <a:spcBef>
                <a:spcPts val="360"/>
              </a:spcBef>
              <a:buClr>
                <a:schemeClr val="accent4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54480" marR="0" lvl="4" indent="-119380" algn="l" rtl="0">
              <a:spcBef>
                <a:spcPts val="360"/>
              </a:spcBef>
              <a:buClr>
                <a:schemeClr val="accent5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37360" marR="0" lvl="5" indent="-7366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920240" marR="0" lvl="6" indent="-78739" algn="l" rtl="0">
              <a:spcBef>
                <a:spcPts val="360"/>
              </a:spcBef>
              <a:buClr>
                <a:schemeClr val="accent2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103120" marR="0" lvl="7" indent="-71120" algn="l" rtl="0">
              <a:spcBef>
                <a:spcPts val="360"/>
              </a:spcBef>
              <a:buClr>
                <a:schemeClr val="accent3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86000" marR="0" lvl="8" indent="-76200" algn="l" rtl="0">
              <a:spcBef>
                <a:spcPts val="360"/>
              </a:spcBef>
              <a:buClr>
                <a:schemeClr val="accent4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比對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76199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accent2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accent3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accent4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accent5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accent2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accent3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accent4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3657600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76200" algn="l" rtl="0"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40080" marR="0" lvl="1" indent="-106680" algn="l" rtl="0">
              <a:spcBef>
                <a:spcPts val="400"/>
              </a:spcBef>
              <a:buClr>
                <a:schemeClr val="accent2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05839" marR="0" lvl="2" indent="-116839" algn="l" rtl="0">
              <a:spcBef>
                <a:spcPts val="360"/>
              </a:spcBef>
              <a:buClr>
                <a:schemeClr val="accent3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80160" marR="0" lvl="3" indent="-137160" algn="l" rtl="0">
              <a:spcBef>
                <a:spcPts val="320"/>
              </a:spcBef>
              <a:buClr>
                <a:schemeClr val="accent4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54480" marR="0" lvl="4" indent="-132080" algn="l" rtl="0">
              <a:spcBef>
                <a:spcPts val="320"/>
              </a:spcBef>
              <a:buClr>
                <a:schemeClr val="accent5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37360" marR="0" lvl="5" indent="-8636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920240" marR="0" lvl="6" indent="-91439" algn="l" rtl="0">
              <a:spcBef>
                <a:spcPts val="320"/>
              </a:spcBef>
              <a:buClr>
                <a:schemeClr val="accent2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103120" marR="0" lvl="7" indent="-83820" algn="l" rtl="0">
              <a:spcBef>
                <a:spcPts val="320"/>
              </a:spcBef>
              <a:buClr>
                <a:schemeClr val="accent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86000" marR="0" lvl="8" indent="-88900" algn="l" rtl="0">
              <a:spcBef>
                <a:spcPts val="320"/>
              </a:spcBef>
              <a:buClr>
                <a:schemeClr val="accent4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3"/>
          </p:nvPr>
        </p:nvSpPr>
        <p:spPr>
          <a:xfrm>
            <a:off x="4419600" y="1535112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accent2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accent3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accent4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accent5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accent2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accent3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accent4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4"/>
          </p:nvPr>
        </p:nvSpPr>
        <p:spPr>
          <a:xfrm>
            <a:off x="4419600" y="2174875"/>
            <a:ext cx="3657600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76200" algn="l" rtl="0"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40080" marR="0" lvl="1" indent="-106680" algn="l" rtl="0">
              <a:spcBef>
                <a:spcPts val="400"/>
              </a:spcBef>
              <a:buClr>
                <a:schemeClr val="accent2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05839" marR="0" lvl="2" indent="-116839" algn="l" rtl="0">
              <a:spcBef>
                <a:spcPts val="360"/>
              </a:spcBef>
              <a:buClr>
                <a:schemeClr val="accent3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80160" marR="0" lvl="3" indent="-137160" algn="l" rtl="0">
              <a:spcBef>
                <a:spcPts val="320"/>
              </a:spcBef>
              <a:buClr>
                <a:schemeClr val="accent4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54480" marR="0" lvl="4" indent="-132080" algn="l" rtl="0">
              <a:spcBef>
                <a:spcPts val="320"/>
              </a:spcBef>
              <a:buClr>
                <a:schemeClr val="accent5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37360" marR="0" lvl="5" indent="-8636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920240" marR="0" lvl="6" indent="-91439" algn="l" rtl="0">
              <a:spcBef>
                <a:spcPts val="320"/>
              </a:spcBef>
              <a:buClr>
                <a:schemeClr val="accent2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103120" marR="0" lvl="7" indent="-83820" algn="l" rtl="0">
              <a:spcBef>
                <a:spcPts val="320"/>
              </a:spcBef>
              <a:buClr>
                <a:schemeClr val="accent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86000" marR="0" lvl="8" indent="-88900" algn="l" rtl="0">
              <a:spcBef>
                <a:spcPts val="320"/>
              </a:spcBef>
              <a:buClr>
                <a:schemeClr val="accent4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只有標題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76199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含標題的內容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304801" y="5495544"/>
            <a:ext cx="7772400" cy="5943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Cambria"/>
              <a:buNone/>
              <a:defRPr sz="22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304798" y="6096000"/>
            <a:ext cx="7772400" cy="60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accent2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accent3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accent4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accent5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accent2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accent3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accent4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304800" y="381000"/>
            <a:ext cx="7772400" cy="49428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88900" algn="l" rtl="0">
              <a:spcBef>
                <a:spcPts val="440"/>
              </a:spcBef>
              <a:buClr>
                <a:schemeClr val="accent1"/>
              </a:buClr>
              <a:buSzPct val="1000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40080" marR="0" lvl="1" indent="-106680" algn="l" rtl="0">
              <a:spcBef>
                <a:spcPts val="400"/>
              </a:spcBef>
              <a:buClr>
                <a:schemeClr val="accent2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05839" marR="0" lvl="2" indent="-116839" algn="l" rtl="0">
              <a:spcBef>
                <a:spcPts val="360"/>
              </a:spcBef>
              <a:buClr>
                <a:schemeClr val="accent3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80160" marR="0" lvl="3" indent="-137160" algn="l" rtl="0">
              <a:spcBef>
                <a:spcPts val="320"/>
              </a:spcBef>
              <a:buClr>
                <a:schemeClr val="accent4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54480" marR="0" lvl="4" indent="-144780" algn="l" rtl="0">
              <a:spcBef>
                <a:spcPts val="280"/>
              </a:spcBef>
              <a:buClr>
                <a:schemeClr val="accent5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37360" marR="0" lvl="5" indent="-99060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920240" marR="0" lvl="6" indent="-104139" algn="l" rtl="0">
              <a:spcBef>
                <a:spcPts val="280"/>
              </a:spcBef>
              <a:buClr>
                <a:schemeClr val="accent2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103120" marR="0" lvl="7" indent="-96520" algn="l" rtl="0">
              <a:spcBef>
                <a:spcPts val="280"/>
              </a:spcBef>
              <a:buClr>
                <a:schemeClr val="accent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86000" marR="0" lvl="8" indent="-101600" algn="l" rtl="0">
              <a:spcBef>
                <a:spcPts val="280"/>
              </a:spcBef>
              <a:buClr>
                <a:schemeClr val="accent4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含標題的圖片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301752" y="5495278"/>
            <a:ext cx="7772400" cy="5946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Cambria"/>
              <a:buNone/>
              <a:defRPr sz="22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5" name="Shape 65"/>
          <p:cNvSpPr>
            <a:spLocks noGrp="1"/>
          </p:cNvSpPr>
          <p:nvPr>
            <p:ph type="pic" idx="2"/>
          </p:nvPr>
        </p:nvSpPr>
        <p:spPr>
          <a:xfrm>
            <a:off x="0" y="0"/>
            <a:ext cx="8458200" cy="5486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accent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accent2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accent3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accent4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accent5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accent2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accent3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accent4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301752" y="6096000"/>
            <a:ext cx="7772400" cy="61264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accent2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accent3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accent4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accent5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accent2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accent3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accent4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>
  <p:cSld name="標題及直排文字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76199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 rot="5400000">
            <a:off x="1866899" y="190500"/>
            <a:ext cx="4800600" cy="7619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88900" algn="l" rtl="0">
              <a:spcBef>
                <a:spcPts val="440"/>
              </a:spcBef>
              <a:buClr>
                <a:schemeClr val="accent1"/>
              </a:buClr>
              <a:buSzPct val="1000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40080" marR="0" lvl="1" indent="-106680" algn="l" rtl="0">
              <a:spcBef>
                <a:spcPts val="400"/>
              </a:spcBef>
              <a:buClr>
                <a:schemeClr val="accent2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05839" marR="0" lvl="2" indent="-116839" algn="l" rtl="0">
              <a:spcBef>
                <a:spcPts val="360"/>
              </a:spcBef>
              <a:buClr>
                <a:schemeClr val="accent3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80160" marR="0" lvl="3" indent="-137160" algn="l" rtl="0">
              <a:spcBef>
                <a:spcPts val="320"/>
              </a:spcBef>
              <a:buClr>
                <a:schemeClr val="accent4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54480" marR="0" lvl="4" indent="-144780" algn="l" rtl="0">
              <a:spcBef>
                <a:spcPts val="280"/>
              </a:spcBef>
              <a:buClr>
                <a:schemeClr val="accent5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37360" marR="0" lvl="5" indent="-99060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920240" marR="0" lvl="6" indent="-104139" algn="l" rtl="0">
              <a:spcBef>
                <a:spcPts val="280"/>
              </a:spcBef>
              <a:buClr>
                <a:schemeClr val="accent2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103120" marR="0" lvl="7" indent="-96520" algn="l" rtl="0">
              <a:spcBef>
                <a:spcPts val="280"/>
              </a:spcBef>
              <a:buClr>
                <a:schemeClr val="accent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86000" marR="0" lvl="8" indent="-101600" algn="l" rtl="0">
              <a:spcBef>
                <a:spcPts val="280"/>
              </a:spcBef>
              <a:buClr>
                <a:schemeClr val="accent4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>
  <p:cSld name="直排標題及文字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 rot="5400000">
            <a:off x="4579937" y="2324100"/>
            <a:ext cx="5851525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88900" algn="l" rtl="0">
              <a:spcBef>
                <a:spcPts val="440"/>
              </a:spcBef>
              <a:buClr>
                <a:schemeClr val="accent1"/>
              </a:buClr>
              <a:buSzPct val="1000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40080" marR="0" lvl="1" indent="-106680" algn="l" rtl="0">
              <a:spcBef>
                <a:spcPts val="400"/>
              </a:spcBef>
              <a:buClr>
                <a:schemeClr val="accent2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05839" marR="0" lvl="2" indent="-116839" algn="l" rtl="0">
              <a:spcBef>
                <a:spcPts val="360"/>
              </a:spcBef>
              <a:buClr>
                <a:schemeClr val="accent3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80160" marR="0" lvl="3" indent="-137160" algn="l" rtl="0">
              <a:spcBef>
                <a:spcPts val="320"/>
              </a:spcBef>
              <a:buClr>
                <a:schemeClr val="accent4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54480" marR="0" lvl="4" indent="-144780" algn="l" rtl="0">
              <a:spcBef>
                <a:spcPts val="280"/>
              </a:spcBef>
              <a:buClr>
                <a:schemeClr val="accent5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37360" marR="0" lvl="5" indent="-99060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920240" marR="0" lvl="6" indent="-104139" algn="l" rtl="0">
              <a:spcBef>
                <a:spcPts val="280"/>
              </a:spcBef>
              <a:buClr>
                <a:schemeClr val="accent2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103120" marR="0" lvl="7" indent="-96520" algn="l" rtl="0">
              <a:spcBef>
                <a:spcPts val="280"/>
              </a:spcBef>
              <a:buClr>
                <a:schemeClr val="accent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86000" marR="0" lvl="8" indent="-101600" algn="l" rtl="0">
              <a:spcBef>
                <a:spcPts val="280"/>
              </a:spcBef>
              <a:buClr>
                <a:schemeClr val="accent4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76199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19999" cy="480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88900" algn="l" rtl="0">
              <a:spcBef>
                <a:spcPts val="440"/>
              </a:spcBef>
              <a:buClr>
                <a:schemeClr val="accent1"/>
              </a:buClr>
              <a:buSzPct val="1000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40080" marR="0" lvl="1" indent="-106680" algn="l" rtl="0">
              <a:spcBef>
                <a:spcPts val="400"/>
              </a:spcBef>
              <a:buClr>
                <a:schemeClr val="accent2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05839" marR="0" lvl="2" indent="-116839" algn="l" rtl="0">
              <a:spcBef>
                <a:spcPts val="360"/>
              </a:spcBef>
              <a:buClr>
                <a:schemeClr val="accent3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80160" marR="0" lvl="3" indent="-137160" algn="l" rtl="0">
              <a:spcBef>
                <a:spcPts val="320"/>
              </a:spcBef>
              <a:buClr>
                <a:schemeClr val="accent4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54480" marR="0" lvl="4" indent="-144780" algn="l" rtl="0">
              <a:spcBef>
                <a:spcPts val="280"/>
              </a:spcBef>
              <a:buClr>
                <a:schemeClr val="accent5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37360" marR="0" lvl="5" indent="-99060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920240" marR="0" lvl="6" indent="-104139" algn="l" rtl="0">
              <a:spcBef>
                <a:spcPts val="280"/>
              </a:spcBef>
              <a:buClr>
                <a:schemeClr val="accent2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103120" marR="0" lvl="7" indent="-96520" algn="l" rtl="0">
              <a:spcBef>
                <a:spcPts val="280"/>
              </a:spcBef>
              <a:buClr>
                <a:schemeClr val="accent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86000" marR="0" lvl="8" indent="-101600" algn="l" rtl="0">
              <a:spcBef>
                <a:spcPts val="280"/>
              </a:spcBef>
              <a:buClr>
                <a:schemeClr val="accent4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/>
          <p:nvPr/>
        </p:nvSpPr>
        <p:spPr>
          <a:xfrm>
            <a:off x="8458200" y="0"/>
            <a:ext cx="685799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Shape 9"/>
          <p:cNvSpPr/>
          <p:nvPr/>
        </p:nvSpPr>
        <p:spPr>
          <a:xfrm>
            <a:off x="8458200" y="5486400"/>
            <a:ext cx="685799" cy="6857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Shape 10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Shape 11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watch?v=dxUbzPJfX9Y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rance" TargetMode="External"/><Relationship Id="rId7" Type="http://schemas.openxmlformats.org/officeDocument/2006/relationships/hyperlink" Target="http://www.ettoday.net/news/20140716/376964.htm" TargetMode="External"/><Relationship Id="rId2" Type="http://schemas.openxmlformats.org/officeDocument/2006/relationships/hyperlink" Target="https://en.wikipedia.org/wiki/List_of_countries_by_GDP_(nominal)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n.knoema.com/WBWDIGDF2016Apr/world-development-indicators-wdi-april-2016" TargetMode="External"/><Relationship Id="rId5" Type="http://schemas.openxmlformats.org/officeDocument/2006/relationships/hyperlink" Target="http://moodle.ncnu.edu.tw/mod/resource/view.php?id=223698" TargetMode="External"/><Relationship Id="rId4" Type="http://schemas.openxmlformats.org/officeDocument/2006/relationships/hyperlink" Target="https://en.wikipedia.org/wiki/Louis_Vuitton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0" y="0"/>
            <a:ext cx="9144000" cy="6858000"/>
            <a:chOff x="0" y="0"/>
            <a:chExt cx="12328322" cy="6858000"/>
          </a:xfrm>
        </p:grpSpPr>
        <p:sp>
          <p:nvSpPr>
            <p:cNvPr id="10" name="框架 9"/>
            <p:cNvSpPr/>
            <p:nvPr/>
          </p:nvSpPr>
          <p:spPr>
            <a:xfrm>
              <a:off x="0" y="0"/>
              <a:ext cx="12328322" cy="6858000"/>
            </a:xfrm>
            <a:prstGeom prst="frame">
              <a:avLst>
                <a:gd name="adj1" fmla="val 2060"/>
              </a:avLst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框架 10"/>
            <p:cNvSpPr/>
            <p:nvPr/>
          </p:nvSpPr>
          <p:spPr>
            <a:xfrm>
              <a:off x="168215" y="159588"/>
              <a:ext cx="11855570" cy="6538823"/>
            </a:xfrm>
            <a:prstGeom prst="frame">
              <a:avLst>
                <a:gd name="adj1" fmla="val 923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框架 11"/>
            <p:cNvSpPr/>
            <p:nvPr/>
          </p:nvSpPr>
          <p:spPr>
            <a:xfrm>
              <a:off x="283593" y="262027"/>
              <a:ext cx="11624814" cy="6333944"/>
            </a:xfrm>
            <a:prstGeom prst="frame">
              <a:avLst>
                <a:gd name="adj1" fmla="val 201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8905180" y="5661248"/>
            <a:ext cx="84324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8905180" y="235248"/>
            <a:ext cx="84324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6" name="Shape 86"/>
          <p:cNvSpPr txBox="1">
            <a:spLocks noGrp="1"/>
          </p:cNvSpPr>
          <p:nvPr>
            <p:ph type="ctrTitle"/>
          </p:nvPr>
        </p:nvSpPr>
        <p:spPr>
          <a:xfrm>
            <a:off x="4792488" y="2564904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66092"/>
              </a:buClr>
              <a:buSzPct val="25000"/>
              <a:buFont typeface="Cambria"/>
              <a:buNone/>
            </a:pPr>
            <a:r>
              <a:rPr lang="en-US" sz="9600" b="1" i="1" u="none" strike="noStrike" cap="none" dirty="0">
                <a:solidFill>
                  <a:srgbClr val="366092"/>
                </a:solidFill>
                <a:latin typeface="Cambria"/>
                <a:ea typeface="Cambria"/>
                <a:cs typeface="Cambria"/>
                <a:sym typeface="Cambria"/>
              </a:rPr>
              <a:t>France</a:t>
            </a:r>
          </a:p>
        </p:txBody>
      </p:sp>
      <p:pic>
        <p:nvPicPr>
          <p:cNvPr id="88" name="Shape 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552" y="1592699"/>
            <a:ext cx="4248472" cy="262838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Shape 87"/>
          <p:cNvSpPr txBox="1">
            <a:spLocks noGrp="1"/>
          </p:cNvSpPr>
          <p:nvPr>
            <p:ph type="subTitle" idx="1"/>
          </p:nvPr>
        </p:nvSpPr>
        <p:spPr>
          <a:xfrm>
            <a:off x="611560" y="5564833"/>
            <a:ext cx="8208912" cy="12485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2600" dirty="0">
                <a:solidFill>
                  <a:schemeClr val="dk1"/>
                </a:solidFill>
                <a:latin typeface="Calibri" pitchFamily="34" charset="0"/>
              </a:rPr>
              <a:t>G</a:t>
            </a:r>
            <a:r>
              <a:rPr lang="en-US" sz="2600" b="0" i="0" u="none" strike="noStrike" cap="none" dirty="0" smtClean="0">
                <a:solidFill>
                  <a:schemeClr val="dk1"/>
                </a:solidFill>
                <a:latin typeface="Calibri" pitchFamily="34" charset="0"/>
                <a:sym typeface="Calibri"/>
              </a:rPr>
              <a:t>roup1：71Nick、72Shaina、80Patty、81Tina、83Jim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Calibri" pitchFamily="34" charset="0"/>
                <a:sym typeface="Calibri"/>
              </a:rPr>
              <a:t/>
            </a:r>
            <a:br>
              <a:rPr lang="en-US" sz="2600" b="0" i="0" u="none" strike="noStrike" cap="none" dirty="0">
                <a:solidFill>
                  <a:schemeClr val="dk1"/>
                </a:solidFill>
                <a:latin typeface="Calibri" pitchFamily="34" charset="0"/>
                <a:sym typeface="Calibri"/>
              </a:rPr>
            </a:br>
            <a:r>
              <a:rPr lang="en-US" sz="2600" b="0" i="0" u="none" strike="noStrike" cap="none" dirty="0">
                <a:solidFill>
                  <a:schemeClr val="dk1"/>
                </a:solidFill>
                <a:latin typeface="Calibri" pitchFamily="34" charset="0"/>
                <a:sym typeface="Calibri"/>
              </a:rPr>
              <a:t>Date：2016.5.12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56729" y="332656"/>
            <a:ext cx="7659687" cy="1168400"/>
          </a:xfrm>
        </p:spPr>
        <p:txBody>
          <a:bodyPr/>
          <a:lstStyle/>
          <a:p>
            <a:r>
              <a:rPr lang="en-US" altLang="zh-TW" sz="6600" b="1" dirty="0" smtClean="0">
                <a:latin typeface="Calibri Light" pitchFamily="34" charset="0"/>
                <a:ea typeface="Segoe UI" pitchFamily="34" charset="0"/>
                <a:cs typeface="Segoe UI" pitchFamily="34" charset="0"/>
              </a:rPr>
              <a:t>Outline</a:t>
            </a:r>
            <a:endParaRPr lang="zh-TW" altLang="en-US" sz="6600" b="1" dirty="0">
              <a:latin typeface="Calibri Light" pitchFamily="34" charset="0"/>
              <a:cs typeface="Segoe UI" pitchFamily="34" charset="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16360" y="1340768"/>
            <a:ext cx="7272808" cy="3384376"/>
          </a:xfrm>
        </p:spPr>
        <p:txBody>
          <a:bodyPr/>
          <a:lstStyle/>
          <a:p>
            <a:pPr marL="571500" indent="-571500">
              <a:buClrTx/>
              <a:buFont typeface="Arial" pitchFamily="34" charset="0"/>
              <a:buChar char="•"/>
            </a:pPr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Overview of France- </a:t>
            </a:r>
            <a:r>
              <a:rPr lang="en-US" altLang="zh-TW" sz="3600" dirty="0" smtClean="0">
                <a:solidFill>
                  <a:srgbClr val="FF0000"/>
                </a:solidFill>
                <a:latin typeface="Calibri" pitchFamily="34" charset="0"/>
              </a:rPr>
              <a:t>Patty</a:t>
            </a:r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, </a:t>
            </a:r>
            <a:r>
              <a:rPr lang="en-US" altLang="zh-TW" sz="3600" dirty="0" smtClean="0">
                <a:solidFill>
                  <a:srgbClr val="FF0000"/>
                </a:solidFill>
                <a:latin typeface="Calibri" pitchFamily="34" charset="0"/>
              </a:rPr>
              <a:t>Tina</a:t>
            </a:r>
          </a:p>
          <a:p>
            <a:pPr marL="571500" indent="-571500">
              <a:buClrTx/>
              <a:buFont typeface="Arial" pitchFamily="34" charset="0"/>
              <a:buChar char="•"/>
            </a:pPr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Economy&amp; Industry- </a:t>
            </a:r>
            <a:r>
              <a:rPr lang="en-US" altLang="zh-TW" sz="3600" dirty="0" smtClean="0">
                <a:solidFill>
                  <a:srgbClr val="FF0000"/>
                </a:solidFill>
                <a:latin typeface="Calibri" pitchFamily="34" charset="0"/>
              </a:rPr>
              <a:t>Nick </a:t>
            </a:r>
            <a:r>
              <a:rPr lang="en-US" altLang="zh-TW" sz="3600" dirty="0" smtClean="0">
                <a:solidFill>
                  <a:schemeClr val="tx1"/>
                </a:solidFill>
                <a:latin typeface="Calibri" pitchFamily="34" charset="0"/>
              </a:rPr>
              <a:t>,</a:t>
            </a:r>
            <a:r>
              <a:rPr lang="en-US" altLang="zh-TW" sz="3600" dirty="0" smtClean="0">
                <a:solidFill>
                  <a:srgbClr val="FF0000"/>
                </a:solidFill>
                <a:latin typeface="Calibri" pitchFamily="34" charset="0"/>
              </a:rPr>
              <a:t>Jim</a:t>
            </a:r>
          </a:p>
          <a:p>
            <a:pPr marL="571500" indent="-571500">
              <a:buClrTx/>
              <a:buFont typeface="Arial" pitchFamily="34" charset="0"/>
              <a:buChar char="•"/>
            </a:pPr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Representation Company- </a:t>
            </a:r>
            <a:r>
              <a:rPr lang="en-US" altLang="zh-TW" sz="3600" dirty="0" err="1" smtClean="0">
                <a:solidFill>
                  <a:srgbClr val="FF0000"/>
                </a:solidFill>
                <a:latin typeface="Calibri" pitchFamily="34" charset="0"/>
              </a:rPr>
              <a:t>Shaina</a:t>
            </a:r>
            <a:endParaRPr lang="en-US" altLang="zh-TW" sz="3600" dirty="0">
              <a:solidFill>
                <a:srgbClr val="FF0000"/>
              </a:solidFill>
              <a:latin typeface="Calibri" pitchFamily="34" charset="0"/>
            </a:endParaRPr>
          </a:p>
          <a:p>
            <a:pPr marL="571500" indent="-571500">
              <a:buClrTx/>
              <a:buFont typeface="Arial" pitchFamily="34" charset="0"/>
              <a:buChar char="•"/>
            </a:pPr>
            <a:r>
              <a:rPr lang="en-US" altLang="zh-TW" sz="3600" dirty="0" smtClean="0">
                <a:solidFill>
                  <a:schemeClr val="tx1"/>
                </a:solidFill>
                <a:latin typeface="Calibri" pitchFamily="34" charset="0"/>
              </a:rPr>
              <a:t>Conclusion</a:t>
            </a:r>
          </a:p>
          <a:p>
            <a:pPr marL="571500" indent="-571500">
              <a:buClrTx/>
              <a:buFont typeface="Arial" pitchFamily="34" charset="0"/>
              <a:buChar char="•"/>
            </a:pPr>
            <a:r>
              <a:rPr lang="en-US" altLang="zh-TW" sz="3600" dirty="0" smtClean="0">
                <a:solidFill>
                  <a:schemeClr val="tx1"/>
                </a:solidFill>
                <a:latin typeface="Calibri" pitchFamily="34" charset="0"/>
              </a:rPr>
              <a:t>Q&amp;A</a:t>
            </a:r>
            <a:endParaRPr lang="zh-TW" altLang="en-US" sz="36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6659" y1="18690" x2="56659" y2="18690"/>
                        <a14:foregroundMark x1="58691" y1="23329" x2="58691" y2="23329"/>
                        <a14:foregroundMark x1="85102" y1="20873" x2="85102" y2="20873"/>
                        <a14:foregroundMark x1="87810" y1="21828" x2="87810" y2="21828"/>
                        <a14:foregroundMark x1="86005" y1="34789" x2="86005" y2="34789"/>
                        <a14:foregroundMark x1="88036" y1="34925" x2="88036" y2="34925"/>
                        <a14:foregroundMark x1="89616" y1="34789" x2="89616" y2="347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140968"/>
            <a:ext cx="4392488" cy="7267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285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659687" cy="1168400"/>
          </a:xfrm>
        </p:spPr>
        <p:txBody>
          <a:bodyPr/>
          <a:lstStyle/>
          <a:p>
            <a:r>
              <a:rPr lang="en-US" altLang="zh-TW" sz="6000" b="1" dirty="0" smtClean="0">
                <a:latin typeface="Calibri Light" pitchFamily="34" charset="0"/>
              </a:rPr>
              <a:t>Overview of France</a:t>
            </a:r>
            <a:endParaRPr lang="zh-TW" altLang="en-US" sz="6000" b="1" dirty="0">
              <a:latin typeface="Calibri Light" pitchFamily="34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275856" y="1617089"/>
            <a:ext cx="40324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altLang="zh-TW" sz="3600" dirty="0" smtClean="0">
                <a:latin typeface="Calibri" pitchFamily="34" charset="0"/>
              </a:rPr>
              <a:t>Geography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altLang="zh-TW" sz="3600" dirty="0" smtClean="0">
                <a:latin typeface="Calibri" pitchFamily="34" charset="0"/>
              </a:rPr>
              <a:t>Currency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altLang="zh-TW" sz="3600" dirty="0" smtClean="0">
                <a:latin typeface="Calibri" pitchFamily="34" charset="0"/>
              </a:rPr>
              <a:t>Weather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altLang="zh-TW" sz="3600" dirty="0" smtClean="0">
                <a:latin typeface="Calibri" pitchFamily="34" charset="0"/>
              </a:rPr>
              <a:t>Language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altLang="zh-TW" sz="3600" dirty="0" smtClean="0">
                <a:latin typeface="Calibri" pitchFamily="34" charset="0"/>
              </a:rPr>
              <a:t>Flag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altLang="zh-TW" sz="3600" dirty="0" smtClean="0">
                <a:latin typeface="Calibri" pitchFamily="34" charset="0"/>
              </a:rPr>
              <a:t>Population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altLang="zh-TW" sz="3600" dirty="0" smtClean="0">
                <a:latin typeface="Calibri" pitchFamily="34" charset="0"/>
              </a:rPr>
              <a:t>Religion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altLang="zh-TW" sz="3600" dirty="0" smtClean="0">
                <a:latin typeface="Calibri" pitchFamily="34" charset="0"/>
              </a:rPr>
              <a:t>Food</a:t>
            </a:r>
            <a:endParaRPr lang="zh-TW" altLang="en-US" sz="3600" dirty="0">
              <a:latin typeface="Calibri" pitchFamily="34" charset="0"/>
            </a:endParaRPr>
          </a:p>
        </p:txBody>
      </p:sp>
      <p:sp>
        <p:nvSpPr>
          <p:cNvPr id="8" name="左大括弧 7"/>
          <p:cNvSpPr/>
          <p:nvPr/>
        </p:nvSpPr>
        <p:spPr>
          <a:xfrm>
            <a:off x="2627784" y="1838437"/>
            <a:ext cx="360040" cy="194421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左大括弧 11"/>
          <p:cNvSpPr/>
          <p:nvPr/>
        </p:nvSpPr>
        <p:spPr>
          <a:xfrm>
            <a:off x="2627784" y="4005064"/>
            <a:ext cx="360040" cy="194421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612068" y="2420888"/>
            <a:ext cx="20157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dirty="0" smtClean="0">
                <a:solidFill>
                  <a:srgbClr val="FF0000"/>
                </a:solidFill>
                <a:latin typeface="Calibri" pitchFamily="34" charset="0"/>
              </a:rPr>
              <a:t>Patty</a:t>
            </a:r>
            <a:endParaRPr lang="zh-TW" altLang="en-US" sz="54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755576" y="4484414"/>
            <a:ext cx="1512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dirty="0" smtClean="0">
                <a:solidFill>
                  <a:srgbClr val="FF0000"/>
                </a:solidFill>
                <a:latin typeface="Calibri" pitchFamily="34" charset="0"/>
              </a:rPr>
              <a:t>Tina</a:t>
            </a:r>
            <a:endParaRPr lang="zh-TW" altLang="en-US" sz="5400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78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56729" y="404664"/>
            <a:ext cx="7659687" cy="1168400"/>
          </a:xfrm>
        </p:spPr>
        <p:txBody>
          <a:bodyPr/>
          <a:lstStyle/>
          <a:p>
            <a:r>
              <a:rPr lang="en-US" altLang="zh-TW" sz="6000" b="1" dirty="0">
                <a:latin typeface="Calibri Light" pitchFamily="34" charset="0"/>
              </a:rPr>
              <a:t>Geography</a:t>
            </a:r>
            <a:endParaRPr lang="zh-TW" altLang="en-US" sz="6000" b="1" dirty="0">
              <a:latin typeface="Calibri Light" pitchFamily="34" charset="0"/>
            </a:endParaRPr>
          </a:p>
        </p:txBody>
      </p:sp>
      <p:sp>
        <p:nvSpPr>
          <p:cNvPr id="5" name="甜甜圈 4"/>
          <p:cNvSpPr/>
          <p:nvPr/>
        </p:nvSpPr>
        <p:spPr>
          <a:xfrm>
            <a:off x="4788024" y="3109240"/>
            <a:ext cx="864096" cy="823816"/>
          </a:xfrm>
          <a:prstGeom prst="donut">
            <a:avLst>
              <a:gd name="adj" fmla="val 420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43"/>
            <a:ext cx="9144000" cy="6864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甜甜圈 2"/>
          <p:cNvSpPr/>
          <p:nvPr/>
        </p:nvSpPr>
        <p:spPr>
          <a:xfrm>
            <a:off x="4857752" y="1428736"/>
            <a:ext cx="928694" cy="760360"/>
          </a:xfrm>
          <a:prstGeom prst="donut">
            <a:avLst>
              <a:gd name="adj" fmla="val 995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45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659687" cy="1168400"/>
          </a:xfrm>
        </p:spPr>
        <p:txBody>
          <a:bodyPr/>
          <a:lstStyle/>
          <a:p>
            <a:r>
              <a:rPr lang="en-US" altLang="zh-TW" sz="6000" b="1" dirty="0">
                <a:latin typeface="Calibri Light" pitchFamily="34" charset="0"/>
              </a:rPr>
              <a:t>Currency</a:t>
            </a:r>
            <a:endParaRPr lang="zh-TW" altLang="en-US" sz="6000" b="1" dirty="0">
              <a:latin typeface="Calibri Light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561" y="3786190"/>
            <a:ext cx="3960439" cy="267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38235"/>
            <a:ext cx="4104456" cy="251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1357290" y="4786322"/>
            <a:ext cx="2973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dirty="0" smtClean="0">
                <a:latin typeface="Calibri" pitchFamily="34" charset="0"/>
              </a:rPr>
              <a:t>Before : </a:t>
            </a:r>
            <a:r>
              <a:rPr lang="en-US" altLang="zh-TW" sz="3600" b="1" dirty="0" smtClean="0">
                <a:latin typeface="Calibri" pitchFamily="34" charset="0"/>
              </a:rPr>
              <a:t>franc</a:t>
            </a:r>
            <a:endParaRPr lang="zh-TW" altLang="en-US" sz="3600" dirty="0">
              <a:latin typeface="Calibri" pitchFamily="34" charset="0"/>
            </a:endParaRPr>
          </a:p>
        </p:txBody>
      </p:sp>
      <p:grpSp>
        <p:nvGrpSpPr>
          <p:cNvPr id="7" name="群組 6"/>
          <p:cNvGrpSpPr/>
          <p:nvPr/>
        </p:nvGrpSpPr>
        <p:grpSpPr>
          <a:xfrm rot="16200000">
            <a:off x="999478" y="2666377"/>
            <a:ext cx="2998790" cy="1550791"/>
            <a:chOff x="5173611" y="1997223"/>
            <a:chExt cx="2848044" cy="936104"/>
          </a:xfrm>
          <a:solidFill>
            <a:srgbClr val="FF0000"/>
          </a:solidFill>
        </p:grpSpPr>
        <p:sp>
          <p:nvSpPr>
            <p:cNvPr id="8" name="減號 7"/>
            <p:cNvSpPr/>
            <p:nvPr/>
          </p:nvSpPr>
          <p:spPr>
            <a:xfrm rot="1343209">
              <a:off x="5231599" y="1997223"/>
              <a:ext cx="2790056" cy="936104"/>
            </a:xfrm>
            <a:prstGeom prst="mathMinus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減號 8"/>
            <p:cNvSpPr/>
            <p:nvPr/>
          </p:nvSpPr>
          <p:spPr>
            <a:xfrm rot="19902527">
              <a:off x="5173611" y="1997223"/>
              <a:ext cx="2790056" cy="936104"/>
            </a:xfrm>
            <a:prstGeom prst="mathMinus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0" name="向右箭號 9"/>
          <p:cNvSpPr/>
          <p:nvPr/>
        </p:nvSpPr>
        <p:spPr>
          <a:xfrm rot="2163425">
            <a:off x="4090324" y="3718190"/>
            <a:ext cx="1251386" cy="605671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5857884" y="3071810"/>
            <a:ext cx="2415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dirty="0">
                <a:solidFill>
                  <a:srgbClr val="FF0000"/>
                </a:solidFill>
                <a:latin typeface="Calibri" pitchFamily="34" charset="0"/>
              </a:rPr>
              <a:t>N</a:t>
            </a:r>
            <a:r>
              <a:rPr lang="en-US" altLang="zh-TW" sz="3600" dirty="0" smtClean="0">
                <a:solidFill>
                  <a:srgbClr val="FF0000"/>
                </a:solidFill>
                <a:latin typeface="Calibri" pitchFamily="34" charset="0"/>
              </a:rPr>
              <a:t>ow : </a:t>
            </a:r>
            <a:r>
              <a:rPr lang="en-US" altLang="zh-TW" sz="3600" b="1" dirty="0">
                <a:solidFill>
                  <a:srgbClr val="FF0000"/>
                </a:solidFill>
                <a:latin typeface="Calibri" pitchFamily="34" charset="0"/>
              </a:rPr>
              <a:t>Euro</a:t>
            </a:r>
            <a:endParaRPr lang="zh-TW" altLang="en-US" sz="3600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21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659687" cy="1168400"/>
          </a:xfrm>
        </p:spPr>
        <p:txBody>
          <a:bodyPr/>
          <a:lstStyle/>
          <a:p>
            <a:r>
              <a:rPr lang="en-US" altLang="zh-TW" sz="6000" b="1" dirty="0" smtClean="0">
                <a:latin typeface="Calibri Light" pitchFamily="34" charset="0"/>
              </a:rPr>
              <a:t>Weather</a:t>
            </a:r>
            <a:endParaRPr lang="zh-TW" altLang="en-US" sz="6000" b="1" dirty="0">
              <a:latin typeface="Calibri Light" pitchFamily="34" charset="0"/>
            </a:endParaRPr>
          </a:p>
        </p:txBody>
      </p:sp>
      <p:graphicFrame>
        <p:nvGraphicFramePr>
          <p:cNvPr id="5" name="圖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4519713"/>
              </p:ext>
            </p:extLst>
          </p:nvPr>
        </p:nvGraphicFramePr>
        <p:xfrm>
          <a:off x="323528" y="1629980"/>
          <a:ext cx="763284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258" b="60989" l="68555" r="864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408" t="53777" r="13721" b="38599"/>
          <a:stretch/>
        </p:blipFill>
        <p:spPr bwMode="auto">
          <a:xfrm>
            <a:off x="6300192" y="3284984"/>
            <a:ext cx="2464119" cy="1010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1691680" y="401331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800" dirty="0"/>
              <a:t>7°C</a:t>
            </a:r>
            <a:endParaRPr lang="zh-TW" altLang="en-US" sz="18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2915816" y="328498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800" dirty="0"/>
              <a:t>15°C</a:t>
            </a:r>
            <a:endParaRPr lang="zh-TW" altLang="en-US" sz="1800" dirty="0"/>
          </a:p>
        </p:txBody>
      </p:sp>
    </p:spTree>
    <p:extLst>
      <p:ext uri="{BB962C8B-B14F-4D97-AF65-F5344CB8AC3E}">
        <p14:creationId xmlns:p14="http://schemas.microsoft.com/office/powerpoint/2010/main" val="89206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659687" cy="1168400"/>
          </a:xfrm>
        </p:spPr>
        <p:txBody>
          <a:bodyPr/>
          <a:lstStyle/>
          <a:p>
            <a:r>
              <a:rPr lang="en-US" altLang="zh-TW" sz="6000" b="1" dirty="0">
                <a:latin typeface="Calibri Light" pitchFamily="34" charset="0"/>
              </a:rPr>
              <a:t>Language</a:t>
            </a:r>
            <a:endParaRPr lang="zh-TW" altLang="en-US" sz="6000" b="1" dirty="0">
              <a:latin typeface="Calibri Light" pitchFamily="34" charset="0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>
          <a:xfrm>
            <a:off x="812578" y="620688"/>
            <a:ext cx="8007894" cy="2849488"/>
          </a:xfrm>
        </p:spPr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altLang="zh-TW" sz="4000" dirty="0" err="1" smtClean="0">
                <a:solidFill>
                  <a:schemeClr val="tx1"/>
                </a:solidFill>
              </a:rPr>
              <a:t>Youtube</a:t>
            </a:r>
            <a:r>
              <a:rPr lang="en-US" altLang="zh-TW" sz="4000" dirty="0" smtClean="0">
                <a:solidFill>
                  <a:schemeClr val="tx1"/>
                </a:solidFill>
              </a:rPr>
              <a:t/>
            </a:r>
            <a:br>
              <a:rPr lang="en-US" altLang="zh-TW" sz="4000" dirty="0" smtClean="0">
                <a:solidFill>
                  <a:schemeClr val="tx1"/>
                </a:solidFill>
              </a:rPr>
            </a:br>
            <a:r>
              <a:rPr lang="en-US" altLang="zh-TW" sz="2800" dirty="0">
                <a:hlinkClick r:id="rId2"/>
              </a:rPr>
              <a:t>https://www.youtube.com/watch?v=dxUbzPJfX9Y</a:t>
            </a:r>
            <a:endParaRPr lang="zh-TW" altLang="en-US" sz="2800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Users\俊\Desktop\在线学习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219" l="684" r="9785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318795"/>
            <a:ext cx="3121025" cy="234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57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755576" y="41379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  <a:defRPr sz="3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en-US" altLang="zh-TW" sz="6000" b="1" dirty="0" smtClean="0">
                <a:latin typeface="Calibri Light" pitchFamily="34" charset="0"/>
              </a:rPr>
              <a:t>Flag of the country</a:t>
            </a:r>
            <a:endParaRPr lang="zh-TW" altLang="en-US" sz="6000" b="1" dirty="0">
              <a:latin typeface="Calibri Light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5664" r="966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20688"/>
            <a:ext cx="5400600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群組 5"/>
          <p:cNvGrpSpPr/>
          <p:nvPr/>
        </p:nvGrpSpPr>
        <p:grpSpPr>
          <a:xfrm>
            <a:off x="3347864" y="4666236"/>
            <a:ext cx="5387873" cy="1393802"/>
            <a:chOff x="2939380" y="4713237"/>
            <a:chExt cx="5224980" cy="1275097"/>
          </a:xfrm>
        </p:grpSpPr>
        <p:sp>
          <p:nvSpPr>
            <p:cNvPr id="7" name="矩形 6"/>
            <p:cNvSpPr/>
            <p:nvPr/>
          </p:nvSpPr>
          <p:spPr>
            <a:xfrm>
              <a:off x="3347864" y="4729911"/>
              <a:ext cx="576064" cy="576064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911989" y="4713237"/>
              <a:ext cx="576064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537322" y="4713237"/>
              <a:ext cx="576064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2939380" y="5509675"/>
              <a:ext cx="1607571" cy="478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800" dirty="0">
                  <a:latin typeface="Calibri" pitchFamily="34" charset="0"/>
                </a:rPr>
                <a:t>freedom</a:t>
              </a:r>
              <a:endParaRPr lang="zh-TW" altLang="en-US" sz="2800" dirty="0">
                <a:latin typeface="Calibri" pitchFamily="34" charset="0"/>
              </a:endParaRPr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4545492" y="5495275"/>
              <a:ext cx="1812860" cy="478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800" dirty="0">
                  <a:latin typeface="Calibri" pitchFamily="34" charset="0"/>
                </a:rPr>
                <a:t>equality</a:t>
              </a:r>
              <a:endParaRPr lang="zh-TW" altLang="en-US" sz="2800" dirty="0">
                <a:latin typeface="Calibri" pitchFamily="34" charset="0"/>
              </a:endParaRPr>
            </a:p>
          </p:txBody>
        </p:sp>
        <p:sp>
          <p:nvSpPr>
            <p:cNvPr id="12" name="文字方塊 11"/>
            <p:cNvSpPr txBox="1"/>
            <p:nvPr/>
          </p:nvSpPr>
          <p:spPr>
            <a:xfrm>
              <a:off x="5942112" y="5495276"/>
              <a:ext cx="2222248" cy="478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800" dirty="0">
                  <a:latin typeface="Calibri" pitchFamily="34" charset="0"/>
                </a:rPr>
                <a:t>brotherhood</a:t>
              </a:r>
              <a:endParaRPr lang="zh-TW" altLang="en-US" sz="2800" dirty="0">
                <a:latin typeface="Calibri" pitchFamily="34" charset="0"/>
              </a:endParaRPr>
            </a:p>
          </p:txBody>
        </p:sp>
      </p:grpSp>
      <p:sp>
        <p:nvSpPr>
          <p:cNvPr id="13" name="文字方塊 12"/>
          <p:cNvSpPr txBox="1"/>
          <p:nvPr/>
        </p:nvSpPr>
        <p:spPr>
          <a:xfrm rot="21132339">
            <a:off x="1829660" y="1255465"/>
            <a:ext cx="45719" cy="5223718"/>
          </a:xfrm>
          <a:prstGeom prst="rect">
            <a:avLst/>
          </a:prstGeom>
          <a:solidFill>
            <a:srgbClr val="331D23"/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endParaRPr lang="zh-TW" altLang="en-US" sz="200" dirty="0"/>
          </a:p>
        </p:txBody>
      </p:sp>
    </p:spTree>
    <p:extLst>
      <p:ext uri="{BB962C8B-B14F-4D97-AF65-F5344CB8AC3E}">
        <p14:creationId xmlns:p14="http://schemas.microsoft.com/office/powerpoint/2010/main" val="377347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659687" cy="1168400"/>
          </a:xfrm>
        </p:spPr>
        <p:txBody>
          <a:bodyPr/>
          <a:lstStyle/>
          <a:p>
            <a:r>
              <a:rPr lang="en-US" altLang="zh-TW" sz="6000" b="1" dirty="0">
                <a:latin typeface="Calibri Light" pitchFamily="34" charset="0"/>
              </a:rPr>
              <a:t>P</a:t>
            </a:r>
            <a:r>
              <a:rPr lang="en-US" altLang="zh-TW" sz="6000" b="1" dirty="0" smtClean="0">
                <a:latin typeface="Calibri Light" pitchFamily="34" charset="0"/>
              </a:rPr>
              <a:t>opulation</a:t>
            </a:r>
            <a:endParaRPr lang="zh-TW" altLang="en-US" sz="6000" b="1" dirty="0">
              <a:latin typeface="Calibri Light" pitchFamily="34" charset="0"/>
            </a:endParaRPr>
          </a:p>
        </p:txBody>
      </p:sp>
      <p:graphicFrame>
        <p:nvGraphicFramePr>
          <p:cNvPr id="5" name="圖表 4"/>
          <p:cNvGraphicFramePr/>
          <p:nvPr>
            <p:extLst>
              <p:ext uri="{D42A27DB-BD31-4B8C-83A1-F6EECF244321}">
                <p14:modId xmlns:p14="http://schemas.microsoft.com/office/powerpoint/2010/main" val="651930903"/>
              </p:ext>
            </p:extLst>
          </p:nvPr>
        </p:nvGraphicFramePr>
        <p:xfrm>
          <a:off x="2555776" y="1628800"/>
          <a:ext cx="6016752" cy="420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圖表 3"/>
          <p:cNvGraphicFramePr/>
          <p:nvPr>
            <p:extLst>
              <p:ext uri="{D42A27DB-BD31-4B8C-83A1-F6EECF244321}">
                <p14:modId xmlns:p14="http://schemas.microsoft.com/office/powerpoint/2010/main" val="3214761695"/>
              </p:ext>
            </p:extLst>
          </p:nvPr>
        </p:nvGraphicFramePr>
        <p:xfrm>
          <a:off x="1115616" y="1628800"/>
          <a:ext cx="5724128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1884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659687" cy="1168400"/>
          </a:xfrm>
        </p:spPr>
        <p:txBody>
          <a:bodyPr/>
          <a:lstStyle/>
          <a:p>
            <a:r>
              <a:rPr lang="en-US" altLang="en-US" sz="6000" b="1" dirty="0">
                <a:latin typeface="Calibri Light" pitchFamily="34" charset="0"/>
              </a:rPr>
              <a:t>Marriage in France</a:t>
            </a:r>
            <a:r>
              <a:rPr lang="en-US" altLang="en-US" dirty="0"/>
              <a:t/>
            </a:r>
            <a:br>
              <a:rPr lang="en-US" altLang="en-US" dirty="0"/>
            </a:br>
            <a:endParaRPr lang="zh-TW" altLang="en-US" dirty="0"/>
          </a:p>
        </p:txBody>
      </p:sp>
      <p:graphicFrame>
        <p:nvGraphicFramePr>
          <p:cNvPr id="4" name="圖表 3"/>
          <p:cNvGraphicFramePr/>
          <p:nvPr>
            <p:extLst>
              <p:ext uri="{D42A27DB-BD31-4B8C-83A1-F6EECF244321}">
                <p14:modId xmlns:p14="http://schemas.microsoft.com/office/powerpoint/2010/main" val="3257002129"/>
              </p:ext>
            </p:extLst>
          </p:nvPr>
        </p:nvGraphicFramePr>
        <p:xfrm>
          <a:off x="1571604" y="1714488"/>
          <a:ext cx="6048672" cy="4336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031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659687" cy="1168400"/>
          </a:xfrm>
        </p:spPr>
        <p:txBody>
          <a:bodyPr/>
          <a:lstStyle/>
          <a:p>
            <a:r>
              <a:rPr lang="en-US" altLang="zh-TW" sz="6000" b="1" dirty="0" smtClean="0">
                <a:latin typeface="Calibri Light" pitchFamily="34" charset="0"/>
              </a:rPr>
              <a:t>Population</a:t>
            </a:r>
            <a:endParaRPr lang="zh-TW" altLang="en-US" sz="6000" b="1" dirty="0">
              <a:latin typeface="Calibri Light" pitchFamily="34" charset="0"/>
            </a:endParaRPr>
          </a:p>
        </p:txBody>
      </p:sp>
      <p:graphicFrame>
        <p:nvGraphicFramePr>
          <p:cNvPr id="4" name="圖表 3"/>
          <p:cNvGraphicFramePr/>
          <p:nvPr>
            <p:extLst>
              <p:ext uri="{D42A27DB-BD31-4B8C-83A1-F6EECF244321}">
                <p14:modId xmlns:p14="http://schemas.microsoft.com/office/powerpoint/2010/main" val="4025264732"/>
              </p:ext>
            </p:extLst>
          </p:nvPr>
        </p:nvGraphicFramePr>
        <p:xfrm>
          <a:off x="1428728" y="1643050"/>
          <a:ext cx="6310314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700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3366892"/>
              </p:ext>
            </p:extLst>
          </p:nvPr>
        </p:nvGraphicFramePr>
        <p:xfrm>
          <a:off x="107504" y="1412776"/>
          <a:ext cx="903649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659687" cy="1168400"/>
          </a:xfrm>
        </p:spPr>
        <p:txBody>
          <a:bodyPr/>
          <a:lstStyle/>
          <a:p>
            <a:r>
              <a:rPr lang="en-US" altLang="zh-TW" sz="6000" b="1" dirty="0">
                <a:latin typeface="Calibri Light" pitchFamily="34" charset="0"/>
              </a:rPr>
              <a:t>Religion</a:t>
            </a:r>
            <a:endParaRPr lang="zh-TW" altLang="en-US" sz="6000" b="1" dirty="0">
              <a:latin typeface="Calibri Light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4750" r="97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7353">
            <a:off x="6744647" y="3782904"/>
            <a:ext cx="774541" cy="774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346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34888" y="404664"/>
            <a:ext cx="8229600" cy="1143000"/>
          </a:xfrm>
        </p:spPr>
        <p:txBody>
          <a:bodyPr/>
          <a:lstStyle/>
          <a:p>
            <a:r>
              <a:rPr lang="en-US" altLang="zh-TW" sz="6000" b="1" dirty="0" smtClean="0">
                <a:latin typeface="Calibri Light" pitchFamily="34" charset="0"/>
              </a:rPr>
              <a:t>Food</a:t>
            </a:r>
            <a:endParaRPr lang="zh-TW" altLang="en-US" sz="6000" b="1" dirty="0">
              <a:latin typeface="Calibri Light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4824"/>
            <a:ext cx="3600000" cy="31065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44824"/>
            <a:ext cx="3600400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12" name="文字方塊 11"/>
          <p:cNvSpPr txBox="1"/>
          <p:nvPr/>
        </p:nvSpPr>
        <p:spPr>
          <a:xfrm>
            <a:off x="1475656" y="5343295"/>
            <a:ext cx="3527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>
                <a:latin typeface="Calibri" pitchFamily="34" charset="0"/>
              </a:rPr>
              <a:t>grape wine</a:t>
            </a:r>
            <a:endParaRPr lang="zh-TW" altLang="en-US" sz="3600" dirty="0">
              <a:latin typeface="Calibri" pitchFamily="34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6137802" y="5338650"/>
            <a:ext cx="1674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>
                <a:latin typeface="Calibri" pitchFamily="34" charset="0"/>
              </a:rPr>
              <a:t>cheese</a:t>
            </a:r>
            <a:endParaRPr lang="zh-TW" altLang="en-US" sz="36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76" y="476672"/>
            <a:ext cx="3323107" cy="23455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189" y="507369"/>
            <a:ext cx="3301243" cy="23455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27" y="3618450"/>
            <a:ext cx="3283793" cy="23636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870" y="3575652"/>
            <a:ext cx="3324262" cy="23799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8" name="向左箭號 7"/>
          <p:cNvSpPr/>
          <p:nvPr/>
        </p:nvSpPr>
        <p:spPr>
          <a:xfrm rot="10800000">
            <a:off x="980669" y="3104964"/>
            <a:ext cx="356582" cy="163690"/>
          </a:xfrm>
          <a:prstGeom prst="leftArrow">
            <a:avLst/>
          </a:prstGeom>
          <a:solidFill>
            <a:srgbClr val="0070C0"/>
          </a:solidFill>
          <a:ln>
            <a:solidFill>
              <a:srgbClr val="00B0F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zh-TW" altLang="en-US" b="1" cap="all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9" name="向左箭號 8"/>
          <p:cNvSpPr/>
          <p:nvPr/>
        </p:nvSpPr>
        <p:spPr>
          <a:xfrm rot="10800000">
            <a:off x="5395294" y="3121293"/>
            <a:ext cx="356582" cy="163690"/>
          </a:xfrm>
          <a:prstGeom prst="leftArrow">
            <a:avLst/>
          </a:prstGeom>
          <a:solidFill>
            <a:srgbClr val="C0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zh-TW" altLang="en-US" b="1" cap="all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0" name="向左箭號 9"/>
          <p:cNvSpPr/>
          <p:nvPr/>
        </p:nvSpPr>
        <p:spPr>
          <a:xfrm rot="10800000">
            <a:off x="5402026" y="6237312"/>
            <a:ext cx="356582" cy="163690"/>
          </a:xfrm>
          <a:prstGeom prst="leftArrow">
            <a:avLst/>
          </a:prstGeom>
          <a:solidFill>
            <a:srgbClr val="0070C0"/>
          </a:solidFill>
          <a:ln>
            <a:solidFill>
              <a:srgbClr val="00B0F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zh-TW" altLang="en-US" b="1" cap="all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1" name="向左箭號 10"/>
          <p:cNvSpPr/>
          <p:nvPr/>
        </p:nvSpPr>
        <p:spPr>
          <a:xfrm rot="10800000">
            <a:off x="980670" y="6217638"/>
            <a:ext cx="356582" cy="163690"/>
          </a:xfrm>
          <a:prstGeom prst="leftArrow">
            <a:avLst/>
          </a:prstGeom>
          <a:solidFill>
            <a:srgbClr val="C0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zh-TW" altLang="en-US" b="1" cap="all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757134" y="2964142"/>
            <a:ext cx="1662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latin typeface="Calibri" pitchFamily="34" charset="0"/>
              </a:rPr>
              <a:t>baguette</a:t>
            </a:r>
            <a:endParaRPr lang="zh-TW" altLang="en-US" sz="2800" dirty="0">
              <a:latin typeface="Calibri" pitchFamily="34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6117402" y="2983248"/>
            <a:ext cx="2054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latin typeface="Calibri" pitchFamily="34" charset="0"/>
              </a:rPr>
              <a:t>croissant</a:t>
            </a:r>
            <a:endParaRPr lang="zh-TW" altLang="en-US" sz="2800" dirty="0">
              <a:latin typeface="Calibri" pitchFamily="34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138860" y="6021288"/>
            <a:ext cx="1529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latin typeface="Calibri" pitchFamily="34" charset="0"/>
              </a:rPr>
              <a:t>escargot</a:t>
            </a:r>
            <a:endParaRPr lang="zh-TW" altLang="en-US" sz="2800" dirty="0">
              <a:latin typeface="Calibri" pitchFamily="34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792924" y="6021288"/>
            <a:ext cx="2305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foie </a:t>
            </a:r>
            <a:r>
              <a:rPr lang="en-US" altLang="zh-TW" sz="2800" dirty="0" err="1" smtClean="0">
                <a:latin typeface="Calibri" pitchFamily="34" charset="0"/>
              </a:rPr>
              <a:t>gras</a:t>
            </a:r>
            <a:endParaRPr lang="zh-TW" altLang="en-US" sz="2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92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俊\Desktop\umeda_pop032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91" b="98565" l="3830" r="94043">
                        <a14:foregroundMark x1="33617" y1="45933" x2="33617" y2="45933"/>
                        <a14:foregroundMark x1="36170" y1="45455" x2="36170" y2="45455"/>
                        <a14:foregroundMark x1="31915" y1="44498" x2="31915" y2="44498"/>
                        <a14:foregroundMark x1="30638" y1="43541" x2="30638" y2="43541"/>
                        <a14:foregroundMark x1="37447" y1="61722" x2="37447" y2="61722"/>
                        <a14:foregroundMark x1="74043" y1="55981" x2="74043" y2="55981"/>
                        <a14:foregroundMark x1="74468" y1="43541" x2="74468" y2="43541"/>
                        <a14:foregroundMark x1="72340" y1="44498" x2="72340" y2="44498"/>
                        <a14:foregroundMark x1="82128" y1="45933" x2="82128" y2="45933"/>
                        <a14:foregroundMark x1="80851" y1="55024" x2="80851" y2="55024"/>
                        <a14:foregroundMark x1="78298" y1="57416" x2="78298" y2="57416"/>
                        <a14:foregroundMark x1="64255" y1="42584" x2="64255" y2="42584"/>
                        <a14:foregroundMark x1="80426" y1="42584" x2="80426" y2="42584"/>
                        <a14:foregroundMark x1="92766" y1="43541" x2="92766" y2="43541"/>
                        <a14:foregroundMark x1="90638" y1="43541" x2="90638" y2="43541"/>
                        <a14:foregroundMark x1="79149" y1="70335" x2="79149" y2="70335"/>
                        <a14:foregroundMark x1="77021" y1="75598" x2="77021" y2="75598"/>
                        <a14:foregroundMark x1="71915" y1="85646" x2="71915" y2="85646"/>
                        <a14:foregroundMark x1="78298" y1="83254" x2="78298" y2="83254"/>
                        <a14:foregroundMark x1="85106" y1="84689" x2="85106" y2="84689"/>
                        <a14:foregroundMark x1="54894" y1="83732" x2="54894" y2="83732"/>
                        <a14:foregroundMark x1="35745" y1="9569" x2="35745" y2="95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653136"/>
            <a:ext cx="2238375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656728" y="404664"/>
            <a:ext cx="7659688" cy="1168400"/>
          </a:xfrm>
        </p:spPr>
        <p:txBody>
          <a:bodyPr/>
          <a:lstStyle/>
          <a:p>
            <a:r>
              <a:rPr lang="en-US" altLang="zh-TW" sz="6000" b="1" dirty="0" smtClean="0">
                <a:latin typeface="Calibri Light" pitchFamily="34" charset="0"/>
              </a:rPr>
              <a:t>Economy &amp; Industry</a:t>
            </a:r>
            <a:endParaRPr lang="zh-TW" altLang="en-US" sz="6000" b="1" dirty="0">
              <a:latin typeface="Calibri Light" pitchFamily="34" charset="0"/>
            </a:endParaRP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714348" y="2357430"/>
            <a:ext cx="10515600" cy="22922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71500" indent="-571500">
              <a:buClrTx/>
              <a:buFont typeface="Arial" pitchFamily="34" charset="0"/>
              <a:buChar char="•"/>
            </a:pPr>
            <a:r>
              <a:rPr lang="en-US" altLang="zh-TW" sz="3600" dirty="0" smtClean="0">
                <a:solidFill>
                  <a:schemeClr val="tx1"/>
                </a:solidFill>
                <a:latin typeface="Calibri" pitchFamily="34" charset="0"/>
              </a:rPr>
              <a:t>Economy about France</a:t>
            </a:r>
            <a:endParaRPr lang="zh-TW" altLang="zh-TW" sz="3600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571500" indent="-571500">
              <a:buClrTx/>
              <a:buFont typeface="Arial" pitchFamily="34" charset="0"/>
              <a:buChar char="•"/>
            </a:pPr>
            <a:r>
              <a:rPr lang="en-US" altLang="zh-TW" sz="3600" dirty="0" smtClean="0">
                <a:solidFill>
                  <a:schemeClr val="tx1"/>
                </a:solidFill>
                <a:latin typeface="Calibri" pitchFamily="34" charset="0"/>
              </a:rPr>
              <a:t>Fashion industry</a:t>
            </a:r>
          </a:p>
          <a:p>
            <a:pPr marL="1028700" lvl="1" indent="-571500">
              <a:buClrTx/>
              <a:buFont typeface="Arial" pitchFamily="34" charset="0"/>
              <a:buChar char="•"/>
            </a:pPr>
            <a:r>
              <a:rPr lang="en-US" altLang="zh-TW" sz="2800" dirty="0" smtClean="0">
                <a:solidFill>
                  <a:schemeClr val="tx1"/>
                </a:solidFill>
                <a:latin typeface="Calibri" pitchFamily="34" charset="0"/>
              </a:rPr>
              <a:t>The origin of fashion</a:t>
            </a:r>
            <a:endParaRPr lang="zh-TW" altLang="zh-TW" sz="2800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1028700" lvl="1" indent="-571500">
              <a:buClrTx/>
              <a:buFont typeface="Arial" pitchFamily="34" charset="0"/>
              <a:buChar char="•"/>
            </a:pPr>
            <a:r>
              <a:rPr lang="en-US" altLang="zh-TW" sz="2800" dirty="0" smtClean="0">
                <a:solidFill>
                  <a:schemeClr val="tx1"/>
                </a:solidFill>
                <a:latin typeface="Calibri" pitchFamily="34" charset="0"/>
              </a:rPr>
              <a:t>Fashion direction</a:t>
            </a:r>
          </a:p>
          <a:p>
            <a:pPr marL="571500" indent="-571500">
              <a:buClrTx/>
              <a:buFont typeface="Arial" pitchFamily="34" charset="0"/>
              <a:buChar char="•"/>
            </a:pPr>
            <a:r>
              <a:rPr lang="en-US" altLang="zh-TW" sz="3600" dirty="0" smtClean="0">
                <a:solidFill>
                  <a:schemeClr val="tx1"/>
                </a:solidFill>
                <a:latin typeface="Calibri" pitchFamily="34" charset="0"/>
              </a:rPr>
              <a:t>Tourism</a:t>
            </a:r>
          </a:p>
        </p:txBody>
      </p:sp>
    </p:spTree>
    <p:extLst>
      <p:ext uri="{BB962C8B-B14F-4D97-AF65-F5344CB8AC3E}">
        <p14:creationId xmlns:p14="http://schemas.microsoft.com/office/powerpoint/2010/main" val="292855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530399" y="40466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  <a:defRPr sz="3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en-US" altLang="zh-TW" sz="6000" b="1" dirty="0">
                <a:latin typeface="Calibri Light" pitchFamily="34" charset="0"/>
              </a:rPr>
              <a:t>E</a:t>
            </a:r>
            <a:r>
              <a:rPr lang="en-US" altLang="zh-TW" sz="6000" b="1" dirty="0" smtClean="0">
                <a:latin typeface="Calibri Light" pitchFamily="34" charset="0"/>
              </a:rPr>
              <a:t>conomy about France</a:t>
            </a:r>
            <a:endParaRPr lang="zh-TW" altLang="en-US" sz="6000" dirty="0">
              <a:latin typeface="Calibri Light" pitchFamily="34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2928934"/>
            <a:ext cx="3200114" cy="1875067"/>
          </a:xfrm>
          <a:prstGeom prst="rect">
            <a:avLst/>
          </a:prstGeom>
        </p:spPr>
      </p:pic>
      <p:sp>
        <p:nvSpPr>
          <p:cNvPr id="6" name="加號 5"/>
          <p:cNvSpPr/>
          <p:nvPr/>
        </p:nvSpPr>
        <p:spPr>
          <a:xfrm>
            <a:off x="3935735" y="3345428"/>
            <a:ext cx="1296144" cy="1353110"/>
          </a:xfrm>
          <a:prstGeom prst="mathPlu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Picture 2" descr="http://www.mih.tw/Content/images/mih-icon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573772"/>
            <a:ext cx="3060517" cy="229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55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73024" y="-4888"/>
            <a:ext cx="9217024" cy="6850732"/>
            <a:chOff x="-73024" y="-4888"/>
            <a:chExt cx="9217024" cy="6850732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010"/>
            <a:stretch/>
          </p:blipFill>
          <p:spPr>
            <a:xfrm>
              <a:off x="-73024" y="-4888"/>
              <a:ext cx="9217024" cy="6850732"/>
            </a:xfrm>
            <a:prstGeom prst="rect">
              <a:avLst/>
            </a:prstGeom>
          </p:spPr>
        </p:pic>
        <p:sp>
          <p:nvSpPr>
            <p:cNvPr id="6" name="圓角矩形 5"/>
            <p:cNvSpPr/>
            <p:nvPr/>
          </p:nvSpPr>
          <p:spPr>
            <a:xfrm>
              <a:off x="251520" y="4934311"/>
              <a:ext cx="8856984" cy="510914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3453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10515600" cy="1325563"/>
          </a:xfrm>
        </p:spPr>
        <p:txBody>
          <a:bodyPr/>
          <a:lstStyle/>
          <a:p>
            <a:r>
              <a:rPr lang="en-US" altLang="zh-TW" sz="6000" b="1" dirty="0" smtClean="0">
                <a:latin typeface="Calibri Light" pitchFamily="34" charset="0"/>
              </a:rPr>
              <a:t>Fashion industry</a:t>
            </a:r>
            <a:endParaRPr lang="zh-TW" altLang="en-US" sz="6000" b="1" dirty="0">
              <a:latin typeface="Calibri Light" pitchFamily="34" charset="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1038770" y="3359466"/>
            <a:ext cx="67271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0000" b="1" dirty="0" smtClean="0">
                <a:latin typeface="Edwardian Script ITC" panose="030303020407070D0804" pitchFamily="66" charset="0"/>
              </a:rPr>
              <a:t>Fashion</a:t>
            </a:r>
            <a:endParaRPr lang="zh-TW" altLang="en-US" sz="20000" dirty="0">
              <a:latin typeface="Edwardian Script ITC" panose="030303020407070D0804" pitchFamily="66" charset="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417" y="1677376"/>
            <a:ext cx="3339872" cy="421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8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659687" cy="1168400"/>
          </a:xfrm>
        </p:spPr>
        <p:txBody>
          <a:bodyPr/>
          <a:lstStyle/>
          <a:p>
            <a:r>
              <a:rPr lang="en-US" altLang="zh-TW" sz="6000" b="1" dirty="0">
                <a:latin typeface="Calibri Light" pitchFamily="34" charset="0"/>
              </a:rPr>
              <a:t>Fashion industry</a:t>
            </a:r>
            <a:endParaRPr lang="zh-TW" altLang="en-US" sz="6000" dirty="0">
              <a:latin typeface="Calibri Light" pitchFamily="34" charset="0"/>
            </a:endParaRPr>
          </a:p>
        </p:txBody>
      </p:sp>
      <p:pic>
        <p:nvPicPr>
          <p:cNvPr id="20482" name="Picture 2" descr="http://travelnews.aiguemarine-paris.com/wp-content/uploads/sites/1/2015/11/%E5%B7%B4%E9%BB%8E%E6%97%B6%E8%A3%85%E5%91%A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500174"/>
            <a:ext cx="6429420" cy="3964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1" name="群組 10"/>
          <p:cNvGrpSpPr/>
          <p:nvPr/>
        </p:nvGrpSpPr>
        <p:grpSpPr>
          <a:xfrm rot="5400000">
            <a:off x="3500430" y="4286256"/>
            <a:ext cx="1071570" cy="2071702"/>
            <a:chOff x="5429256" y="2928934"/>
            <a:chExt cx="1071570" cy="1287472"/>
          </a:xfrm>
        </p:grpSpPr>
        <p:cxnSp>
          <p:nvCxnSpPr>
            <p:cNvPr id="8" name="直線單箭頭接點 7"/>
            <p:cNvCxnSpPr/>
            <p:nvPr/>
          </p:nvCxnSpPr>
          <p:spPr>
            <a:xfrm>
              <a:off x="5429256" y="2928934"/>
              <a:ext cx="1071570" cy="1588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單箭頭接點 8"/>
            <p:cNvCxnSpPr/>
            <p:nvPr/>
          </p:nvCxnSpPr>
          <p:spPr>
            <a:xfrm>
              <a:off x="5429256" y="3571876"/>
              <a:ext cx="1071570" cy="1588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單箭頭接點 9"/>
            <p:cNvCxnSpPr/>
            <p:nvPr/>
          </p:nvCxnSpPr>
          <p:spPr>
            <a:xfrm>
              <a:off x="5429256" y="4214818"/>
              <a:ext cx="1071570" cy="1588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字方塊 11"/>
          <p:cNvSpPr txBox="1"/>
          <p:nvPr/>
        </p:nvSpPr>
        <p:spPr>
          <a:xfrm>
            <a:off x="3143240" y="5786454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 smtClean="0">
                <a:solidFill>
                  <a:srgbClr val="FF0000"/>
                </a:solidFill>
              </a:rPr>
              <a:t>Fashion</a:t>
            </a:r>
            <a:endParaRPr lang="zh-TW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90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8640960" cy="1168400"/>
          </a:xfrm>
        </p:spPr>
        <p:txBody>
          <a:bodyPr/>
          <a:lstStyle/>
          <a:p>
            <a:r>
              <a:rPr lang="en-US" altLang="zh-TW" sz="6000" b="1" dirty="0">
                <a:latin typeface="Calibri Light" pitchFamily="34" charset="0"/>
              </a:rPr>
              <a:t>The origin of fashion</a:t>
            </a:r>
            <a:endParaRPr lang="zh-TW" altLang="en-US" sz="6000" b="1" dirty="0">
              <a:latin typeface="Calibri Light" pitchFamily="34" charset="0"/>
            </a:endParaRPr>
          </a:p>
        </p:txBody>
      </p:sp>
      <p:sp>
        <p:nvSpPr>
          <p:cNvPr id="5" name="內容版面配置區 2"/>
          <p:cNvSpPr>
            <a:spLocks noGrp="1"/>
          </p:cNvSpPr>
          <p:nvPr>
            <p:ph type="body" idx="1"/>
          </p:nvPr>
        </p:nvSpPr>
        <p:spPr>
          <a:xfrm>
            <a:off x="755576" y="2155502"/>
            <a:ext cx="6135686" cy="1633538"/>
          </a:xfrm>
        </p:spPr>
        <p:txBody>
          <a:bodyPr/>
          <a:lstStyle/>
          <a:p>
            <a:pPr marL="342900" indent="-342900">
              <a:buClrTx/>
              <a:buFont typeface="Arial" pitchFamily="34" charset="0"/>
              <a:buChar char="•"/>
            </a:pPr>
            <a:r>
              <a:rPr lang="en-US" altLang="zh-TW" sz="3600" dirty="0" smtClean="0">
                <a:solidFill>
                  <a:schemeClr val="tx1"/>
                </a:solidFill>
              </a:rPr>
              <a:t>  King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en-US" altLang="zh-TW" sz="3600" dirty="0" smtClean="0">
                <a:solidFill>
                  <a:schemeClr val="tx1"/>
                </a:solidFill>
              </a:rPr>
              <a:t>  Noble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en-US" altLang="zh-TW" sz="3600" dirty="0" smtClean="0">
                <a:solidFill>
                  <a:schemeClr val="tx1"/>
                </a:solidFill>
              </a:rPr>
              <a:t>  Community</a:t>
            </a:r>
            <a:endParaRPr lang="zh-TW" altLang="en-US" sz="3600" dirty="0">
              <a:solidFill>
                <a:schemeClr val="tx1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0" b="97750" l="1000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517803"/>
            <a:ext cx="2875471" cy="287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89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659687" cy="1168400"/>
          </a:xfrm>
        </p:spPr>
        <p:txBody>
          <a:bodyPr/>
          <a:lstStyle/>
          <a:p>
            <a:r>
              <a:rPr lang="en-US" altLang="zh-TW" sz="6000" b="1" dirty="0" smtClean="0">
                <a:latin typeface="Calibri Light" pitchFamily="34" charset="0"/>
              </a:rPr>
              <a:t>Fashion direction</a:t>
            </a:r>
            <a:endParaRPr lang="zh-TW" altLang="en-US" sz="6000" b="1" dirty="0">
              <a:latin typeface="Calibri Light" pitchFamily="34" charset="0"/>
            </a:endParaRPr>
          </a:p>
        </p:txBody>
      </p:sp>
      <p:sp>
        <p:nvSpPr>
          <p:cNvPr id="4" name="內容版面配置區 2"/>
          <p:cNvSpPr>
            <a:spLocks noGrp="1"/>
          </p:cNvSpPr>
          <p:nvPr>
            <p:ph type="body" idx="1"/>
          </p:nvPr>
        </p:nvSpPr>
        <p:spPr>
          <a:xfrm>
            <a:off x="827584" y="2780928"/>
            <a:ext cx="6135686" cy="1633538"/>
          </a:xfrm>
        </p:spPr>
        <p:txBody>
          <a:bodyPr/>
          <a:lstStyle/>
          <a:p>
            <a:pPr marL="571500" indent="-571500">
              <a:buClrTx/>
              <a:buFont typeface="Arial" pitchFamily="34" charset="0"/>
              <a:buChar char="•"/>
            </a:pPr>
            <a:r>
              <a:rPr lang="en-US" altLang="zh-TW" sz="3600" dirty="0" smtClean="0">
                <a:solidFill>
                  <a:schemeClr val="tx1"/>
                </a:solidFill>
              </a:rPr>
              <a:t>Designers</a:t>
            </a:r>
          </a:p>
          <a:p>
            <a:pPr marL="571500" indent="-571500">
              <a:buClrTx/>
              <a:buFont typeface="Arial" pitchFamily="34" charset="0"/>
              <a:buChar char="•"/>
            </a:pPr>
            <a:r>
              <a:rPr lang="en-US" altLang="zh-TW" sz="3600" dirty="0" smtClean="0">
                <a:solidFill>
                  <a:schemeClr val="tx1"/>
                </a:solidFill>
              </a:rPr>
              <a:t>Manufacturers</a:t>
            </a:r>
          </a:p>
          <a:p>
            <a:pPr marL="571500" indent="-571500">
              <a:buClrTx/>
              <a:buFont typeface="Arial" pitchFamily="34" charset="0"/>
              <a:buChar char="•"/>
            </a:pPr>
            <a:r>
              <a:rPr lang="en-US" altLang="zh-TW" sz="3600" dirty="0" smtClean="0">
                <a:solidFill>
                  <a:schemeClr val="tx1"/>
                </a:solidFill>
              </a:rPr>
              <a:t>Retailers</a:t>
            </a:r>
          </a:p>
          <a:p>
            <a:pPr marL="571500" indent="-571500">
              <a:buClrTx/>
              <a:buFont typeface="Arial" pitchFamily="34" charset="0"/>
              <a:buChar char="•"/>
            </a:pPr>
            <a:r>
              <a:rPr lang="en-US" altLang="zh-TW" sz="3600" dirty="0" smtClean="0">
                <a:solidFill>
                  <a:schemeClr val="tx1"/>
                </a:solidFill>
              </a:rPr>
              <a:t>Experts</a:t>
            </a:r>
            <a:endParaRPr lang="zh-TW" altLang="en-US" sz="3600" dirty="0">
              <a:solidFill>
                <a:schemeClr val="tx1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380" y="3143248"/>
            <a:ext cx="3277818" cy="305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88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79712" y="2116584"/>
            <a:ext cx="7659687" cy="1168400"/>
          </a:xfrm>
        </p:spPr>
        <p:txBody>
          <a:bodyPr/>
          <a:lstStyle/>
          <a:p>
            <a:r>
              <a:rPr lang="en-US" altLang="zh-TW" sz="9600" b="1" dirty="0">
                <a:latin typeface="Calibri Light" pitchFamily="34" charset="0"/>
              </a:rPr>
              <a:t>T</a:t>
            </a:r>
            <a:r>
              <a:rPr lang="en-US" altLang="zh-TW" sz="9600" b="1" dirty="0" smtClean="0">
                <a:latin typeface="Calibri Light" pitchFamily="34" charset="0"/>
              </a:rPr>
              <a:t>ourism</a:t>
            </a:r>
            <a:endParaRPr lang="zh-TW" altLang="en-US" sz="9600" b="1" dirty="0">
              <a:latin typeface="Calibri Light" pitchFamily="34" charset="0"/>
            </a:endParaRPr>
          </a:p>
        </p:txBody>
      </p:sp>
      <p:pic>
        <p:nvPicPr>
          <p:cNvPr id="1026" name="Picture 2" descr="C:\Users\俊\Desktop\2012092716094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122772"/>
            <a:ext cx="2221359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12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39552" y="476672"/>
            <a:ext cx="7560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2">
                    <a:lumMod val="75000"/>
                  </a:schemeClr>
                </a:solidFill>
                <a:latin typeface="Calibri Light" pitchFamily="34" charset="0"/>
              </a:rPr>
              <a:t>International tourism, </a:t>
            </a:r>
            <a:r>
              <a:rPr lang="en-US" altLang="zh-TW" sz="3600" b="1" dirty="0" smtClean="0">
                <a:solidFill>
                  <a:schemeClr val="bg2">
                    <a:lumMod val="75000"/>
                  </a:schemeClr>
                </a:solidFill>
                <a:latin typeface="Calibri Light" pitchFamily="34" charset="0"/>
              </a:rPr>
              <a:t>receipts</a:t>
            </a:r>
            <a:br>
              <a:rPr lang="en-US" altLang="zh-TW" sz="3600" b="1" dirty="0" smtClean="0">
                <a:solidFill>
                  <a:schemeClr val="bg2">
                    <a:lumMod val="75000"/>
                  </a:schemeClr>
                </a:solidFill>
                <a:latin typeface="Calibri Light" pitchFamily="34" charset="0"/>
              </a:rPr>
            </a:br>
            <a:r>
              <a:rPr lang="en-US" altLang="zh-TW" sz="3600" b="1" dirty="0" smtClean="0">
                <a:solidFill>
                  <a:schemeClr val="bg2">
                    <a:lumMod val="75000"/>
                  </a:schemeClr>
                </a:solidFill>
                <a:latin typeface="Calibri Light" pitchFamily="34" charset="0"/>
              </a:rPr>
              <a:t> </a:t>
            </a:r>
            <a:r>
              <a:rPr lang="en-US" altLang="zh-TW" sz="3600" b="1" dirty="0">
                <a:solidFill>
                  <a:schemeClr val="bg2">
                    <a:lumMod val="75000"/>
                  </a:schemeClr>
                </a:solidFill>
                <a:latin typeface="Calibri Light" pitchFamily="34" charset="0"/>
              </a:rPr>
              <a:t>(</a:t>
            </a:r>
            <a:r>
              <a:rPr lang="en-US" altLang="zh-TW" sz="3600" b="1" dirty="0" smtClean="0">
                <a:solidFill>
                  <a:schemeClr val="bg2">
                    <a:lumMod val="75000"/>
                  </a:schemeClr>
                </a:solidFill>
                <a:latin typeface="Calibri Light" pitchFamily="34" charset="0"/>
              </a:rPr>
              <a:t>currency </a:t>
            </a:r>
            <a:r>
              <a:rPr lang="en-US" altLang="zh-TW" sz="3600" b="1" dirty="0">
                <a:solidFill>
                  <a:schemeClr val="bg2">
                    <a:lumMod val="75000"/>
                  </a:schemeClr>
                </a:solidFill>
                <a:latin typeface="Calibri Light" pitchFamily="34" charset="0"/>
              </a:rPr>
              <a:t>US$)</a:t>
            </a:r>
          </a:p>
          <a:p>
            <a:pPr algn="ctr"/>
            <a:r>
              <a:rPr lang="en-US" altLang="zh-TW" sz="3600" b="1" dirty="0">
                <a:latin typeface="Calibri Light" pitchFamily="34" charset="0"/>
              </a:rPr>
              <a:t/>
            </a:r>
            <a:br>
              <a:rPr lang="en-US" altLang="zh-TW" sz="3600" b="1" dirty="0">
                <a:latin typeface="Calibri Light" pitchFamily="34" charset="0"/>
              </a:rPr>
            </a:br>
            <a:endParaRPr lang="zh-TW" altLang="en-US" sz="3600" b="1" dirty="0">
              <a:latin typeface="Calibri Light" pitchFamily="34" charset="0"/>
            </a:endParaRPr>
          </a:p>
        </p:txBody>
      </p:sp>
      <p:graphicFrame>
        <p:nvGraphicFramePr>
          <p:cNvPr id="8" name="圖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3918337"/>
              </p:ext>
            </p:extLst>
          </p:nvPr>
        </p:nvGraphicFramePr>
        <p:xfrm>
          <a:off x="528540" y="1052736"/>
          <a:ext cx="7699946" cy="5235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橢圓 5"/>
          <p:cNvSpPr/>
          <p:nvPr/>
        </p:nvSpPr>
        <p:spPr>
          <a:xfrm>
            <a:off x="928662" y="4857760"/>
            <a:ext cx="3643338" cy="5715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549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83568" y="404663"/>
            <a:ext cx="6221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 smtClean="0">
                <a:solidFill>
                  <a:srgbClr val="002060"/>
                </a:solidFill>
                <a:latin typeface="Calibri Light" pitchFamily="34" charset="0"/>
                <a:ea typeface="Segoe UI" pitchFamily="34" charset="0"/>
                <a:cs typeface="Segoe UI" pitchFamily="34" charset="0"/>
              </a:rPr>
              <a:t>Louvre museum</a:t>
            </a:r>
            <a:endParaRPr lang="zh-TW" altLang="en-US" sz="6000" b="1" dirty="0">
              <a:solidFill>
                <a:srgbClr val="002060"/>
              </a:solidFill>
              <a:latin typeface="Calibri Light" pitchFamily="34" charset="0"/>
              <a:cs typeface="Segoe UI" pitchFamily="34" charset="0"/>
            </a:endParaRPr>
          </a:p>
        </p:txBody>
      </p:sp>
      <p:pic>
        <p:nvPicPr>
          <p:cNvPr id="3074" name="Picture 2" descr="C:\Users\俊\Desktop\4a2f6db5c958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" t="2061" r="1537" b="1876"/>
          <a:stretch/>
        </p:blipFill>
        <p:spPr bwMode="auto">
          <a:xfrm>
            <a:off x="571472" y="1714488"/>
            <a:ext cx="3623569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俊\Desktop\the-louvre-pyramid-at-sunset_9085830_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3214686"/>
            <a:ext cx="4224470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76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俊\Desktop\124358849_31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6752"/>
            <a:ext cx="3499488" cy="2608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俊\Desktop\200712130055108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98" y="1857364"/>
            <a:ext cx="2016224" cy="439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01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7659687" cy="1168400"/>
          </a:xfrm>
        </p:spPr>
        <p:txBody>
          <a:bodyPr/>
          <a:lstStyle/>
          <a:p>
            <a:r>
              <a:rPr lang="en-US" altLang="zh-TW" sz="6000" b="1" dirty="0" smtClean="0">
                <a:latin typeface="Calibri Light" pitchFamily="34" charset="0"/>
              </a:rPr>
              <a:t>Eiffel Tower</a:t>
            </a: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  <p:pic>
        <p:nvPicPr>
          <p:cNvPr id="3074" name="Picture 2" descr="C:\Users\俊\Desktop\9ezcv3abqr_578241_1920x1200-1024x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1857364"/>
            <a:ext cx="6984776" cy="436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06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爆炸 1 3"/>
          <p:cNvSpPr/>
          <p:nvPr/>
        </p:nvSpPr>
        <p:spPr>
          <a:xfrm>
            <a:off x="899592" y="1412776"/>
            <a:ext cx="7704856" cy="3528392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80865" y="2852936"/>
            <a:ext cx="7659687" cy="1168400"/>
          </a:xfrm>
        </p:spPr>
        <p:txBody>
          <a:bodyPr/>
          <a:lstStyle/>
          <a:p>
            <a:r>
              <a:rPr lang="en-US" altLang="zh-TW" dirty="0" smtClean="0">
                <a:solidFill>
                  <a:srgbClr val="CC0000"/>
                </a:solidFill>
              </a:rPr>
              <a:t>BUT DO YOU KNOW THAT?</a:t>
            </a:r>
            <a:endParaRPr lang="zh-TW" altLang="en-US" dirty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87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俊\Desktop\Eiffel-Tower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2" r="29323"/>
          <a:stretch/>
        </p:blipFill>
        <p:spPr bwMode="auto">
          <a:xfrm>
            <a:off x="785786" y="1000108"/>
            <a:ext cx="3105472" cy="4363685"/>
          </a:xfrm>
          <a:prstGeom prst="rect">
            <a:avLst/>
          </a:prstGeom>
          <a:noFill/>
          <a:scene3d>
            <a:camera prst="orthographicFront">
              <a:rot lat="0" lon="300002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俊\Desktop\dam-images-daily-2015-06-cnt-eiffel-tower-apartment-eiffel-tower-apartment-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0" y="1785926"/>
            <a:ext cx="4307899" cy="3233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直線單箭頭接點 5"/>
          <p:cNvCxnSpPr/>
          <p:nvPr/>
        </p:nvCxnSpPr>
        <p:spPr>
          <a:xfrm rot="5400000">
            <a:off x="5037141" y="4892685"/>
            <a:ext cx="1214446" cy="158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單箭頭接點 6"/>
          <p:cNvCxnSpPr/>
          <p:nvPr/>
        </p:nvCxnSpPr>
        <p:spPr>
          <a:xfrm rot="5400000">
            <a:off x="7037405" y="4964123"/>
            <a:ext cx="1214446" cy="158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4929190" y="5500702"/>
            <a:ext cx="200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 smtClean="0">
                <a:solidFill>
                  <a:srgbClr val="FF0000"/>
                </a:solidFill>
              </a:rPr>
              <a:t>Edison</a:t>
            </a:r>
            <a:endParaRPr lang="zh-TW" altLang="en-US" sz="3600" dirty="0">
              <a:solidFill>
                <a:srgbClr val="FF0000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7143768" y="5500702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 smtClean="0">
                <a:solidFill>
                  <a:srgbClr val="FF0000"/>
                </a:solidFill>
              </a:rPr>
              <a:t>Eiffel</a:t>
            </a:r>
            <a:endParaRPr lang="zh-TW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50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9505056" cy="1168400"/>
          </a:xfrm>
        </p:spPr>
        <p:txBody>
          <a:bodyPr/>
          <a:lstStyle/>
          <a:p>
            <a:r>
              <a:rPr lang="en-US" altLang="zh-TW" sz="5400" b="1" dirty="0">
                <a:latin typeface="Calibri Light" pitchFamily="34" charset="0"/>
              </a:rPr>
              <a:t>Representation </a:t>
            </a:r>
            <a:r>
              <a:rPr lang="en-US" altLang="zh-TW" sz="5400" b="1" dirty="0" smtClean="0">
                <a:latin typeface="Calibri Light" pitchFamily="34" charset="0"/>
              </a:rPr>
              <a:t>Company</a:t>
            </a:r>
            <a:endParaRPr lang="zh-TW" altLang="en-US" sz="5400" b="1" dirty="0">
              <a:latin typeface="Calibri Light" pitchFamily="34" charset="0"/>
            </a:endParaRPr>
          </a:p>
        </p:txBody>
      </p:sp>
      <p:pic>
        <p:nvPicPr>
          <p:cNvPr id="4" name="圖片 3" descr="louis-vuitton_416x4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73" y="1556792"/>
            <a:ext cx="3786214" cy="3786214"/>
          </a:xfrm>
          <a:prstGeom prst="rect">
            <a:avLst/>
          </a:prstGeom>
        </p:spPr>
      </p:pic>
      <p:pic>
        <p:nvPicPr>
          <p:cNvPr id="5" name="圖片 4" descr="Louis-Vuitton-Pari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2852935"/>
            <a:ext cx="4214810" cy="295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06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 txBox="1">
            <a:spLocks noGrp="1"/>
          </p:cNvSpPr>
          <p:nvPr>
            <p:ph type="title"/>
          </p:nvPr>
        </p:nvSpPr>
        <p:spPr>
          <a:xfrm>
            <a:off x="827584" y="404664"/>
            <a:ext cx="7659687" cy="1107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 smtClean="0">
                <a:latin typeface="Calibri Light" pitchFamily="34" charset="0"/>
              </a:rPr>
              <a:t>Major Products</a:t>
            </a:r>
            <a:endParaRPr lang="zh-TW" altLang="en-US" sz="6000" b="1" dirty="0">
              <a:latin typeface="Calibri Light" pitchFamily="34" charset="0"/>
            </a:endParaRPr>
          </a:p>
        </p:txBody>
      </p:sp>
      <p:pic>
        <p:nvPicPr>
          <p:cNvPr id="12" name="圖片 11" descr="155,000 - 複製.jpg"/>
          <p:cNvPicPr>
            <a:picLocks noChangeAspect="1"/>
          </p:cNvPicPr>
          <p:nvPr/>
        </p:nvPicPr>
        <p:blipFill>
          <a:blip r:embed="rId2"/>
          <a:srcRect l="20116" r="22408" b="8039"/>
          <a:stretch>
            <a:fillRect/>
          </a:stretch>
        </p:blipFill>
        <p:spPr>
          <a:xfrm>
            <a:off x="428596" y="1928802"/>
            <a:ext cx="2000264" cy="3200422"/>
          </a:xfrm>
          <a:prstGeom prst="rect">
            <a:avLst/>
          </a:prstGeom>
        </p:spPr>
      </p:pic>
      <p:pic>
        <p:nvPicPr>
          <p:cNvPr id="13" name="圖片 12" descr="路易威登-cotteville-40硬面行李箱-monogram-旅遊用品--M21424_PM2_Front view - 複製.jpg"/>
          <p:cNvPicPr>
            <a:picLocks noChangeAspect="1"/>
          </p:cNvPicPr>
          <p:nvPr/>
        </p:nvPicPr>
        <p:blipFill>
          <a:blip r:embed="rId3"/>
          <a:srcRect l="12928" t="15802" r="15228" b="9480"/>
          <a:stretch>
            <a:fillRect/>
          </a:stretch>
        </p:blipFill>
        <p:spPr>
          <a:xfrm>
            <a:off x="3357554" y="2357430"/>
            <a:ext cx="2335473" cy="2428892"/>
          </a:xfrm>
          <a:prstGeom prst="rect">
            <a:avLst/>
          </a:prstGeom>
        </p:spPr>
      </p:pic>
      <p:pic>
        <p:nvPicPr>
          <p:cNvPr id="14" name="圖片 13" descr="路易威登-caissa錢包-damier-ebene-錢包--N61221_PM2_Front view - 複製.jpg"/>
          <p:cNvPicPr>
            <a:picLocks noChangeAspect="1"/>
          </p:cNvPicPr>
          <p:nvPr/>
        </p:nvPicPr>
        <p:blipFill>
          <a:blip r:embed="rId4" cstate="print"/>
          <a:srcRect l="13501" t="42239" r="14654" b="6033"/>
          <a:stretch>
            <a:fillRect/>
          </a:stretch>
        </p:blipFill>
        <p:spPr>
          <a:xfrm>
            <a:off x="6500826" y="3214686"/>
            <a:ext cx="2071702" cy="1491625"/>
          </a:xfrm>
          <a:prstGeom prst="rect">
            <a:avLst/>
          </a:prstGeom>
        </p:spPr>
      </p:pic>
      <p:sp>
        <p:nvSpPr>
          <p:cNvPr id="17" name="文字方塊 16"/>
          <p:cNvSpPr txBox="1"/>
          <p:nvPr/>
        </p:nvSpPr>
        <p:spPr>
          <a:xfrm>
            <a:off x="6391612" y="5435758"/>
            <a:ext cx="24288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/>
              <a:t>$16,700</a:t>
            </a:r>
          </a:p>
        </p:txBody>
      </p:sp>
      <p:sp>
        <p:nvSpPr>
          <p:cNvPr id="10" name="爆炸 2 9"/>
          <p:cNvSpPr/>
          <p:nvPr/>
        </p:nvSpPr>
        <p:spPr>
          <a:xfrm rot="1500123">
            <a:off x="6057149" y="4600578"/>
            <a:ext cx="3008363" cy="2286016"/>
          </a:xfrm>
          <a:prstGeom prst="irregularSeal2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爆炸 2 10"/>
          <p:cNvSpPr/>
          <p:nvPr/>
        </p:nvSpPr>
        <p:spPr>
          <a:xfrm rot="1500123">
            <a:off x="3128190" y="4672015"/>
            <a:ext cx="3008363" cy="2286016"/>
          </a:xfrm>
          <a:prstGeom prst="irregularSeal2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爆炸 2 17"/>
          <p:cNvSpPr/>
          <p:nvPr/>
        </p:nvSpPr>
        <p:spPr>
          <a:xfrm rot="1500123">
            <a:off x="208756" y="4752977"/>
            <a:ext cx="3008363" cy="2286016"/>
          </a:xfrm>
          <a:prstGeom prst="irregularSeal2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15"/>
          <p:cNvSpPr txBox="1"/>
          <p:nvPr/>
        </p:nvSpPr>
        <p:spPr>
          <a:xfrm>
            <a:off x="3286116" y="5429264"/>
            <a:ext cx="2533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/>
              <a:t>$155,000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285720" y="5429264"/>
            <a:ext cx="2722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/>
              <a:t>$155,000</a:t>
            </a:r>
          </a:p>
        </p:txBody>
      </p:sp>
    </p:spTree>
    <p:extLst>
      <p:ext uri="{BB962C8B-B14F-4D97-AF65-F5344CB8AC3E}">
        <p14:creationId xmlns:p14="http://schemas.microsoft.com/office/powerpoint/2010/main" val="1885419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 animBg="1"/>
      <p:bldP spid="11" grpId="0" animBg="1"/>
      <p:bldP spid="18" grpId="0" animBg="1"/>
      <p:bldP spid="16" grpId="0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819448" y="1700808"/>
            <a:ext cx="8001024" cy="3580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6800"/>
              </a:lnSpc>
              <a:buFont typeface="Arial" pitchFamily="34" charset="0"/>
              <a:buChar char="•"/>
            </a:pPr>
            <a:r>
              <a:rPr lang="en-US" altLang="zh-TW" sz="3600" dirty="0" smtClean="0">
                <a:latin typeface="Calibri" pitchFamily="34" charset="0"/>
              </a:rPr>
              <a:t>Headquarter: Paris France</a:t>
            </a:r>
          </a:p>
          <a:p>
            <a:pPr marL="571500" indent="-571500">
              <a:lnSpc>
                <a:spcPts val="6800"/>
              </a:lnSpc>
              <a:buFont typeface="Arial" pitchFamily="34" charset="0"/>
              <a:buChar char="•"/>
            </a:pPr>
            <a:r>
              <a:rPr lang="en-US" altLang="zh-TW" sz="3600" dirty="0" smtClean="0">
                <a:latin typeface="Calibri" pitchFamily="34" charset="0"/>
              </a:rPr>
              <a:t>Number of location: 3,708</a:t>
            </a:r>
          </a:p>
          <a:p>
            <a:pPr marL="571500" indent="-571500">
              <a:lnSpc>
                <a:spcPts val="6800"/>
              </a:lnSpc>
              <a:buFont typeface="Arial" pitchFamily="34" charset="0"/>
              <a:buChar char="•"/>
            </a:pPr>
            <a:r>
              <a:rPr lang="en-US" altLang="zh-TW" sz="3600" dirty="0" smtClean="0">
                <a:latin typeface="Calibri" pitchFamily="34" charset="0"/>
              </a:rPr>
              <a:t>Revenue: €30.638 billion</a:t>
            </a:r>
          </a:p>
          <a:p>
            <a:pPr marL="571500" indent="-571500">
              <a:lnSpc>
                <a:spcPts val="6800"/>
              </a:lnSpc>
              <a:buFont typeface="Arial" pitchFamily="34" charset="0"/>
              <a:buChar char="•"/>
            </a:pPr>
            <a:r>
              <a:rPr lang="en-US" altLang="zh-TW" sz="3600" dirty="0" smtClean="0">
                <a:latin typeface="Calibri" pitchFamily="34" charset="0"/>
              </a:rPr>
              <a:t>Number of employees:121,289</a:t>
            </a:r>
            <a:endParaRPr lang="zh-TW" altLang="en-US" sz="3600" dirty="0">
              <a:latin typeface="Calibri" pitchFamily="34" charset="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28737" y="397943"/>
            <a:ext cx="7659687" cy="116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  <a:defRPr sz="3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en-US" altLang="zh-TW" sz="6000" b="1" dirty="0" smtClean="0">
                <a:latin typeface="Calibri Light" pitchFamily="34" charset="0"/>
              </a:rPr>
              <a:t> Profile</a:t>
            </a:r>
            <a:endParaRPr lang="zh-TW" altLang="en-US" sz="6000" b="1" dirty="0">
              <a:latin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08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橢圓 6"/>
          <p:cNvSpPr/>
          <p:nvPr/>
        </p:nvSpPr>
        <p:spPr>
          <a:xfrm>
            <a:off x="214282" y="2714620"/>
            <a:ext cx="5429288" cy="2143140"/>
          </a:xfrm>
          <a:prstGeom prst="ellipse">
            <a:avLst/>
          </a:prstGeom>
          <a:gradFill>
            <a:gsLst>
              <a:gs pos="24000">
                <a:srgbClr val="FFFF00"/>
              </a:gs>
              <a:gs pos="48000">
                <a:srgbClr val="FFFF00">
                  <a:alpha val="38000"/>
                </a:srgbClr>
              </a:gs>
              <a:gs pos="100000">
                <a:srgbClr val="FFFF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72753" y="404664"/>
            <a:ext cx="7659687" cy="1168400"/>
          </a:xfrm>
        </p:spPr>
        <p:txBody>
          <a:bodyPr/>
          <a:lstStyle/>
          <a:p>
            <a:r>
              <a:rPr lang="en-US" altLang="zh-TW" sz="6000" b="1" dirty="0" smtClean="0">
                <a:latin typeface="Calibri Light" pitchFamily="34" charset="0"/>
              </a:rPr>
              <a:t>History</a:t>
            </a:r>
            <a:endParaRPr lang="zh-TW" altLang="en-US" sz="6000" b="1" dirty="0">
              <a:latin typeface="Calibri Light" pitchFamily="34" charset="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571604" y="1785926"/>
            <a:ext cx="31444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 smtClean="0"/>
              <a:t>1854~1892</a:t>
            </a:r>
            <a:endParaRPr lang="zh-TW" altLang="en-US" sz="44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1571604" y="3429000"/>
            <a:ext cx="32164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 smtClean="0"/>
              <a:t>1892~1936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214546" y="5072074"/>
            <a:ext cx="20694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 smtClean="0"/>
              <a:t>1936~</a:t>
            </a:r>
            <a:endParaRPr lang="zh-TW" altLang="en-US" sz="4400" dirty="0"/>
          </a:p>
        </p:txBody>
      </p:sp>
      <p:pic>
        <p:nvPicPr>
          <p:cNvPr id="8" name="圖片 7" descr="Portrait-Louis-Vuitton.jpg"/>
          <p:cNvPicPr>
            <a:picLocks noChangeAspect="1"/>
          </p:cNvPicPr>
          <p:nvPr/>
        </p:nvPicPr>
        <p:blipFill>
          <a:blip r:embed="rId2" cstate="print">
            <a:lum bright="4000"/>
          </a:blip>
          <a:stretch>
            <a:fillRect/>
          </a:stretch>
        </p:blipFill>
        <p:spPr>
          <a:xfrm>
            <a:off x="5643570" y="2143116"/>
            <a:ext cx="2901970" cy="393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8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659687" cy="1168400"/>
          </a:xfrm>
        </p:spPr>
        <p:txBody>
          <a:bodyPr/>
          <a:lstStyle/>
          <a:p>
            <a:r>
              <a:rPr lang="en-US" altLang="zh-TW" sz="6000" b="1" dirty="0">
                <a:latin typeface="Calibri Light" pitchFamily="34" charset="0"/>
              </a:rPr>
              <a:t>Other Products</a:t>
            </a:r>
            <a:endParaRPr lang="zh-TW" altLang="en-US" sz="6000" b="1" dirty="0">
              <a:latin typeface="Calibri Light" pitchFamily="34" charset="0"/>
            </a:endParaRPr>
          </a:p>
        </p:txBody>
      </p:sp>
      <p:pic>
        <p:nvPicPr>
          <p:cNvPr id="4" name="Picture 2" descr="C:\Users\tsoushaina\Desktop\44000.jpg"/>
          <p:cNvPicPr>
            <a:picLocks noChangeAspect="1" noChangeArrowheads="1"/>
          </p:cNvPicPr>
          <p:nvPr/>
        </p:nvPicPr>
        <p:blipFill>
          <a:blip r:embed="rId2"/>
          <a:srcRect l="14085" t="12323" r="15492" b="8451"/>
          <a:stretch>
            <a:fillRect/>
          </a:stretch>
        </p:blipFill>
        <p:spPr bwMode="auto">
          <a:xfrm>
            <a:off x="467545" y="2420888"/>
            <a:ext cx="2304256" cy="2592288"/>
          </a:xfrm>
          <a:prstGeom prst="rect">
            <a:avLst/>
          </a:prstGeom>
          <a:noFill/>
        </p:spPr>
      </p:pic>
      <p:pic>
        <p:nvPicPr>
          <p:cNvPr id="5" name="Picture 5" descr="C:\Users\tsoushaina\Desktop\29700.jpg"/>
          <p:cNvPicPr>
            <a:picLocks noChangeAspect="1" noChangeArrowheads="1"/>
          </p:cNvPicPr>
          <p:nvPr/>
        </p:nvPicPr>
        <p:blipFill>
          <a:blip r:embed="rId3"/>
          <a:srcRect l="12324" t="33451" r="13733" b="6689"/>
          <a:stretch>
            <a:fillRect/>
          </a:stretch>
        </p:blipFill>
        <p:spPr bwMode="auto">
          <a:xfrm>
            <a:off x="5991011" y="2852936"/>
            <a:ext cx="2757453" cy="2232248"/>
          </a:xfrm>
          <a:prstGeom prst="rect">
            <a:avLst/>
          </a:prstGeom>
          <a:noFill/>
        </p:spPr>
      </p:pic>
      <p:pic>
        <p:nvPicPr>
          <p:cNvPr id="6" name="Picture 3" descr="C:\Users\tsoushaina\Desktop\32300.jpg"/>
          <p:cNvPicPr>
            <a:picLocks noChangeAspect="1" noChangeArrowheads="1"/>
          </p:cNvPicPr>
          <p:nvPr/>
        </p:nvPicPr>
        <p:blipFill>
          <a:blip r:embed="rId4"/>
          <a:srcRect l="17606" t="40493" r="15492" b="6690"/>
          <a:stretch>
            <a:fillRect/>
          </a:stretch>
        </p:blipFill>
        <p:spPr bwMode="auto">
          <a:xfrm>
            <a:off x="3369523" y="3068960"/>
            <a:ext cx="2621487" cy="2069595"/>
          </a:xfrm>
          <a:prstGeom prst="rect">
            <a:avLst/>
          </a:prstGeom>
          <a:noFill/>
        </p:spPr>
      </p:pic>
      <p:sp>
        <p:nvSpPr>
          <p:cNvPr id="8" name="文字方塊 7"/>
          <p:cNvSpPr txBox="1"/>
          <p:nvPr/>
        </p:nvSpPr>
        <p:spPr>
          <a:xfrm>
            <a:off x="3581590" y="5373216"/>
            <a:ext cx="2214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/>
              <a:t>$32,300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6605926" y="5373216"/>
            <a:ext cx="2214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/>
              <a:t>$29,700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701270" y="5373216"/>
            <a:ext cx="2214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/>
              <a:t>$44,000</a:t>
            </a:r>
          </a:p>
        </p:txBody>
      </p:sp>
    </p:spTree>
    <p:extLst>
      <p:ext uri="{BB962C8B-B14F-4D97-AF65-F5344CB8AC3E}">
        <p14:creationId xmlns:p14="http://schemas.microsoft.com/office/powerpoint/2010/main" val="292444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827584" y="404664"/>
            <a:ext cx="7659687" cy="116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  <a:defRPr sz="3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en-US" altLang="zh-TW" sz="6000" b="1" smtClean="0">
                <a:latin typeface="Calibri Light" pitchFamily="34" charset="0"/>
              </a:rPr>
              <a:t>Other Products</a:t>
            </a:r>
            <a:endParaRPr lang="zh-TW" altLang="en-US" sz="6000" b="1" dirty="0">
              <a:latin typeface="Calibri Light" pitchFamily="34" charset="0"/>
            </a:endParaRPr>
          </a:p>
        </p:txBody>
      </p:sp>
      <p:pic>
        <p:nvPicPr>
          <p:cNvPr id="11" name="圖片 10" descr="路易威登-idylle-blossom-玫瑰k金配鑽石五心手鍊-珠寶鑽飾--Q95389_PM1_Other view.jpg"/>
          <p:cNvPicPr>
            <a:picLocks noChangeAspect="1"/>
          </p:cNvPicPr>
          <p:nvPr/>
        </p:nvPicPr>
        <p:blipFill>
          <a:blip r:embed="rId2"/>
          <a:srcRect t="72917" b="11458"/>
          <a:stretch>
            <a:fillRect/>
          </a:stretch>
        </p:blipFill>
        <p:spPr>
          <a:xfrm>
            <a:off x="357158" y="2285992"/>
            <a:ext cx="5857901" cy="915303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6143636" y="2428868"/>
            <a:ext cx="28202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/>
              <a:t>$119,000</a:t>
            </a:r>
          </a:p>
        </p:txBody>
      </p:sp>
      <p:pic>
        <p:nvPicPr>
          <p:cNvPr id="13" name="圖片 12" descr="路易威登-idylle-blossom-玫瑰k金配鑽石心形吊墜-珠寶鑽飾--Q93476_PM2_Front view.jpg"/>
          <p:cNvPicPr>
            <a:picLocks noChangeAspect="1"/>
          </p:cNvPicPr>
          <p:nvPr/>
        </p:nvPicPr>
        <p:blipFill>
          <a:blip r:embed="rId3"/>
          <a:srcRect t="20000" b="4999"/>
          <a:stretch>
            <a:fillRect/>
          </a:stretch>
        </p:blipFill>
        <p:spPr>
          <a:xfrm>
            <a:off x="1071538" y="3429000"/>
            <a:ext cx="3238495" cy="2428892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3428992" y="5286388"/>
            <a:ext cx="2214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/>
              <a:t>$77,000</a:t>
            </a:r>
          </a:p>
        </p:txBody>
      </p:sp>
      <p:pic>
        <p:nvPicPr>
          <p:cNvPr id="15" name="圖片 14" descr="路易威登-idylle-blossom-三色金配鑽石戒指-珠寶鑽飾--Q9F15A_PM2_Front view.jpg"/>
          <p:cNvPicPr>
            <a:picLocks noChangeAspect="1"/>
          </p:cNvPicPr>
          <p:nvPr/>
        </p:nvPicPr>
        <p:blipFill>
          <a:blip r:embed="rId4"/>
          <a:srcRect l="25000" t="50000" r="27499" b="4999"/>
          <a:stretch>
            <a:fillRect/>
          </a:stretch>
        </p:blipFill>
        <p:spPr>
          <a:xfrm>
            <a:off x="6500826" y="3929066"/>
            <a:ext cx="1357322" cy="1285884"/>
          </a:xfrm>
          <a:prstGeom prst="rect">
            <a:avLst/>
          </a:prstGeom>
        </p:spPr>
      </p:pic>
      <p:sp>
        <p:nvSpPr>
          <p:cNvPr id="16" name="文字方塊 15"/>
          <p:cNvSpPr txBox="1"/>
          <p:nvPr/>
        </p:nvSpPr>
        <p:spPr>
          <a:xfrm>
            <a:off x="6072198" y="5286388"/>
            <a:ext cx="2534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/>
              <a:t>$124,000</a:t>
            </a:r>
          </a:p>
        </p:txBody>
      </p:sp>
    </p:spTree>
    <p:extLst>
      <p:ext uri="{BB962C8B-B14F-4D97-AF65-F5344CB8AC3E}">
        <p14:creationId xmlns:p14="http://schemas.microsoft.com/office/powerpoint/2010/main" val="198823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 txBox="1">
            <a:spLocks noGrp="1"/>
          </p:cNvSpPr>
          <p:nvPr>
            <p:ph type="title"/>
          </p:nvPr>
        </p:nvSpPr>
        <p:spPr>
          <a:xfrm>
            <a:off x="827584" y="404664"/>
            <a:ext cx="7659687" cy="1107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 smtClean="0">
                <a:latin typeface="Calibri Light" pitchFamily="34" charset="0"/>
              </a:rPr>
              <a:t>Future Plan</a:t>
            </a:r>
            <a:endParaRPr lang="zh-TW" altLang="en-US" sz="6000" b="1" dirty="0">
              <a:latin typeface="Calibri Light" pitchFamily="34" charset="0"/>
            </a:endParaRPr>
          </a:p>
        </p:txBody>
      </p:sp>
      <p:pic>
        <p:nvPicPr>
          <p:cNvPr id="5" name="圖片 4" descr="d6632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1357298"/>
            <a:ext cx="6000791" cy="4000528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763688" y="5500702"/>
            <a:ext cx="653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 smtClean="0">
                <a:latin typeface="Calibri" pitchFamily="34" charset="0"/>
              </a:rPr>
              <a:t>Louis </a:t>
            </a:r>
            <a:r>
              <a:rPr lang="en-US" altLang="zh-TW" sz="3600" dirty="0" err="1" smtClean="0">
                <a:latin typeface="Calibri" pitchFamily="34" charset="0"/>
              </a:rPr>
              <a:t>Vuitton</a:t>
            </a:r>
            <a:r>
              <a:rPr lang="en-US" altLang="zh-TW" sz="3600" dirty="0" smtClean="0">
                <a:latin typeface="Calibri" pitchFamily="34" charset="0"/>
              </a:rPr>
              <a:t> art foundation</a:t>
            </a:r>
            <a:endParaRPr lang="zh-TW" altLang="en-US" sz="36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07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659687" cy="1168400"/>
          </a:xfrm>
        </p:spPr>
        <p:txBody>
          <a:bodyPr/>
          <a:lstStyle/>
          <a:p>
            <a:r>
              <a:rPr lang="en-US" altLang="zh-TW" sz="6000" b="1" dirty="0" smtClean="0">
                <a:latin typeface="Calibri Light" pitchFamily="34" charset="0"/>
              </a:rPr>
              <a:t>Conclusion</a:t>
            </a:r>
            <a:endParaRPr lang="zh-TW" altLang="en-US" sz="6000" b="1" dirty="0">
              <a:latin typeface="Calibri Light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576" y="3513782"/>
            <a:ext cx="8032968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altLang="zh-TW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51000">
                      <a:schemeClr val="bg1"/>
                    </a:gs>
                    <a:gs pos="60000">
                      <a:schemeClr val="bg1"/>
                    </a:gs>
                    <a:gs pos="100000">
                      <a:srgbClr val="FF0000"/>
                    </a:gs>
                  </a:gsLst>
                  <a:lin ang="0" scaled="1"/>
                  <a:tileRect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Welcome to France</a:t>
            </a:r>
            <a:endParaRPr lang="zh-TW" alt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51000">
                    <a:schemeClr val="bg1"/>
                  </a:gs>
                  <a:gs pos="60000">
                    <a:schemeClr val="bg1"/>
                  </a:gs>
                  <a:gs pos="100000">
                    <a:srgbClr val="FF0000"/>
                  </a:gs>
                </a:gsLst>
                <a:lin ang="0" scaled="1"/>
                <a:tileRect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425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2548632"/>
            <a:ext cx="9073008" cy="1168400"/>
          </a:xfrm>
        </p:spPr>
        <p:txBody>
          <a:bodyPr/>
          <a:lstStyle/>
          <a:p>
            <a:r>
              <a:rPr lang="en-US" altLang="zh-TW" sz="5400" dirty="0" smtClean="0">
                <a:latin typeface="Calibri" pitchFamily="34" charset="0"/>
                <a:ea typeface="微軟正黑體" pitchFamily="34" charset="-120"/>
              </a:rPr>
              <a:t>Thank you for your listening !</a:t>
            </a:r>
            <a:endParaRPr lang="zh-TW" altLang="en-US" sz="5400" dirty="0">
              <a:latin typeface="Calibri" pitchFamily="34" charset="0"/>
              <a:ea typeface="微軟正黑體" pitchFamily="34" charset="-120"/>
            </a:endParaRPr>
          </a:p>
        </p:txBody>
      </p:sp>
      <p:pic>
        <p:nvPicPr>
          <p:cNvPr id="3074" name="Picture 2" descr="C:\Users\俊\Desktop\下載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933056"/>
            <a:ext cx="2143125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85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55576" y="4365104"/>
            <a:ext cx="8208912" cy="1633538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altLang="zh-TW" dirty="0">
                <a:solidFill>
                  <a:schemeClr val="tx1"/>
                </a:solidFill>
              </a:rPr>
              <a:t>WIKI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altLang="zh-TW" sz="2000" dirty="0">
                <a:solidFill>
                  <a:schemeClr val="tx1"/>
                </a:solidFill>
              </a:rPr>
              <a:t>the GDP of France</a:t>
            </a:r>
          </a:p>
          <a:p>
            <a:pPr marL="1062900" indent="-342900">
              <a:buFont typeface="Arial" pitchFamily="34" charset="0"/>
              <a:buChar char="•"/>
            </a:pPr>
            <a:r>
              <a:rPr lang="en-US" altLang="zh-TW" sz="1600" dirty="0">
                <a:solidFill>
                  <a:schemeClr val="tx1"/>
                </a:solidFill>
                <a:hlinkClick r:id="rId2"/>
              </a:rPr>
              <a:t>https://en.wikipedia.org/wiki/List_of_countries_by_GDP_(nominal)</a:t>
            </a:r>
            <a:endParaRPr lang="en-US" altLang="zh-TW" sz="1600" dirty="0">
              <a:solidFill>
                <a:schemeClr val="tx1"/>
              </a:solidFill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altLang="zh-TW" sz="2000" dirty="0">
                <a:solidFill>
                  <a:schemeClr val="tx1"/>
                </a:solidFill>
              </a:rPr>
              <a:t>the economy of </a:t>
            </a:r>
            <a:r>
              <a:rPr lang="en-US" altLang="zh-TW" sz="2000" dirty="0" smtClean="0">
                <a:solidFill>
                  <a:schemeClr val="tx1"/>
                </a:solidFill>
              </a:rPr>
              <a:t>France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n-US" altLang="zh-TW" dirty="0">
                <a:solidFill>
                  <a:schemeClr val="tx1"/>
                </a:solidFill>
                <a:hlinkClick r:id="rId3"/>
              </a:rPr>
              <a:t>https://</a:t>
            </a:r>
            <a:r>
              <a:rPr lang="en-US" altLang="zh-TW" dirty="0" smtClean="0">
                <a:solidFill>
                  <a:schemeClr val="tx1"/>
                </a:solidFill>
                <a:hlinkClick r:id="rId3"/>
              </a:rPr>
              <a:t>en.wikipedia.org/wiki/France#Economy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altLang="zh-TW" sz="2000" dirty="0" smtClean="0">
                <a:solidFill>
                  <a:schemeClr val="tx1"/>
                </a:solidFill>
              </a:rPr>
              <a:t>Company-</a:t>
            </a:r>
            <a:r>
              <a:rPr lang="en-US" altLang="zh-TW" sz="2000" dirty="0">
                <a:solidFill>
                  <a:schemeClr val="tx1"/>
                </a:solidFill>
              </a:rPr>
              <a:t>Louis Vuitton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n-US" altLang="zh-TW" dirty="0">
                <a:solidFill>
                  <a:schemeClr val="tx1"/>
                </a:solidFill>
                <a:hlinkClick r:id="rId4"/>
              </a:rPr>
              <a:t>https://en.wikipedia.org/wiki/Louis_Vuitton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altLang="zh-TW" dirty="0" smtClean="0">
                <a:solidFill>
                  <a:schemeClr val="tx1"/>
                </a:solidFill>
              </a:rPr>
              <a:t>Fashion </a:t>
            </a:r>
            <a:r>
              <a:rPr lang="en-US" altLang="zh-TW" dirty="0">
                <a:solidFill>
                  <a:schemeClr val="tx1"/>
                </a:solidFill>
              </a:rPr>
              <a:t>industry of </a:t>
            </a:r>
            <a:r>
              <a:rPr lang="en-US" altLang="zh-TW" dirty="0" smtClean="0">
                <a:solidFill>
                  <a:schemeClr val="tx1"/>
                </a:solidFill>
              </a:rPr>
              <a:t>France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altLang="zh-TW" dirty="0" smtClean="0">
                <a:solidFill>
                  <a:schemeClr val="tx1"/>
                </a:solidFill>
                <a:hlinkClick r:id="rId5"/>
              </a:rPr>
              <a:t>http</a:t>
            </a:r>
            <a:r>
              <a:rPr lang="en-US" altLang="zh-TW" dirty="0">
                <a:solidFill>
                  <a:schemeClr val="tx1"/>
                </a:solidFill>
                <a:hlinkClick r:id="rId5"/>
              </a:rPr>
              <a:t>://</a:t>
            </a:r>
            <a:r>
              <a:rPr lang="en-US" altLang="zh-TW" dirty="0" smtClean="0">
                <a:solidFill>
                  <a:schemeClr val="tx1"/>
                </a:solidFill>
                <a:hlinkClick r:id="rId5"/>
              </a:rPr>
              <a:t>moodle.ncnu.edu.tw/mod/resource/view.php?id=223698</a:t>
            </a:r>
            <a:endParaRPr lang="en-US" altLang="zh-TW" dirty="0">
              <a:solidFill>
                <a:schemeClr val="tx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altLang="zh-TW" dirty="0">
                <a:solidFill>
                  <a:schemeClr val="tx1"/>
                </a:solidFill>
                <a:latin typeface="Calibri" pitchFamily="34" charset="0"/>
              </a:rPr>
              <a:t>International tourism, 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</a:rPr>
              <a:t>receipts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altLang="zh-TW" dirty="0">
                <a:solidFill>
                  <a:srgbClr val="002060"/>
                </a:solidFill>
                <a:latin typeface="Calibri" pitchFamily="34" charset="0"/>
                <a:hlinkClick r:id="rId6"/>
              </a:rPr>
              <a:t>http://</a:t>
            </a:r>
            <a:r>
              <a:rPr lang="en-US" altLang="zh-TW" dirty="0" smtClean="0">
                <a:solidFill>
                  <a:srgbClr val="002060"/>
                </a:solidFill>
                <a:latin typeface="Calibri" pitchFamily="34" charset="0"/>
                <a:hlinkClick r:id="rId6"/>
              </a:rPr>
              <a:t>cn.knoema.com/WBWDIGDF2016Apr/world-development-indicators-wdi-april-2016</a:t>
            </a:r>
            <a:endParaRPr lang="en-US" altLang="zh-TW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altLang="zh-TW" dirty="0">
                <a:solidFill>
                  <a:schemeClr val="tx1"/>
                </a:solidFill>
                <a:latin typeface="Calibri" pitchFamily="34" charset="0"/>
              </a:rPr>
              <a:t>Louis Vuitton art foundation</a:t>
            </a:r>
            <a:endParaRPr lang="zh-TW" altLang="en-US" dirty="0">
              <a:solidFill>
                <a:schemeClr val="tx1"/>
              </a:solidFill>
              <a:latin typeface="Calibri" pitchFamily="34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altLang="zh-TW" dirty="0">
                <a:solidFill>
                  <a:srgbClr val="002060"/>
                </a:solidFill>
                <a:latin typeface="Calibri" pitchFamily="34" charset="0"/>
                <a:hlinkClick r:id="rId7"/>
              </a:rPr>
              <a:t>http://</a:t>
            </a:r>
            <a:r>
              <a:rPr lang="en-US" altLang="zh-TW" dirty="0" smtClean="0">
                <a:solidFill>
                  <a:srgbClr val="002060"/>
                </a:solidFill>
                <a:latin typeface="Calibri" pitchFamily="34" charset="0"/>
                <a:hlinkClick r:id="rId7"/>
              </a:rPr>
              <a:t>www.ettoday.net/news/20140716/376964.htm</a:t>
            </a:r>
            <a:endParaRPr lang="en-US" altLang="zh-TW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71600" y="404664"/>
            <a:ext cx="42484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6000" b="1" dirty="0" smtClean="0">
                <a:solidFill>
                  <a:schemeClr val="bg2">
                    <a:lumMod val="75000"/>
                  </a:schemeClr>
                </a:solidFill>
                <a:latin typeface="Calibri Light" pitchFamily="34" charset="0"/>
              </a:rPr>
              <a:t>Reference</a:t>
            </a:r>
            <a:endParaRPr lang="zh-TW" altLang="en-US" sz="6000" b="1" dirty="0">
              <a:solidFill>
                <a:schemeClr val="bg2">
                  <a:lumMod val="75000"/>
                </a:schemeClr>
              </a:solidFill>
              <a:latin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8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659687" cy="1168400"/>
          </a:xfrm>
        </p:spPr>
        <p:txBody>
          <a:bodyPr/>
          <a:lstStyle/>
          <a:p>
            <a:r>
              <a:rPr lang="en-US" altLang="zh-TW" sz="5400" b="1" dirty="0">
                <a:latin typeface="Calibri Light" pitchFamily="34" charset="0"/>
              </a:rPr>
              <a:t>Division of responsibility</a:t>
            </a:r>
            <a:endParaRPr lang="zh-TW" altLang="en-US" sz="5400" dirty="0">
              <a:latin typeface="Calibri Light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731948"/>
              </p:ext>
            </p:extLst>
          </p:nvPr>
        </p:nvGraphicFramePr>
        <p:xfrm>
          <a:off x="755576" y="1556792"/>
          <a:ext cx="7272808" cy="4320479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1316866"/>
                <a:gridCol w="5955942"/>
              </a:tblGrid>
              <a:tr h="588835">
                <a:tc>
                  <a:txBody>
                    <a:bodyPr/>
                    <a:lstStyle/>
                    <a:p>
                      <a:r>
                        <a:rPr lang="en-US" altLang="zh-TW" sz="1800" b="1" dirty="0" smtClean="0"/>
                        <a:t>Patty</a:t>
                      </a:r>
                      <a:endParaRPr lang="zh-TW" altLang="en-US" sz="1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8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Overview</a:t>
                      </a:r>
                      <a:r>
                        <a:rPr lang="en-US" altLang="zh-TW" sz="180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of country</a:t>
                      </a:r>
                      <a:endParaRPr lang="zh-TW" altLang="en-US" sz="18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757">
                <a:tc>
                  <a:txBody>
                    <a:bodyPr/>
                    <a:lstStyle/>
                    <a:p>
                      <a:r>
                        <a:rPr lang="en-US" altLang="zh-TW" sz="1800" b="1" dirty="0" smtClean="0"/>
                        <a:t>Tina</a:t>
                      </a:r>
                      <a:endParaRPr lang="zh-TW" altLang="en-US" sz="1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Overview</a:t>
                      </a:r>
                      <a:r>
                        <a:rPr lang="en-US" altLang="zh-TW" sz="180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of country</a:t>
                      </a:r>
                      <a:endParaRPr lang="zh-TW" altLang="en-US" sz="180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9076">
                <a:tc>
                  <a:txBody>
                    <a:bodyPr/>
                    <a:lstStyle/>
                    <a:p>
                      <a:r>
                        <a:rPr lang="en-US" altLang="zh-TW" sz="1800" b="1" dirty="0" smtClean="0"/>
                        <a:t>Nick</a:t>
                      </a:r>
                      <a:endParaRPr lang="zh-TW" altLang="en-US" sz="1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dirty="0" smtClean="0"/>
                        <a:t>Economy &amp; Industry,</a:t>
                      </a:r>
                      <a:r>
                        <a:rPr lang="en-US" altLang="zh-TW" sz="1800" b="0" baseline="0" dirty="0" smtClean="0"/>
                        <a:t> </a:t>
                      </a:r>
                      <a:r>
                        <a:rPr lang="en-US" altLang="zh-TW" sz="1800" b="0" dirty="0" smtClean="0"/>
                        <a:t>Economy about France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8272">
                <a:tc>
                  <a:txBody>
                    <a:bodyPr/>
                    <a:lstStyle/>
                    <a:p>
                      <a:r>
                        <a:rPr lang="en-US" altLang="zh-TW" sz="1800" b="1" dirty="0" smtClean="0"/>
                        <a:t>Jim</a:t>
                      </a:r>
                      <a:endParaRPr lang="zh-TW" altLang="en-US" sz="1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dirty="0" err="1" smtClean="0"/>
                        <a:t>Torisum</a:t>
                      </a:r>
                      <a:r>
                        <a:rPr lang="en-US" altLang="zh-TW" sz="1800" b="0" dirty="0" smtClean="0"/>
                        <a:t>, </a:t>
                      </a:r>
                      <a:r>
                        <a:rPr lang="en-US" altLang="zh-TW" sz="1800" b="0" smtClean="0"/>
                        <a:t>PPT</a:t>
                      </a:r>
                      <a:r>
                        <a:rPr lang="en-US" altLang="zh-TW" sz="1800" b="0" baseline="0" smtClean="0"/>
                        <a:t> maker</a:t>
                      </a:r>
                      <a:endParaRPr lang="zh-TW" altLang="en-US" sz="18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Segoe U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539">
                <a:tc>
                  <a:txBody>
                    <a:bodyPr/>
                    <a:lstStyle/>
                    <a:p>
                      <a:r>
                        <a:rPr lang="en-US" altLang="zh-TW" sz="1800" b="1" dirty="0" err="1" smtClean="0"/>
                        <a:t>Shaina</a:t>
                      </a:r>
                      <a:endParaRPr lang="zh-TW" altLang="en-US" sz="1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Company</a:t>
                      </a:r>
                      <a:r>
                        <a:rPr lang="zh-TW" altLang="en-US" sz="180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－</a:t>
                      </a:r>
                      <a:r>
                        <a:rPr lang="en-US" altLang="zh-TW" sz="180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Louis Vuitton</a:t>
                      </a:r>
                      <a:endParaRPr lang="zh-TW" altLang="en-US" sz="180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80384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俊\Desktop\10780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22" y="3214686"/>
            <a:ext cx="4772161" cy="317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3300051" y="1430634"/>
            <a:ext cx="285612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8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Q/A</a:t>
            </a:r>
            <a:endParaRPr lang="zh-TW" altLang="en-US" sz="8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橢圓形圖說文字 5"/>
          <p:cNvSpPr/>
          <p:nvPr/>
        </p:nvSpPr>
        <p:spPr>
          <a:xfrm>
            <a:off x="2643174" y="1142984"/>
            <a:ext cx="4214842" cy="1928826"/>
          </a:xfrm>
          <a:prstGeom prst="wedgeEllipseCallout">
            <a:avLst>
              <a:gd name="adj1" fmla="val -24573"/>
              <a:gd name="adj2" fmla="val 71071"/>
            </a:avLst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429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相鄰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1967</TotalTime>
  <Words>287</Words>
  <Application>Microsoft Office PowerPoint</Application>
  <PresentationFormat>如螢幕大小 (4:3)</PresentationFormat>
  <Paragraphs>137</Paragraphs>
  <Slides>40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40</vt:i4>
      </vt:variant>
    </vt:vector>
  </HeadingPairs>
  <TitlesOfParts>
    <vt:vector size="41" baseType="lpstr">
      <vt:lpstr>相鄰</vt:lpstr>
      <vt:lpstr>France</vt:lpstr>
      <vt:lpstr>Outline</vt:lpstr>
      <vt:lpstr>Overview of France</vt:lpstr>
      <vt:lpstr>Geography</vt:lpstr>
      <vt:lpstr>Currency</vt:lpstr>
      <vt:lpstr>Weather</vt:lpstr>
      <vt:lpstr>Language</vt:lpstr>
      <vt:lpstr>PowerPoint 簡報</vt:lpstr>
      <vt:lpstr>Population</vt:lpstr>
      <vt:lpstr>Marriage in France </vt:lpstr>
      <vt:lpstr>Population</vt:lpstr>
      <vt:lpstr>Religion</vt:lpstr>
      <vt:lpstr>Food</vt:lpstr>
      <vt:lpstr>PowerPoint 簡報</vt:lpstr>
      <vt:lpstr>Economy &amp; Industry</vt:lpstr>
      <vt:lpstr>PowerPoint 簡報</vt:lpstr>
      <vt:lpstr>PowerPoint 簡報</vt:lpstr>
      <vt:lpstr>Fashion industry</vt:lpstr>
      <vt:lpstr>Fashion industry</vt:lpstr>
      <vt:lpstr>The origin of fashion</vt:lpstr>
      <vt:lpstr>Fashion direction</vt:lpstr>
      <vt:lpstr>Tourism</vt:lpstr>
      <vt:lpstr>PowerPoint 簡報</vt:lpstr>
      <vt:lpstr>PowerPoint 簡報</vt:lpstr>
      <vt:lpstr>PowerPoint 簡報</vt:lpstr>
      <vt:lpstr>Eiffel Tower </vt:lpstr>
      <vt:lpstr>BUT DO YOU KNOW THAT?</vt:lpstr>
      <vt:lpstr>PowerPoint 簡報</vt:lpstr>
      <vt:lpstr>Representation Company</vt:lpstr>
      <vt:lpstr>Major Products</vt:lpstr>
      <vt:lpstr>PowerPoint 簡報</vt:lpstr>
      <vt:lpstr>History</vt:lpstr>
      <vt:lpstr>Other Products</vt:lpstr>
      <vt:lpstr>PowerPoint 簡報</vt:lpstr>
      <vt:lpstr>Future Plan</vt:lpstr>
      <vt:lpstr>Conclusion</vt:lpstr>
      <vt:lpstr>Thank you for your listening !</vt:lpstr>
      <vt:lpstr>PowerPoint 簡報</vt:lpstr>
      <vt:lpstr>Division of responsibility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France</dc:title>
  <dc:creator>俊</dc:creator>
  <cp:lastModifiedBy>許博茜</cp:lastModifiedBy>
  <cp:revision>103</cp:revision>
  <dcterms:modified xsi:type="dcterms:W3CDTF">2016-05-16T14:00:52Z</dcterms:modified>
</cp:coreProperties>
</file>