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63" r:id="rId5"/>
    <p:sldId id="264" r:id="rId6"/>
    <p:sldId id="267" r:id="rId7"/>
    <p:sldId id="266" r:id="rId8"/>
    <p:sldId id="277" r:id="rId9"/>
    <p:sldId id="279" r:id="rId10"/>
    <p:sldId id="271" r:id="rId11"/>
    <p:sldId id="273" r:id="rId12"/>
    <p:sldId id="275" r:id="rId13"/>
    <p:sldId id="281" r:id="rId14"/>
    <p:sldId id="306" r:id="rId15"/>
    <p:sldId id="308" r:id="rId16"/>
    <p:sldId id="283" r:id="rId17"/>
    <p:sldId id="309" r:id="rId18"/>
    <p:sldId id="310" r:id="rId19"/>
    <p:sldId id="314" r:id="rId20"/>
    <p:sldId id="285" r:id="rId21"/>
    <p:sldId id="284" r:id="rId22"/>
    <p:sldId id="287" r:id="rId23"/>
    <p:sldId id="290" r:id="rId24"/>
    <p:sldId id="289" r:id="rId25"/>
    <p:sldId id="294" r:id="rId26"/>
    <p:sldId id="291" r:id="rId27"/>
    <p:sldId id="292" r:id="rId28"/>
    <p:sldId id="307" r:id="rId29"/>
    <p:sldId id="298" r:id="rId30"/>
    <p:sldId id="302" r:id="rId31"/>
    <p:sldId id="312" r:id="rId32"/>
    <p:sldId id="299" r:id="rId33"/>
    <p:sldId id="300" r:id="rId34"/>
    <p:sldId id="301" r:id="rId35"/>
    <p:sldId id="305" r:id="rId36"/>
    <p:sldId id="257" r:id="rId37"/>
    <p:sldId id="261" r:id="rId38"/>
    <p:sldId id="262" r:id="rId39"/>
    <p:sldId id="260" r:id="rId4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24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69E4F4-C038-4013-AB49-41FA259F2AA5}" type="doc">
      <dgm:prSet loTypeId="urn:microsoft.com/office/officeart/2005/8/layout/rings+Icon" loCatId="officeonline" qsTypeId="urn:microsoft.com/office/officeart/2005/8/quickstyle/simple1" qsCatId="simple" csTypeId="urn:microsoft.com/office/officeart/2005/8/colors/colorful1" csCatId="colorful" phldr="1"/>
      <dgm:spPr/>
    </dgm:pt>
    <dgm:pt modelId="{3D3FFA4E-B718-41CC-A3FD-68209F9BAA24}">
      <dgm:prSet phldrT="[文字]"/>
      <dgm:spPr/>
      <dgm:t>
        <a:bodyPr/>
        <a:lstStyle/>
        <a:p>
          <a:r>
            <a:rPr lang="en-US" altLang="zh-TW" dirty="0" smtClean="0"/>
            <a:t>Leftovers</a:t>
          </a:r>
          <a:endParaRPr lang="zh-TW" altLang="en-US" dirty="0"/>
        </a:p>
      </dgm:t>
    </dgm:pt>
    <dgm:pt modelId="{FBCA14F4-E209-4D8B-BF0E-EA006A63E36D}" type="parTrans" cxnId="{5E9AD496-D9C8-449F-BFF0-CE600302BF1C}">
      <dgm:prSet/>
      <dgm:spPr/>
      <dgm:t>
        <a:bodyPr/>
        <a:lstStyle/>
        <a:p>
          <a:endParaRPr lang="zh-TW" altLang="en-US"/>
        </a:p>
      </dgm:t>
    </dgm:pt>
    <dgm:pt modelId="{0C9CB068-5FC7-45D7-A7A8-1384C1A870B8}" type="sibTrans" cxnId="{5E9AD496-D9C8-449F-BFF0-CE600302BF1C}">
      <dgm:prSet/>
      <dgm:spPr/>
      <dgm:t>
        <a:bodyPr/>
        <a:lstStyle/>
        <a:p>
          <a:endParaRPr lang="zh-TW" altLang="en-US"/>
        </a:p>
      </dgm:t>
    </dgm:pt>
    <dgm:pt modelId="{C8CB3206-89A6-452B-8CC1-0D7EEA23077C}">
      <dgm:prSet phldrT="[文字]"/>
      <dgm:spPr/>
      <dgm:t>
        <a:bodyPr/>
        <a:lstStyle/>
        <a:p>
          <a:r>
            <a:rPr lang="en-US" altLang="zh-TW" dirty="0" smtClean="0"/>
            <a:t>Hot </a:t>
          </a:r>
          <a:r>
            <a:rPr lang="en-US" altLang="zh-TW" dirty="0" err="1" smtClean="0"/>
            <a:t>ishinabe</a:t>
          </a:r>
          <a:r>
            <a:rPr lang="en-US" altLang="zh-TW" dirty="0" smtClean="0"/>
            <a:t> </a:t>
          </a:r>
          <a:endParaRPr lang="zh-TW" altLang="en-US" dirty="0"/>
        </a:p>
      </dgm:t>
    </dgm:pt>
    <dgm:pt modelId="{8DBA3C8E-E735-41D9-95AF-DA9A43F18B98}" type="parTrans" cxnId="{8FFC1D02-5904-4982-8DFC-0502804CE23C}">
      <dgm:prSet/>
      <dgm:spPr/>
      <dgm:t>
        <a:bodyPr/>
        <a:lstStyle/>
        <a:p>
          <a:endParaRPr lang="zh-TW" altLang="en-US"/>
        </a:p>
      </dgm:t>
    </dgm:pt>
    <dgm:pt modelId="{848DC50B-E681-4DE1-96E7-7DAE39820D78}" type="sibTrans" cxnId="{8FFC1D02-5904-4982-8DFC-0502804CE23C}">
      <dgm:prSet/>
      <dgm:spPr/>
      <dgm:t>
        <a:bodyPr/>
        <a:lstStyle/>
        <a:p>
          <a:endParaRPr lang="zh-TW" altLang="en-US"/>
        </a:p>
      </dgm:t>
    </dgm:pt>
    <dgm:pt modelId="{942EB91B-A263-483E-94A2-8E0DEB9B8086}">
      <dgm:prSet phldrT="[文字]"/>
      <dgm:spPr/>
      <dgm:t>
        <a:bodyPr/>
        <a:lstStyle/>
        <a:p>
          <a:r>
            <a:rPr lang="en-US" altLang="zh-TW" dirty="0" smtClean="0"/>
            <a:t>Chili sauce</a:t>
          </a:r>
          <a:endParaRPr lang="zh-TW" altLang="en-US" dirty="0"/>
        </a:p>
      </dgm:t>
    </dgm:pt>
    <dgm:pt modelId="{5A47B1BD-87D6-4F5F-98B9-A62E1A15178C}" type="parTrans" cxnId="{3E1F14D4-8353-46C8-809C-61EF2B54B975}">
      <dgm:prSet/>
      <dgm:spPr/>
      <dgm:t>
        <a:bodyPr/>
        <a:lstStyle/>
        <a:p>
          <a:endParaRPr lang="zh-TW" altLang="en-US"/>
        </a:p>
      </dgm:t>
    </dgm:pt>
    <dgm:pt modelId="{330E453E-CC08-465F-9EAF-D2AABE9217FF}" type="sibTrans" cxnId="{3E1F14D4-8353-46C8-809C-61EF2B54B975}">
      <dgm:prSet/>
      <dgm:spPr/>
      <dgm:t>
        <a:bodyPr/>
        <a:lstStyle/>
        <a:p>
          <a:endParaRPr lang="zh-TW" altLang="en-US"/>
        </a:p>
      </dgm:t>
    </dgm:pt>
    <dgm:pt modelId="{6CE39C33-7237-472D-AE1A-1986AFF357A4}" type="pres">
      <dgm:prSet presAssocID="{F869E4F4-C038-4013-AB49-41FA259F2AA5}" presName="Name0" presStyleCnt="0">
        <dgm:presLayoutVars>
          <dgm:chMax val="7"/>
          <dgm:dir/>
          <dgm:resizeHandles val="exact"/>
        </dgm:presLayoutVars>
      </dgm:prSet>
      <dgm:spPr/>
    </dgm:pt>
    <dgm:pt modelId="{1A8EFA1D-2B30-46FF-B04B-08E4184A464F}" type="pres">
      <dgm:prSet presAssocID="{F869E4F4-C038-4013-AB49-41FA259F2AA5}" presName="ellipse1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923A02-2BD5-4783-8DE6-BA728EFD3C34}" type="pres">
      <dgm:prSet presAssocID="{F869E4F4-C038-4013-AB49-41FA259F2AA5}" presName="ellipse2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B8897AE-9975-4BA4-8B93-41DE4C36A9D6}" type="pres">
      <dgm:prSet presAssocID="{F869E4F4-C038-4013-AB49-41FA259F2AA5}" presName="ellipse3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E9AD496-D9C8-449F-BFF0-CE600302BF1C}" srcId="{F869E4F4-C038-4013-AB49-41FA259F2AA5}" destId="{3D3FFA4E-B718-41CC-A3FD-68209F9BAA24}" srcOrd="0" destOrd="0" parTransId="{FBCA14F4-E209-4D8B-BF0E-EA006A63E36D}" sibTransId="{0C9CB068-5FC7-45D7-A7A8-1384C1A870B8}"/>
    <dgm:cxn modelId="{5177E305-4450-49E1-B0E8-DA4C4813FF42}" type="presOf" srcId="{3D3FFA4E-B718-41CC-A3FD-68209F9BAA24}" destId="{1A8EFA1D-2B30-46FF-B04B-08E4184A464F}" srcOrd="0" destOrd="0" presId="urn:microsoft.com/office/officeart/2005/8/layout/rings+Icon"/>
    <dgm:cxn modelId="{F0931A07-1783-4D0E-8E1E-20CCB57D4F7C}" type="presOf" srcId="{F869E4F4-C038-4013-AB49-41FA259F2AA5}" destId="{6CE39C33-7237-472D-AE1A-1986AFF357A4}" srcOrd="0" destOrd="0" presId="urn:microsoft.com/office/officeart/2005/8/layout/rings+Icon"/>
    <dgm:cxn modelId="{8FFC1D02-5904-4982-8DFC-0502804CE23C}" srcId="{F869E4F4-C038-4013-AB49-41FA259F2AA5}" destId="{C8CB3206-89A6-452B-8CC1-0D7EEA23077C}" srcOrd="1" destOrd="0" parTransId="{8DBA3C8E-E735-41D9-95AF-DA9A43F18B98}" sibTransId="{848DC50B-E681-4DE1-96E7-7DAE39820D78}"/>
    <dgm:cxn modelId="{E9523970-73F8-444A-9955-4A73726951D8}" type="presOf" srcId="{942EB91B-A263-483E-94A2-8E0DEB9B8086}" destId="{EB8897AE-9975-4BA4-8B93-41DE4C36A9D6}" srcOrd="0" destOrd="0" presId="urn:microsoft.com/office/officeart/2005/8/layout/rings+Icon"/>
    <dgm:cxn modelId="{3E1F14D4-8353-46C8-809C-61EF2B54B975}" srcId="{F869E4F4-C038-4013-AB49-41FA259F2AA5}" destId="{942EB91B-A263-483E-94A2-8E0DEB9B8086}" srcOrd="2" destOrd="0" parTransId="{5A47B1BD-87D6-4F5F-98B9-A62E1A15178C}" sibTransId="{330E453E-CC08-465F-9EAF-D2AABE9217FF}"/>
    <dgm:cxn modelId="{A687A94C-4FF1-467F-924D-50BD330961AB}" type="presOf" srcId="{C8CB3206-89A6-452B-8CC1-0D7EEA23077C}" destId="{52923A02-2BD5-4783-8DE6-BA728EFD3C34}" srcOrd="0" destOrd="0" presId="urn:microsoft.com/office/officeart/2005/8/layout/rings+Icon"/>
    <dgm:cxn modelId="{D940CC41-5C9B-455B-8D2A-BC3A30B8780E}" type="presParOf" srcId="{6CE39C33-7237-472D-AE1A-1986AFF357A4}" destId="{1A8EFA1D-2B30-46FF-B04B-08E4184A464F}" srcOrd="0" destOrd="0" presId="urn:microsoft.com/office/officeart/2005/8/layout/rings+Icon"/>
    <dgm:cxn modelId="{AEC8A342-9590-45E1-B9B5-818CD6A9FE4E}" type="presParOf" srcId="{6CE39C33-7237-472D-AE1A-1986AFF357A4}" destId="{52923A02-2BD5-4783-8DE6-BA728EFD3C34}" srcOrd="1" destOrd="0" presId="urn:microsoft.com/office/officeart/2005/8/layout/rings+Icon"/>
    <dgm:cxn modelId="{D0039AE5-B232-42DA-A1C2-AF9C79028660}" type="presParOf" srcId="{6CE39C33-7237-472D-AE1A-1986AFF357A4}" destId="{EB8897AE-9975-4BA4-8B93-41DE4C36A9D6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12C5B3-C40E-4035-B89B-F44AC49E66C9}" type="doc">
      <dgm:prSet loTypeId="urn:microsoft.com/office/officeart/2005/8/layout/matrix3" loCatId="matrix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zh-TW" altLang="en-US"/>
        </a:p>
      </dgm:t>
    </dgm:pt>
    <dgm:pt modelId="{F33862F8-539D-49F1-B097-7188F4A9F26F}">
      <dgm:prSet phldrT="[文字]" custT="1"/>
      <dgm:spPr/>
      <dgm:t>
        <a:bodyPr/>
        <a:lstStyle/>
        <a:p>
          <a:r>
            <a:rPr lang="en-US" altLang="zh-TW" sz="3600" dirty="0" smtClean="0"/>
            <a:t>Durable</a:t>
          </a:r>
          <a:endParaRPr lang="zh-TW" altLang="en-US" sz="3600" dirty="0"/>
        </a:p>
      </dgm:t>
    </dgm:pt>
    <dgm:pt modelId="{FA935E86-E2DB-41A3-AE43-CAACE8FF054F}" type="parTrans" cxnId="{AB11F944-2863-404C-BF87-BF3A7BAEC0A7}">
      <dgm:prSet/>
      <dgm:spPr/>
      <dgm:t>
        <a:bodyPr/>
        <a:lstStyle/>
        <a:p>
          <a:endParaRPr lang="zh-TW" altLang="en-US"/>
        </a:p>
      </dgm:t>
    </dgm:pt>
    <dgm:pt modelId="{7303D732-EC0F-4BB1-A416-AA3D9F2DEC74}" type="sibTrans" cxnId="{AB11F944-2863-404C-BF87-BF3A7BAEC0A7}">
      <dgm:prSet/>
      <dgm:spPr/>
      <dgm:t>
        <a:bodyPr/>
        <a:lstStyle/>
        <a:p>
          <a:endParaRPr lang="zh-TW" altLang="en-US"/>
        </a:p>
      </dgm:t>
    </dgm:pt>
    <dgm:pt modelId="{0ECE3CEC-97B2-45A8-86AE-B4AFE805DD08}">
      <dgm:prSet phldrT="[文字]" custT="1"/>
      <dgm:spPr/>
      <dgm:t>
        <a:bodyPr/>
        <a:lstStyle/>
        <a:p>
          <a:r>
            <a:rPr lang="en-US" altLang="zh-TW" sz="3600" dirty="0" smtClean="0"/>
            <a:t>Stable systems</a:t>
          </a:r>
          <a:endParaRPr lang="zh-TW" altLang="en-US" sz="3600" dirty="0"/>
        </a:p>
      </dgm:t>
    </dgm:pt>
    <dgm:pt modelId="{474946ED-61C4-454F-9EDD-9E034E05CF18}" type="parTrans" cxnId="{5E340A0C-8150-45FC-BA4C-CD1683A08277}">
      <dgm:prSet/>
      <dgm:spPr/>
      <dgm:t>
        <a:bodyPr/>
        <a:lstStyle/>
        <a:p>
          <a:endParaRPr lang="zh-TW" altLang="en-US"/>
        </a:p>
      </dgm:t>
    </dgm:pt>
    <dgm:pt modelId="{9F27D7D0-4D21-48B6-BFDA-8EE4EFDAA6C1}" type="sibTrans" cxnId="{5E340A0C-8150-45FC-BA4C-CD1683A08277}">
      <dgm:prSet/>
      <dgm:spPr/>
      <dgm:t>
        <a:bodyPr/>
        <a:lstStyle/>
        <a:p>
          <a:endParaRPr lang="zh-TW" altLang="en-US"/>
        </a:p>
      </dgm:t>
    </dgm:pt>
    <dgm:pt modelId="{868BBF64-C80D-4FAF-9E13-D87877987525}">
      <dgm:prSet phldrT="[文字]" custT="1"/>
      <dgm:spPr/>
      <dgm:t>
        <a:bodyPr/>
        <a:lstStyle/>
        <a:p>
          <a:r>
            <a:rPr lang="en-US" altLang="zh-TW" sz="3600" dirty="0" smtClean="0"/>
            <a:t>Good price</a:t>
          </a:r>
          <a:endParaRPr lang="zh-TW" altLang="en-US" sz="3600" dirty="0"/>
        </a:p>
      </dgm:t>
    </dgm:pt>
    <dgm:pt modelId="{2A3816A6-39B2-4F91-BDDB-1DCA192F9D66}" type="parTrans" cxnId="{662D5C1C-BE49-4C61-8B1E-88980B3F813D}">
      <dgm:prSet/>
      <dgm:spPr/>
      <dgm:t>
        <a:bodyPr/>
        <a:lstStyle/>
        <a:p>
          <a:endParaRPr lang="zh-TW" altLang="en-US"/>
        </a:p>
      </dgm:t>
    </dgm:pt>
    <dgm:pt modelId="{6F293EDC-201E-490A-86A1-5AFB23D365D7}" type="sibTrans" cxnId="{662D5C1C-BE49-4C61-8B1E-88980B3F813D}">
      <dgm:prSet/>
      <dgm:spPr/>
      <dgm:t>
        <a:bodyPr/>
        <a:lstStyle/>
        <a:p>
          <a:endParaRPr lang="zh-TW" altLang="en-US"/>
        </a:p>
      </dgm:t>
    </dgm:pt>
    <dgm:pt modelId="{329E721B-082B-4E16-81E1-AD5D3C541386}">
      <dgm:prSet phldrT="[文字]" custT="1"/>
      <dgm:spPr/>
      <dgm:t>
        <a:bodyPr/>
        <a:lstStyle/>
        <a:p>
          <a:r>
            <a:rPr lang="en-US" altLang="zh-TW" sz="3200" dirty="0" smtClean="0"/>
            <a:t>Strong  Specifications</a:t>
          </a:r>
          <a:endParaRPr lang="zh-TW" altLang="en-US" sz="3200" dirty="0"/>
        </a:p>
      </dgm:t>
    </dgm:pt>
    <dgm:pt modelId="{C85D4AAD-A1B3-42D0-B7FE-CE4CF5B64A20}" type="parTrans" cxnId="{AEC589A1-6871-4F9B-8328-E6406E19685E}">
      <dgm:prSet/>
      <dgm:spPr/>
      <dgm:t>
        <a:bodyPr/>
        <a:lstStyle/>
        <a:p>
          <a:endParaRPr lang="zh-TW" altLang="en-US"/>
        </a:p>
      </dgm:t>
    </dgm:pt>
    <dgm:pt modelId="{A4A48E7A-4174-4A8C-ABA5-68A1C8DFEBEE}" type="sibTrans" cxnId="{AEC589A1-6871-4F9B-8328-E6406E19685E}">
      <dgm:prSet/>
      <dgm:spPr/>
      <dgm:t>
        <a:bodyPr/>
        <a:lstStyle/>
        <a:p>
          <a:endParaRPr lang="zh-TW" altLang="en-US"/>
        </a:p>
      </dgm:t>
    </dgm:pt>
    <dgm:pt modelId="{D9C1038D-1D2B-48D7-A2E0-6AB5BBA581DD}" type="pres">
      <dgm:prSet presAssocID="{BC12C5B3-C40E-4035-B89B-F44AC49E66C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64FF80F-8931-4FC0-A291-BB5FB58A171E}" type="pres">
      <dgm:prSet presAssocID="{BC12C5B3-C40E-4035-B89B-F44AC49E66C9}" presName="diamond" presStyleLbl="bgShp" presStyleIdx="0" presStyleCnt="1" custAng="2681796"/>
      <dgm:spPr/>
    </dgm:pt>
    <dgm:pt modelId="{0A47D706-DDA4-4B31-8C23-D76DBA586B37}" type="pres">
      <dgm:prSet presAssocID="{BC12C5B3-C40E-4035-B89B-F44AC49E66C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A4A591-28C2-4CEE-9B18-8E577463A2FE}" type="pres">
      <dgm:prSet presAssocID="{BC12C5B3-C40E-4035-B89B-F44AC49E66C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4E5FE4C-6937-4273-A354-A5728F8A0382}" type="pres">
      <dgm:prSet presAssocID="{BC12C5B3-C40E-4035-B89B-F44AC49E66C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89D6AD9-D215-4AF9-B442-4E1FF59C0244}" type="pres">
      <dgm:prSet presAssocID="{BC12C5B3-C40E-4035-B89B-F44AC49E66C9}" presName="quad4" presStyleLbl="node1" presStyleIdx="3" presStyleCnt="4" custScaleX="119158" custLinFactNeighborX="8333" custLinFactNeighborY="4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B11F944-2863-404C-BF87-BF3A7BAEC0A7}" srcId="{BC12C5B3-C40E-4035-B89B-F44AC49E66C9}" destId="{F33862F8-539D-49F1-B097-7188F4A9F26F}" srcOrd="0" destOrd="0" parTransId="{FA935E86-E2DB-41A3-AE43-CAACE8FF054F}" sibTransId="{7303D732-EC0F-4BB1-A416-AA3D9F2DEC74}"/>
    <dgm:cxn modelId="{39CF96B3-6F23-416A-8DD7-76D7DC54B7E7}" type="presOf" srcId="{BC12C5B3-C40E-4035-B89B-F44AC49E66C9}" destId="{D9C1038D-1D2B-48D7-A2E0-6AB5BBA581DD}" srcOrd="0" destOrd="0" presId="urn:microsoft.com/office/officeart/2005/8/layout/matrix3"/>
    <dgm:cxn modelId="{1C0FDFD5-83FD-4134-A217-B441E64591A0}" type="presOf" srcId="{868BBF64-C80D-4FAF-9E13-D87877987525}" destId="{74E5FE4C-6937-4273-A354-A5728F8A0382}" srcOrd="0" destOrd="0" presId="urn:microsoft.com/office/officeart/2005/8/layout/matrix3"/>
    <dgm:cxn modelId="{662D5C1C-BE49-4C61-8B1E-88980B3F813D}" srcId="{BC12C5B3-C40E-4035-B89B-F44AC49E66C9}" destId="{868BBF64-C80D-4FAF-9E13-D87877987525}" srcOrd="2" destOrd="0" parTransId="{2A3816A6-39B2-4F91-BDDB-1DCA192F9D66}" sibTransId="{6F293EDC-201E-490A-86A1-5AFB23D365D7}"/>
    <dgm:cxn modelId="{5E340A0C-8150-45FC-BA4C-CD1683A08277}" srcId="{BC12C5B3-C40E-4035-B89B-F44AC49E66C9}" destId="{0ECE3CEC-97B2-45A8-86AE-B4AFE805DD08}" srcOrd="1" destOrd="0" parTransId="{474946ED-61C4-454F-9EDD-9E034E05CF18}" sibTransId="{9F27D7D0-4D21-48B6-BFDA-8EE4EFDAA6C1}"/>
    <dgm:cxn modelId="{923283B4-7F3B-406C-A56E-E9AF94BDC3E1}" type="presOf" srcId="{F33862F8-539D-49F1-B097-7188F4A9F26F}" destId="{0A47D706-DDA4-4B31-8C23-D76DBA586B37}" srcOrd="0" destOrd="0" presId="urn:microsoft.com/office/officeart/2005/8/layout/matrix3"/>
    <dgm:cxn modelId="{219C982F-E2E0-4D96-9E2D-D8D504165338}" type="presOf" srcId="{329E721B-082B-4E16-81E1-AD5D3C541386}" destId="{589D6AD9-D215-4AF9-B442-4E1FF59C0244}" srcOrd="0" destOrd="0" presId="urn:microsoft.com/office/officeart/2005/8/layout/matrix3"/>
    <dgm:cxn modelId="{9DBD4C86-9EBC-4EF4-AF7F-1A26F429BF43}" type="presOf" srcId="{0ECE3CEC-97B2-45A8-86AE-B4AFE805DD08}" destId="{21A4A591-28C2-4CEE-9B18-8E577463A2FE}" srcOrd="0" destOrd="0" presId="urn:microsoft.com/office/officeart/2005/8/layout/matrix3"/>
    <dgm:cxn modelId="{AEC589A1-6871-4F9B-8328-E6406E19685E}" srcId="{BC12C5B3-C40E-4035-B89B-F44AC49E66C9}" destId="{329E721B-082B-4E16-81E1-AD5D3C541386}" srcOrd="3" destOrd="0" parTransId="{C85D4AAD-A1B3-42D0-B7FE-CE4CF5B64A20}" sibTransId="{A4A48E7A-4174-4A8C-ABA5-68A1C8DFEBEE}"/>
    <dgm:cxn modelId="{C883B221-896B-43CC-9FBC-1D333A42A3B2}" type="presParOf" srcId="{D9C1038D-1D2B-48D7-A2E0-6AB5BBA581DD}" destId="{764FF80F-8931-4FC0-A291-BB5FB58A171E}" srcOrd="0" destOrd="0" presId="urn:microsoft.com/office/officeart/2005/8/layout/matrix3"/>
    <dgm:cxn modelId="{16CDA423-4979-40EE-82F9-EEDEFB90E61D}" type="presParOf" srcId="{D9C1038D-1D2B-48D7-A2E0-6AB5BBA581DD}" destId="{0A47D706-DDA4-4B31-8C23-D76DBA586B37}" srcOrd="1" destOrd="0" presId="urn:microsoft.com/office/officeart/2005/8/layout/matrix3"/>
    <dgm:cxn modelId="{3AB71988-C8C6-4E45-A956-3BAB28A32324}" type="presParOf" srcId="{D9C1038D-1D2B-48D7-A2E0-6AB5BBA581DD}" destId="{21A4A591-28C2-4CEE-9B18-8E577463A2FE}" srcOrd="2" destOrd="0" presId="urn:microsoft.com/office/officeart/2005/8/layout/matrix3"/>
    <dgm:cxn modelId="{1EE55A0B-AA14-48FE-879F-24D5D3D3D314}" type="presParOf" srcId="{D9C1038D-1D2B-48D7-A2E0-6AB5BBA581DD}" destId="{74E5FE4C-6937-4273-A354-A5728F8A0382}" srcOrd="3" destOrd="0" presId="urn:microsoft.com/office/officeart/2005/8/layout/matrix3"/>
    <dgm:cxn modelId="{E97F5231-6A62-4905-913C-3155FAC92AB5}" type="presParOf" srcId="{D9C1038D-1D2B-48D7-A2E0-6AB5BBA581DD}" destId="{589D6AD9-D215-4AF9-B442-4E1FF59C024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EFA1D-2B30-46FF-B04B-08E4184A464F}">
      <dsp:nvSpPr>
        <dsp:cNvPr id="0" name=""/>
        <dsp:cNvSpPr/>
      </dsp:nvSpPr>
      <dsp:spPr>
        <a:xfrm>
          <a:off x="244935" y="0"/>
          <a:ext cx="3023875" cy="302383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kern="1200" dirty="0" smtClean="0"/>
            <a:t>Leftovers</a:t>
          </a:r>
          <a:endParaRPr lang="zh-TW" altLang="en-US" sz="3800" kern="1200" dirty="0"/>
        </a:p>
      </dsp:txBody>
      <dsp:txXfrm>
        <a:off x="687771" y="442830"/>
        <a:ext cx="2138203" cy="2138171"/>
      </dsp:txXfrm>
    </dsp:sp>
    <dsp:sp modelId="{52923A02-2BD5-4783-8DE6-BA728EFD3C34}">
      <dsp:nvSpPr>
        <dsp:cNvPr id="0" name=""/>
        <dsp:cNvSpPr/>
      </dsp:nvSpPr>
      <dsp:spPr>
        <a:xfrm>
          <a:off x="1801350" y="2016728"/>
          <a:ext cx="3023875" cy="302383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kern="1200" dirty="0" smtClean="0"/>
            <a:t>Hot </a:t>
          </a:r>
          <a:r>
            <a:rPr lang="en-US" altLang="zh-TW" sz="3800" kern="1200" dirty="0" err="1" smtClean="0"/>
            <a:t>ishinabe</a:t>
          </a:r>
          <a:r>
            <a:rPr lang="en-US" altLang="zh-TW" sz="3800" kern="1200" dirty="0" smtClean="0"/>
            <a:t> </a:t>
          </a:r>
          <a:endParaRPr lang="zh-TW" altLang="en-US" sz="3800" kern="1200" dirty="0"/>
        </a:p>
      </dsp:txBody>
      <dsp:txXfrm>
        <a:off x="2244186" y="2459558"/>
        <a:ext cx="2138203" cy="2138171"/>
      </dsp:txXfrm>
    </dsp:sp>
    <dsp:sp modelId="{EB8897AE-9975-4BA4-8B93-41DE4C36A9D6}">
      <dsp:nvSpPr>
        <dsp:cNvPr id="0" name=""/>
        <dsp:cNvSpPr/>
      </dsp:nvSpPr>
      <dsp:spPr>
        <a:xfrm>
          <a:off x="3355925" y="0"/>
          <a:ext cx="3023875" cy="302383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kern="1200" dirty="0" smtClean="0"/>
            <a:t>Chili sauce</a:t>
          </a:r>
          <a:endParaRPr lang="zh-TW" altLang="en-US" sz="3800" kern="1200" dirty="0"/>
        </a:p>
      </dsp:txBody>
      <dsp:txXfrm>
        <a:off x="3798761" y="442830"/>
        <a:ext cx="2138203" cy="21381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互連式環形圖"/>
  <dgm:desc val="用來顯示重疊或交互關聯的想法或概念。前 7 行 [階層 1] 的文字會各對應到一個圓。未使用的文字不會出現，但只要切換版面配置，仍然可以使用。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250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298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992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664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804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189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56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01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625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3885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7918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57B38-A0FE-4952-918A-6E4819D7BCC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5E3BF-DB8F-4265-B60F-9913F88BDD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523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wFBcu-9CgT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ww.youtube.com/watch?v=uVac2AcA7K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jmyZnEh8kY&amp;list=PLB0A43FA6CC96C9D4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9%9F%93%E5%9C%8B%E4%BA%BA%E5%8F%A3" TargetMode="External"/><Relationship Id="rId7" Type="http://schemas.openxmlformats.org/officeDocument/2006/relationships/image" Target="../media/image48.jpeg"/><Relationship Id="rId2" Type="http://schemas.openxmlformats.org/officeDocument/2006/relationships/hyperlink" Target="http://www.hko.gov.hk/wxinfo/climat/world/chi/asia/jp_ko/seoul_c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.news.yahoo.com/&#38867;&#27969;-&#24180;&#21109;3-3&#21315;&#20740;&#29986;&#20540;-215005796--finance.html" TargetMode="External"/><Relationship Id="rId5" Type="http://schemas.openxmlformats.org/officeDocument/2006/relationships/hyperlink" Target="http://www.shs.edu.tw/works/essay/2010/11/2010111322580796.pdf" TargetMode="External"/><Relationship Id="rId4" Type="http://schemas.openxmlformats.org/officeDocument/2006/relationships/hyperlink" Target="https://www.google.com.tw/#hl=zh-TW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ews.tw/2016/01/28/samsung-2015-q4/" TargetMode="External"/><Relationship Id="rId2" Type="http://schemas.openxmlformats.org/officeDocument/2006/relationships/hyperlink" Target="https://www.youtube.com/watch?v=uVac2AcA7K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hyperlink" Target="https://en.wikipedia.org/wiki/SM_Town" TargetMode="External"/><Relationship Id="rId4" Type="http://schemas.openxmlformats.org/officeDocument/2006/relationships/hyperlink" Target="https://zh.wikipedia.org/zh-tw/SM_Town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6" t="8939" r="18438" b="4715"/>
          <a:stretch/>
        </p:blipFill>
        <p:spPr>
          <a:xfrm>
            <a:off x="1334851" y="2381240"/>
            <a:ext cx="6690320" cy="44653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4" b="7088"/>
          <a:stretch/>
        </p:blipFill>
        <p:spPr bwMode="auto">
          <a:xfrm>
            <a:off x="2577766" y="0"/>
            <a:ext cx="4204490" cy="238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763688" y="5733256"/>
            <a:ext cx="1377300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/>
              <a:t>79Hank</a:t>
            </a:r>
            <a:endParaRPr lang="zh-TW" altLang="en-US" sz="3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2644140" y="5192156"/>
            <a:ext cx="1947969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/>
              <a:t>62Han Ting</a:t>
            </a:r>
            <a:endParaRPr lang="zh-TW" altLang="en-US" sz="30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267098" y="5179258"/>
            <a:ext cx="151515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/>
              <a:t>64Sandy</a:t>
            </a:r>
            <a:endParaRPr lang="zh-TW" altLang="en-US" sz="30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4283968" y="5746154"/>
            <a:ext cx="1276311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/>
              <a:t>62Jane</a:t>
            </a:r>
            <a:endParaRPr lang="zh-TW" altLang="en-US" sz="30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6588224" y="5746154"/>
            <a:ext cx="1292341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3000" dirty="0" smtClean="0"/>
              <a:t>67Gina</a:t>
            </a:r>
            <a:endParaRPr lang="zh-TW" altLang="en-US" sz="3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7356331" y="6305912"/>
            <a:ext cx="178766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600" dirty="0" smtClean="0"/>
              <a:t>2016/05/12</a:t>
            </a:r>
            <a:endParaRPr lang="zh-TW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83242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1435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Outline</a:t>
              </a:r>
              <a:endPara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319002" y="1550236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Country  Profile </a:t>
            </a:r>
            <a:r>
              <a:rPr lang="zh-TW" altLang="en-US" sz="28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en-US" altLang="zh-TW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Han Ting</a:t>
            </a:r>
            <a:r>
              <a:rPr lang="zh-TW" altLang="en-US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en-US" altLang="zh-TW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,</a:t>
            </a:r>
            <a:r>
              <a:rPr lang="zh-TW" altLang="en-US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en-US" altLang="zh-TW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Gina</a:t>
            </a:r>
            <a:endParaRPr lang="en-US" altLang="zh-TW" sz="2800" b="1" dirty="0" smtClean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  Industry  </a:t>
            </a:r>
            <a:r>
              <a:rPr lang="en-US" altLang="zh-TW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Sandy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High Tech Industry</a:t>
            </a:r>
            <a:r>
              <a:rPr lang="zh-TW" altLang="en-US" sz="28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  </a:t>
            </a:r>
            <a:r>
              <a:rPr lang="en-US" altLang="zh-TW" sz="28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Hank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The Most Famous Company  </a:t>
            </a:r>
            <a:r>
              <a:rPr lang="en-US" altLang="zh-TW" sz="28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Jane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Our  comments  </a:t>
            </a:r>
            <a:r>
              <a:rPr lang="en-US" altLang="zh-TW" sz="28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Han Ting</a:t>
            </a:r>
            <a:endParaRPr lang="en-US" altLang="zh-TW" sz="2800" b="1" dirty="0" smtClean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8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21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4203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 smtClean="0">
                  <a:latin typeface="Meiryo UI" panose="020B0604030504040204" pitchFamily="34" charset="-128"/>
                  <a:ea typeface="Meiryo UI" panose="020B0604030504040204" pitchFamily="34" charset="-128"/>
                </a:rPr>
                <a:t>Country Profile </a:t>
              </a:r>
              <a:endPara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zh-TW" dirty="0" smtClean="0"/>
              <a:t>Geography , Capital</a:t>
            </a:r>
          </a:p>
          <a:p>
            <a:r>
              <a:rPr lang="en-US" altLang="zh-TW" dirty="0" smtClean="0"/>
              <a:t>P</a:t>
            </a:r>
            <a:r>
              <a:rPr lang="zh-TW" altLang="zh-TW" dirty="0" smtClean="0"/>
              <a:t>olitical</a:t>
            </a:r>
            <a:endParaRPr lang="en-US" altLang="zh-TW" dirty="0" smtClean="0"/>
          </a:p>
          <a:p>
            <a:r>
              <a:rPr lang="en-US" altLang="zh-TW" dirty="0" smtClean="0"/>
              <a:t>Population</a:t>
            </a:r>
          </a:p>
          <a:p>
            <a:r>
              <a:rPr lang="en-US" altLang="zh-TW" dirty="0" smtClean="0"/>
              <a:t>Weather</a:t>
            </a:r>
          </a:p>
          <a:p>
            <a:r>
              <a:rPr lang="en-US" altLang="zh-TW" dirty="0" smtClean="0"/>
              <a:t>Language</a:t>
            </a:r>
          </a:p>
          <a:p>
            <a:r>
              <a:rPr lang="en-US" altLang="zh-TW" dirty="0" smtClean="0"/>
              <a:t>Food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960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252536" y="188640"/>
            <a:ext cx="3610744" cy="1143000"/>
          </a:xfrm>
        </p:spPr>
        <p:txBody>
          <a:bodyPr/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Geography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1546"/>
            <a:ext cx="9171776" cy="437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橢圓 3"/>
          <p:cNvSpPr/>
          <p:nvPr/>
        </p:nvSpPr>
        <p:spPr>
          <a:xfrm>
            <a:off x="6300192" y="2780928"/>
            <a:ext cx="648072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949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2458616" cy="1143000"/>
          </a:xfrm>
        </p:spPr>
        <p:txBody>
          <a:bodyPr/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Capital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4362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/>
          <p:nvPr/>
        </p:nvPicPr>
        <p:blipFill rotWithShape="1">
          <a:blip r:embed="rId3"/>
          <a:srcRect l="15149" t="18394" r="16096" b="23316"/>
          <a:stretch/>
        </p:blipFill>
        <p:spPr bwMode="auto">
          <a:xfrm>
            <a:off x="0" y="1556792"/>
            <a:ext cx="9129896" cy="4340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圖片 5"/>
          <p:cNvPicPr/>
          <p:nvPr/>
        </p:nvPicPr>
        <p:blipFill rotWithShape="1">
          <a:blip r:embed="rId4"/>
          <a:srcRect l="15004" t="18394" r="16388" b="23057"/>
          <a:stretch/>
        </p:blipFill>
        <p:spPr bwMode="auto">
          <a:xfrm>
            <a:off x="-14064" y="1556791"/>
            <a:ext cx="9143960" cy="4340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圖片 6"/>
          <p:cNvPicPr/>
          <p:nvPr/>
        </p:nvPicPr>
        <p:blipFill rotWithShape="1">
          <a:blip r:embed="rId5"/>
          <a:srcRect l="15295" t="18393" r="16242" b="23057"/>
          <a:stretch/>
        </p:blipFill>
        <p:spPr bwMode="auto">
          <a:xfrm>
            <a:off x="-14064" y="1556791"/>
            <a:ext cx="9143960" cy="434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禁止標誌 3"/>
          <p:cNvSpPr/>
          <p:nvPr/>
        </p:nvSpPr>
        <p:spPr>
          <a:xfrm>
            <a:off x="5249964" y="3356992"/>
            <a:ext cx="1080120" cy="1152128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9" name="圖片 8"/>
          <p:cNvPicPr/>
          <p:nvPr/>
        </p:nvPicPr>
        <p:blipFill rotWithShape="1">
          <a:blip r:embed="rId6"/>
          <a:srcRect l="15149" t="18394" r="16096" b="23316"/>
          <a:stretch/>
        </p:blipFill>
        <p:spPr bwMode="auto">
          <a:xfrm>
            <a:off x="0" y="1556790"/>
            <a:ext cx="9144000" cy="4340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84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0" y="44584"/>
            <a:ext cx="9137104" cy="6863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zh-TW" sz="4400" b="1" dirty="0" smtClean="0"/>
          </a:p>
          <a:p>
            <a:endParaRPr lang="en-US" altLang="zh-TW" sz="4400" b="1" dirty="0" smtClean="0"/>
          </a:p>
          <a:p>
            <a:endParaRPr lang="en-US" altLang="zh-TW" sz="4400" b="1" dirty="0"/>
          </a:p>
          <a:p>
            <a:endParaRPr lang="en-US" altLang="zh-TW" sz="4400" b="1" dirty="0" smtClean="0"/>
          </a:p>
          <a:p>
            <a:endParaRPr lang="en-US" altLang="zh-TW" sz="4400" b="1" dirty="0"/>
          </a:p>
          <a:p>
            <a:pPr algn="ctr"/>
            <a:r>
              <a:rPr lang="en-US" altLang="zh-TW" sz="4400" b="1" dirty="0" smtClean="0"/>
              <a:t>P</a:t>
            </a:r>
            <a:r>
              <a:rPr lang="zh-TW" altLang="zh-TW" sz="4400" b="1" dirty="0" smtClean="0"/>
              <a:t>olitical</a:t>
            </a:r>
            <a:endParaRPr lang="en-US" altLang="zh-TW" sz="4400" b="1" dirty="0" smtClean="0"/>
          </a:p>
          <a:p>
            <a:endParaRPr lang="en-US" altLang="zh-TW" sz="4400" b="1" dirty="0" smtClean="0"/>
          </a:p>
          <a:p>
            <a:endParaRPr lang="en-US" altLang="zh-TW" sz="4400" b="1" dirty="0"/>
          </a:p>
          <a:p>
            <a:endParaRPr lang="en-US" altLang="zh-TW" sz="4400" b="1" dirty="0" smtClean="0"/>
          </a:p>
          <a:p>
            <a:r>
              <a:rPr lang="zh-TW" altLang="en-US" sz="4400" b="1" dirty="0" smtClean="0"/>
              <a:t>                                            </a:t>
            </a:r>
            <a:endParaRPr lang="en-US" altLang="zh-TW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8576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96" y="2174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4" b="7088"/>
          <a:stretch/>
        </p:blipFill>
        <p:spPr bwMode="auto">
          <a:xfrm>
            <a:off x="6804248" y="5568679"/>
            <a:ext cx="2217152" cy="1255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720" y="63036"/>
            <a:ext cx="187220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9" y="5805264"/>
            <a:ext cx="1877962" cy="98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8" y="1250238"/>
            <a:ext cx="1780803" cy="118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7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8668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Population</a:t>
              </a: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544824" y="2047455"/>
            <a:ext cx="8022382" cy="3982703"/>
            <a:chOff x="611560" y="2592386"/>
            <a:chExt cx="7602904" cy="3500909"/>
          </a:xfrm>
        </p:grpSpPr>
        <p:grpSp>
          <p:nvGrpSpPr>
            <p:cNvPr id="11" name="群組 10"/>
            <p:cNvGrpSpPr/>
            <p:nvPr/>
          </p:nvGrpSpPr>
          <p:grpSpPr>
            <a:xfrm>
              <a:off x="611560" y="2592386"/>
              <a:ext cx="7602904" cy="3500909"/>
              <a:chOff x="611560" y="2592386"/>
              <a:chExt cx="7602904" cy="3500909"/>
            </a:xfrm>
          </p:grpSpPr>
          <p:pic>
            <p:nvPicPr>
              <p:cNvPr id="18" name="圖片 17"/>
              <p:cNvPicPr/>
              <p:nvPr/>
            </p:nvPicPr>
            <p:blipFill rotWithShape="1">
              <a:blip r:embed="rId2"/>
              <a:srcRect l="8303" t="24871" r="54698" b="47409"/>
              <a:stretch/>
            </p:blipFill>
            <p:spPr bwMode="auto">
              <a:xfrm>
                <a:off x="611560" y="2592386"/>
                <a:ext cx="7602904" cy="3500909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9" name="文字方塊 5"/>
              <p:cNvSpPr txBox="1"/>
              <p:nvPr/>
            </p:nvSpPr>
            <p:spPr>
              <a:xfrm>
                <a:off x="6312042" y="3545582"/>
                <a:ext cx="170431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 sz="2400" dirty="0" smtClean="0"/>
                  <a:t>South </a:t>
                </a:r>
                <a:r>
                  <a:rPr lang="en-US" altLang="zh-TW" sz="2400" dirty="0"/>
                  <a:t>Korea</a:t>
                </a:r>
                <a:endParaRPr lang="zh-TW" altLang="en-US" sz="2400" dirty="0"/>
              </a:p>
            </p:txBody>
          </p:sp>
          <p:sp>
            <p:nvSpPr>
              <p:cNvPr id="20" name="文字方塊 6"/>
              <p:cNvSpPr txBox="1"/>
              <p:nvPr/>
            </p:nvSpPr>
            <p:spPr>
              <a:xfrm>
                <a:off x="6326056" y="4356582"/>
                <a:ext cx="1707519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 sz="2400" dirty="0"/>
                  <a:t>North </a:t>
                </a:r>
                <a:r>
                  <a:rPr lang="en-US" altLang="zh-TW" sz="2400" dirty="0" smtClean="0"/>
                  <a:t>Korea</a:t>
                </a:r>
              </a:p>
              <a:p>
                <a:endParaRPr lang="zh-TW" altLang="en-US" sz="2400" dirty="0"/>
              </a:p>
            </p:txBody>
          </p:sp>
        </p:grpSp>
        <p:sp>
          <p:nvSpPr>
            <p:cNvPr id="12" name="文字方塊 8"/>
            <p:cNvSpPr txBox="1"/>
            <p:nvPr/>
          </p:nvSpPr>
          <p:spPr>
            <a:xfrm>
              <a:off x="1907704" y="2788824"/>
              <a:ext cx="2238113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000" dirty="0" smtClean="0"/>
                <a:t>Thousand</a:t>
              </a:r>
              <a:r>
                <a:rPr lang="zh-TW" altLang="en-US" sz="3000" dirty="0" smtClean="0"/>
                <a:t>      </a:t>
              </a:r>
              <a:endParaRPr lang="zh-TW" altLang="en-US" sz="3000" dirty="0"/>
            </a:p>
          </p:txBody>
        </p:sp>
        <p:sp>
          <p:nvSpPr>
            <p:cNvPr id="13" name="文字方塊 9"/>
            <p:cNvSpPr txBox="1"/>
            <p:nvPr/>
          </p:nvSpPr>
          <p:spPr>
            <a:xfrm>
              <a:off x="1381602" y="4025737"/>
              <a:ext cx="212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 smtClean="0"/>
                <a:t> </a:t>
              </a:r>
              <a:endParaRPr lang="zh-TW" altLang="en-US" dirty="0"/>
            </a:p>
          </p:txBody>
        </p:sp>
        <p:sp>
          <p:nvSpPr>
            <p:cNvPr id="14" name="文字方塊 10"/>
            <p:cNvSpPr txBox="1"/>
            <p:nvPr/>
          </p:nvSpPr>
          <p:spPr>
            <a:xfrm>
              <a:off x="1381602" y="4587414"/>
              <a:ext cx="20197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 smtClean="0"/>
                <a:t> </a:t>
              </a:r>
              <a:endParaRPr lang="zh-TW" altLang="en-US" dirty="0"/>
            </a:p>
          </p:txBody>
        </p:sp>
        <p:sp>
          <p:nvSpPr>
            <p:cNvPr id="15" name="文字方塊 11"/>
            <p:cNvSpPr txBox="1"/>
            <p:nvPr/>
          </p:nvSpPr>
          <p:spPr>
            <a:xfrm>
              <a:off x="1371110" y="3591748"/>
              <a:ext cx="212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 smtClean="0"/>
                <a:t> </a:t>
              </a:r>
              <a:endParaRPr lang="zh-TW" altLang="en-US" dirty="0"/>
            </a:p>
          </p:txBody>
        </p:sp>
        <p:sp>
          <p:nvSpPr>
            <p:cNvPr id="16" name="文字方塊 12"/>
            <p:cNvSpPr txBox="1"/>
            <p:nvPr/>
          </p:nvSpPr>
          <p:spPr>
            <a:xfrm>
              <a:off x="1364976" y="5249243"/>
              <a:ext cx="212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 smtClean="0"/>
                <a:t> </a:t>
              </a:r>
              <a:endParaRPr lang="zh-TW" altLang="en-US" dirty="0"/>
            </a:p>
          </p:txBody>
        </p:sp>
        <p:sp>
          <p:nvSpPr>
            <p:cNvPr id="17" name="文字方塊 13"/>
            <p:cNvSpPr txBox="1"/>
            <p:nvPr/>
          </p:nvSpPr>
          <p:spPr>
            <a:xfrm>
              <a:off x="1417278" y="5618575"/>
              <a:ext cx="212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 smtClean="0"/>
                <a:t> 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5349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8668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Population</a:t>
              </a: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271538" y="1628800"/>
            <a:ext cx="8692949" cy="4464496"/>
            <a:chOff x="271538" y="1628800"/>
            <a:chExt cx="8692949" cy="4464496"/>
          </a:xfrm>
        </p:grpSpPr>
        <p:pic>
          <p:nvPicPr>
            <p:cNvPr id="21" name="Picture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71538" y="1628800"/>
              <a:ext cx="8692949" cy="4464496"/>
            </a:xfrm>
            <a:prstGeom prst="rect">
              <a:avLst/>
            </a:prstGeom>
            <a:noFill/>
          </p:spPr>
        </p:pic>
        <p:sp>
          <p:nvSpPr>
            <p:cNvPr id="9" name="文字方塊 8"/>
            <p:cNvSpPr txBox="1"/>
            <p:nvPr/>
          </p:nvSpPr>
          <p:spPr>
            <a:xfrm>
              <a:off x="8372274" y="5301208"/>
              <a:ext cx="5922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year</a:t>
              </a:r>
              <a:endParaRPr lang="zh-TW" altLang="en-US" dirty="0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3491880" y="5688994"/>
              <a:ext cx="39626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    </a:t>
              </a:r>
              <a:endParaRPr lang="zh-TW" altLang="en-US" dirty="0"/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5265400" y="5644534"/>
              <a:ext cx="39626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    </a:t>
              </a:r>
              <a:endParaRPr lang="zh-TW" altLang="en-US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6660232" y="5661018"/>
              <a:ext cx="7920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    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705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3348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Weather</a:t>
              </a:r>
            </a:p>
          </p:txBody>
        </p:sp>
      </p:grpSp>
      <p:pic>
        <p:nvPicPr>
          <p:cNvPr id="9" name="圖片 8"/>
          <p:cNvPicPr/>
          <p:nvPr/>
        </p:nvPicPr>
        <p:blipFill rotWithShape="1">
          <a:blip r:embed="rId2"/>
          <a:srcRect l="33503" t="19949" r="34742" b="24352"/>
          <a:stretch/>
        </p:blipFill>
        <p:spPr bwMode="auto">
          <a:xfrm>
            <a:off x="368504" y="2274952"/>
            <a:ext cx="3771448" cy="36680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 rotWithShape="1">
          <a:blip r:embed="rId3"/>
          <a:srcRect l="33940" t="19690" r="34742" b="24870"/>
          <a:stretch/>
        </p:blipFill>
        <p:spPr bwMode="auto">
          <a:xfrm>
            <a:off x="5223598" y="2276872"/>
            <a:ext cx="3904417" cy="3682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燕尾形向右箭號 10"/>
          <p:cNvSpPr/>
          <p:nvPr/>
        </p:nvSpPr>
        <p:spPr>
          <a:xfrm>
            <a:off x="4139952" y="3712937"/>
            <a:ext cx="1368152" cy="792088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216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3348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Weather</a:t>
              </a:r>
            </a:p>
          </p:txBody>
        </p:sp>
      </p:grpSp>
      <p:pic>
        <p:nvPicPr>
          <p:cNvPr id="1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5" y="1556792"/>
            <a:ext cx="7920880" cy="517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09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3348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Weather</a:t>
              </a: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4" y="1556792"/>
            <a:ext cx="8689199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6837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Language</a:t>
              </a:r>
            </a:p>
          </p:txBody>
        </p:sp>
      </p:grpSp>
      <p:pic>
        <p:nvPicPr>
          <p:cNvPr id="11" name="內容版面配置區 10">
            <a:hlinkClick r:id="rId2"/>
          </p:cNvPr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9" t="36787" r="24546" b="33161"/>
          <a:stretch/>
        </p:blipFill>
        <p:spPr bwMode="auto">
          <a:xfrm>
            <a:off x="2874735" y="2852936"/>
            <a:ext cx="3362559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28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23976" y="0"/>
            <a:ext cx="9167976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46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395536" y="350575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Language</a:t>
            </a:r>
          </a:p>
          <a:p>
            <a:endParaRPr lang="en-US" altLang="zh-TW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49" y="1844824"/>
            <a:ext cx="17145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等於 9"/>
          <p:cNvSpPr/>
          <p:nvPr/>
        </p:nvSpPr>
        <p:spPr>
          <a:xfrm>
            <a:off x="2771800" y="2348880"/>
            <a:ext cx="1296144" cy="864096"/>
          </a:xfrm>
          <a:prstGeom prst="mathEqual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0669">
            <a:off x="4121476" y="1866527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283968" y="3501008"/>
            <a:ext cx="2835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CHEAPER</a:t>
            </a:r>
            <a:endParaRPr lang="zh-TW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" name="圖片 13"/>
          <p:cNvPicPr/>
          <p:nvPr/>
        </p:nvPicPr>
        <p:blipFill rotWithShape="1">
          <a:blip r:embed="rId4"/>
          <a:srcRect l="16072" t="40181" r="52144" b="45372"/>
          <a:stretch/>
        </p:blipFill>
        <p:spPr bwMode="auto">
          <a:xfrm>
            <a:off x="827584" y="3536949"/>
            <a:ext cx="1872208" cy="7664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等於 14"/>
          <p:cNvSpPr/>
          <p:nvPr/>
        </p:nvSpPr>
        <p:spPr>
          <a:xfrm>
            <a:off x="2766411" y="3536949"/>
            <a:ext cx="1296144" cy="864096"/>
          </a:xfrm>
          <a:prstGeom prst="mathEqual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" name="等於 16"/>
          <p:cNvSpPr/>
          <p:nvPr/>
        </p:nvSpPr>
        <p:spPr>
          <a:xfrm>
            <a:off x="2771800" y="5024303"/>
            <a:ext cx="1296144" cy="864096"/>
          </a:xfrm>
          <a:prstGeom prst="mathEqual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525969" y="5024303"/>
            <a:ext cx="6172942" cy="785991"/>
            <a:chOff x="432722" y="5024303"/>
            <a:chExt cx="6172942" cy="785991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664"/>
            <a:stretch/>
          </p:blipFill>
          <p:spPr bwMode="auto">
            <a:xfrm>
              <a:off x="432722" y="5024303"/>
              <a:ext cx="2370875" cy="69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4211162" y="5102408"/>
              <a:ext cx="239450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Thank you</a:t>
              </a:r>
              <a:endParaRPr lang="zh-TW" altLang="en-US" sz="40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81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23976" y="0"/>
            <a:ext cx="9167976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246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395536" y="350575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Language</a:t>
            </a:r>
          </a:p>
          <a:p>
            <a:endParaRPr lang="en-US" altLang="zh-TW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等於 9"/>
          <p:cNvSpPr/>
          <p:nvPr/>
        </p:nvSpPr>
        <p:spPr>
          <a:xfrm>
            <a:off x="2771800" y="2348880"/>
            <a:ext cx="1296144" cy="864096"/>
          </a:xfrm>
          <a:prstGeom prst="mathEqual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" name="等於 14"/>
          <p:cNvSpPr/>
          <p:nvPr/>
        </p:nvSpPr>
        <p:spPr>
          <a:xfrm>
            <a:off x="2766411" y="3536949"/>
            <a:ext cx="1296144" cy="864096"/>
          </a:xfrm>
          <a:prstGeom prst="mathEqual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" name="等於 16"/>
          <p:cNvSpPr/>
          <p:nvPr/>
        </p:nvSpPr>
        <p:spPr>
          <a:xfrm>
            <a:off x="2771800" y="5024303"/>
            <a:ext cx="1296144" cy="864096"/>
          </a:xfrm>
          <a:prstGeom prst="mathEqual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769363" y="2165432"/>
            <a:ext cx="5437207" cy="1059888"/>
            <a:chOff x="872988" y="2204864"/>
            <a:chExt cx="5437207" cy="1059888"/>
          </a:xfrm>
        </p:grpSpPr>
        <p:pic>
          <p:nvPicPr>
            <p:cNvPr id="27" name="圖片 26"/>
            <p:cNvPicPr/>
            <p:nvPr/>
          </p:nvPicPr>
          <p:blipFill rotWithShape="1">
            <a:blip r:embed="rId4"/>
            <a:srcRect l="37562" t="53273" r="47269" b="39729"/>
            <a:stretch/>
          </p:blipFill>
          <p:spPr bwMode="auto">
            <a:xfrm>
              <a:off x="872988" y="2204864"/>
              <a:ext cx="1584176" cy="100811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8" name="矩形 27"/>
            <p:cNvSpPr/>
            <p:nvPr/>
          </p:nvSpPr>
          <p:spPr>
            <a:xfrm>
              <a:off x="4091318" y="2341422"/>
              <a:ext cx="221887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5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Do Not</a:t>
              </a:r>
              <a:endParaRPr lang="zh-TW" alt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95536" y="3549293"/>
            <a:ext cx="6098604" cy="923729"/>
            <a:chOff x="410518" y="2363124"/>
            <a:chExt cx="6098604" cy="923729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19" t="57295" r="11362" b="16827"/>
            <a:stretch/>
          </p:blipFill>
          <p:spPr bwMode="auto">
            <a:xfrm>
              <a:off x="410518" y="2363124"/>
              <a:ext cx="2532840" cy="776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4062555" y="2363523"/>
              <a:ext cx="244656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54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Get Out</a:t>
              </a:r>
              <a:endParaRPr lang="zh-TW" altLang="en-US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849599" y="5122199"/>
            <a:ext cx="5927737" cy="707886"/>
            <a:chOff x="649248" y="3615054"/>
            <a:chExt cx="5927737" cy="707886"/>
          </a:xfrm>
        </p:grpSpPr>
        <p:pic>
          <p:nvPicPr>
            <p:cNvPr id="21" name="圖片 20"/>
            <p:cNvPicPr/>
            <p:nvPr/>
          </p:nvPicPr>
          <p:blipFill rotWithShape="1">
            <a:blip r:embed="rId6"/>
            <a:srcRect l="32324" t="27539" r="50520" b="65237"/>
            <a:stretch/>
          </p:blipFill>
          <p:spPr bwMode="auto">
            <a:xfrm>
              <a:off x="649248" y="3676773"/>
              <a:ext cx="1834519" cy="58444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矩形 22"/>
            <p:cNvSpPr/>
            <p:nvPr/>
          </p:nvSpPr>
          <p:spPr>
            <a:xfrm>
              <a:off x="3862204" y="3615054"/>
              <a:ext cx="2714781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4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Bad </a:t>
              </a:r>
              <a:r>
                <a:rPr lang="en-US" altLang="zh-TW" sz="4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woman</a:t>
              </a:r>
              <a:endParaRPr lang="zh-TW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11" name="FT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84368" y="57683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40968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 smtClean="0">
                  <a:latin typeface="Meiryo UI" panose="020B0604030504040204" pitchFamily="34" charset="-128"/>
                  <a:ea typeface="Meiryo UI" panose="020B0604030504040204" pitchFamily="34" charset="-128"/>
                </a:rPr>
                <a:t>Food</a:t>
              </a:r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64808"/>
            <a:ext cx="4608512" cy="30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564485" y="1916832"/>
            <a:ext cx="70069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400" b="1" dirty="0" smtClean="0"/>
              <a:t>Kimchi</a:t>
            </a:r>
          </a:p>
          <a:p>
            <a:r>
              <a:rPr lang="en-US" altLang="zh-TW" sz="3600" dirty="0" smtClean="0"/>
              <a:t>One of the healthy food in the world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47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40968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 smtClean="0">
                  <a:latin typeface="Meiryo UI" panose="020B0604030504040204" pitchFamily="34" charset="-128"/>
                  <a:ea typeface="Meiryo UI" panose="020B0604030504040204" pitchFamily="34" charset="-128"/>
                </a:rPr>
                <a:t>Food</a:t>
              </a:r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09"/>
          <a:stretch/>
        </p:blipFill>
        <p:spPr bwMode="auto">
          <a:xfrm>
            <a:off x="2340492" y="3212976"/>
            <a:ext cx="6507992" cy="326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971600" y="2204864"/>
            <a:ext cx="3029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/>
              <a:t>Spicy Rice Cake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843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40968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000" b="1" dirty="0" smtClean="0">
                  <a:latin typeface="Meiryo UI" panose="020B0604030504040204" pitchFamily="34" charset="-128"/>
                  <a:ea typeface="Meiryo UI" panose="020B0604030504040204" pitchFamily="34" charset="-128"/>
                </a:rPr>
                <a:t>Food</a:t>
              </a:r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pic>
        <p:nvPicPr>
          <p:cNvPr id="13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13" y="4221088"/>
            <a:ext cx="3929976" cy="2376264"/>
          </a:xfrm>
          <a:prstGeom prst="rect">
            <a:avLst/>
          </a:prstGeom>
        </p:spPr>
      </p:pic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385360814"/>
              </p:ext>
            </p:extLst>
          </p:nvPr>
        </p:nvGraphicFramePr>
        <p:xfrm>
          <a:off x="23624" y="1556792"/>
          <a:ext cx="662473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6737609" y="3435603"/>
            <a:ext cx="19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err="1" smtClean="0"/>
              <a:t>Bibimbap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843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95536" y="350575"/>
            <a:ext cx="64155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  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>
                <a:solidFill>
                  <a:srgbClr val="002060"/>
                </a:solidFill>
              </a:rPr>
              <a:t>Hallyu</a:t>
            </a:r>
            <a:endParaRPr lang="en-US" altLang="zh-TW" dirty="0">
              <a:solidFill>
                <a:srgbClr val="002060"/>
              </a:solidFill>
            </a:endParaRPr>
          </a:p>
          <a:p>
            <a:r>
              <a:rPr lang="en-US" altLang="zh-TW" dirty="0">
                <a:solidFill>
                  <a:srgbClr val="002060"/>
                </a:solidFill>
              </a:rPr>
              <a:t>Variety show</a:t>
            </a:r>
          </a:p>
          <a:p>
            <a:r>
              <a:rPr lang="en-US" altLang="zh-TW" dirty="0">
                <a:solidFill>
                  <a:srgbClr val="002060"/>
                </a:solidFill>
              </a:rPr>
              <a:t>Idol</a:t>
            </a:r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9245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rgbClr val="002060"/>
                </a:solidFill>
              </a:rPr>
              <a:t>Hallyu</a:t>
            </a:r>
            <a:endParaRPr lang="en-US" altLang="zh-TW" dirty="0" smtClean="0">
              <a:solidFill>
                <a:srgbClr val="002060"/>
              </a:solidFill>
            </a:endParaRPr>
          </a:p>
          <a:p>
            <a:pPr marL="360363" indent="0">
              <a:buNone/>
            </a:pPr>
            <a:r>
              <a:rPr lang="en-US" altLang="zh-TW" dirty="0" smtClean="0">
                <a:solidFill>
                  <a:srgbClr val="002060"/>
                </a:solidFill>
              </a:rPr>
              <a:t>NT</a:t>
            </a:r>
            <a:r>
              <a:rPr lang="zh-TW" altLang="en-US" dirty="0" smtClean="0">
                <a:solidFill>
                  <a:srgbClr val="002060"/>
                </a:solidFill>
              </a:rPr>
              <a:t>＄ </a:t>
            </a:r>
            <a:r>
              <a:rPr lang="en-US" altLang="zh-TW" dirty="0" smtClean="0">
                <a:solidFill>
                  <a:srgbClr val="002060"/>
                </a:solidFill>
              </a:rPr>
              <a:t>330 </a:t>
            </a:r>
            <a:r>
              <a:rPr lang="en-US" altLang="zh-TW" dirty="0">
                <a:solidFill>
                  <a:srgbClr val="002060"/>
                </a:solidFill>
              </a:rPr>
              <a:t>billion of output </a:t>
            </a:r>
            <a:r>
              <a:rPr lang="en-US" altLang="zh-TW" dirty="0" smtClean="0">
                <a:solidFill>
                  <a:srgbClr val="002060"/>
                </a:solidFill>
              </a:rPr>
              <a:t>value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395536" y="350575"/>
            <a:ext cx="64155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  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91" y="2852936"/>
            <a:ext cx="6395209" cy="378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13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Variety show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395536" y="350575"/>
            <a:ext cx="64155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  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38752"/>
            <a:ext cx="6839541" cy="415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91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2060"/>
                </a:solidFill>
              </a:rPr>
              <a:t>Idol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395536" y="350575"/>
            <a:ext cx="64155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  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984" y="2276872"/>
            <a:ext cx="729398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766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2132856"/>
            <a:ext cx="7886700" cy="1296144"/>
          </a:xfrm>
        </p:spPr>
        <p:txBody>
          <a:bodyPr/>
          <a:lstStyle/>
          <a:p>
            <a:r>
              <a:rPr lang="en-US" altLang="zh-TW" dirty="0" smtClean="0"/>
              <a:t>Five </a:t>
            </a:r>
            <a:r>
              <a:rPr lang="en-US" altLang="zh-TW" dirty="0"/>
              <a:t>billion of output value</a:t>
            </a:r>
          </a:p>
          <a:p>
            <a:r>
              <a:rPr lang="en-US" altLang="zh-TW" dirty="0" smtClean="0"/>
              <a:t>30% of Korean had</a:t>
            </a:r>
            <a:r>
              <a:rPr lang="zh-TW" altLang="en-US" dirty="0" smtClean="0"/>
              <a:t> </a:t>
            </a:r>
            <a:r>
              <a:rPr lang="en-US" altLang="zh-TW" dirty="0" smtClean="0"/>
              <a:t>cosmetic </a:t>
            </a:r>
            <a:r>
              <a:rPr lang="en-US" altLang="zh-TW" dirty="0"/>
              <a:t>operation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26228"/>
            <a:ext cx="4040127" cy="3419304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6" name="矩形 5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5536" y="350575"/>
            <a:ext cx="5062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High Tech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1520" y="1510550"/>
            <a:ext cx="75202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0000"/>
                </a:solidFill>
              </a:rPr>
              <a:t>Medical beauty industry cosmetic operation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4619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TW" altLang="en-US" dirty="0"/>
          </a:p>
        </p:txBody>
      </p:sp>
      <p:graphicFrame>
        <p:nvGraphicFramePr>
          <p:cNvPr id="15" name="資料庫圖表 14"/>
          <p:cNvGraphicFramePr/>
          <p:nvPr>
            <p:extLst>
              <p:ext uri="{D42A27DB-BD31-4B8C-83A1-F6EECF244321}">
                <p14:modId xmlns:p14="http://schemas.microsoft.com/office/powerpoint/2010/main" val="2327342408"/>
              </p:ext>
            </p:extLst>
          </p:nvPr>
        </p:nvGraphicFramePr>
        <p:xfrm>
          <a:off x="-900608" y="1058461"/>
          <a:ext cx="9011701" cy="6269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矩形 8"/>
          <p:cNvSpPr/>
          <p:nvPr/>
        </p:nvSpPr>
        <p:spPr>
          <a:xfrm>
            <a:off x="395536" y="350575"/>
            <a:ext cx="5062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High Tech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t="9584" r="4506" b="5883"/>
          <a:stretch/>
        </p:blipFill>
        <p:spPr>
          <a:xfrm>
            <a:off x="6978466" y="4509120"/>
            <a:ext cx="2135399" cy="2024524"/>
          </a:xfrm>
          <a:prstGeom prst="rect">
            <a:avLst/>
          </a:prstGeom>
        </p:spPr>
      </p:pic>
      <p:sp>
        <p:nvSpPr>
          <p:cNvPr id="13" name="標題 1"/>
          <p:cNvSpPr txBox="1">
            <a:spLocks/>
          </p:cNvSpPr>
          <p:nvPr/>
        </p:nvSpPr>
        <p:spPr>
          <a:xfrm>
            <a:off x="487901" y="1556792"/>
            <a:ext cx="66718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0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0" y="0"/>
            <a:ext cx="9175968" cy="6858000"/>
            <a:chOff x="-31968" y="0"/>
            <a:chExt cx="9175968" cy="6858000"/>
          </a:xfrm>
        </p:grpSpPr>
        <p:sp>
          <p:nvSpPr>
            <p:cNvPr id="6" name="矩形 5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pic>
        <p:nvPicPr>
          <p:cNvPr id="17" name="內容版面配置區 1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2123"/>
          <a:stretch/>
        </p:blipFill>
        <p:spPr>
          <a:xfrm>
            <a:off x="2580508" y="1823205"/>
            <a:ext cx="6504175" cy="5026411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5626968" cy="774681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Income Statement of Samsung</a:t>
            </a:r>
            <a:endParaRPr lang="zh-TW" altLang="en-US" sz="3200" dirty="0"/>
          </a:p>
        </p:txBody>
      </p:sp>
      <p:sp>
        <p:nvSpPr>
          <p:cNvPr id="10" name="矩形 9"/>
          <p:cNvSpPr/>
          <p:nvPr/>
        </p:nvSpPr>
        <p:spPr>
          <a:xfrm>
            <a:off x="395536" y="350575"/>
            <a:ext cx="5062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High Tech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87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600200"/>
            <a:ext cx="7200800" cy="532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 smtClean="0">
                <a:solidFill>
                  <a:srgbClr val="FF0000"/>
                </a:solidFill>
              </a:rPr>
              <a:t>Characteristics </a:t>
            </a:r>
            <a:r>
              <a:rPr lang="en-US" altLang="zh-TW" dirty="0">
                <a:solidFill>
                  <a:srgbClr val="FF0000"/>
                </a:solidFill>
              </a:rPr>
              <a:t>of Samsung Panel Displays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395536" y="350575"/>
            <a:ext cx="5062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High Tech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3251" y="2132856"/>
            <a:ext cx="50943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400" dirty="0" smtClean="0"/>
              <a:t>Better</a:t>
            </a:r>
            <a:r>
              <a:rPr lang="zh-TW" altLang="en-US" sz="3400" dirty="0" smtClean="0"/>
              <a:t> </a:t>
            </a:r>
            <a:r>
              <a:rPr lang="en-US" altLang="zh-TW" sz="3400" dirty="0" smtClean="0"/>
              <a:t>screen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400" dirty="0" smtClean="0"/>
              <a:t>Lower price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852936"/>
            <a:ext cx="5079504" cy="380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95536" y="350575"/>
            <a:ext cx="5062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smtClean="0">
                <a:latin typeface="Meiryo UI" panose="020B0604030504040204" pitchFamily="34" charset="-128"/>
                <a:ea typeface="Meiryo UI" panose="020B0604030504040204" pitchFamily="34" charset="-128"/>
              </a:rPr>
              <a:t>High Tech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Industry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050" name="Picture 2" descr="C:\Users\user\AppData\Local\Microsoft\Windows\INetCache\IE\M0V2YU2D\YouTube1[1]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96952"/>
            <a:ext cx="4032448" cy="160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1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About S.M </a:t>
            </a:r>
            <a:r>
              <a:rPr lang="en-US" altLang="zh-TW" dirty="0" smtClean="0"/>
              <a:t>Entertainment</a:t>
            </a:r>
          </a:p>
          <a:p>
            <a:r>
              <a:rPr lang="en-US" altLang="zh-TW" dirty="0"/>
              <a:t>Strength</a:t>
            </a:r>
          </a:p>
          <a:p>
            <a:r>
              <a:rPr lang="en-US" altLang="zh-TW" dirty="0"/>
              <a:t>Music</a:t>
            </a:r>
          </a:p>
          <a:p>
            <a:r>
              <a:rPr lang="en-US" altLang="zh-TW" dirty="0"/>
              <a:t>Dance</a:t>
            </a:r>
          </a:p>
          <a:p>
            <a:endParaRPr lang="zh-TW" altLang="en-US" b="1" dirty="0">
              <a:solidFill>
                <a:srgbClr val="FF0000"/>
              </a:solidFill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95536" y="350575"/>
            <a:ext cx="6639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</a:t>
            </a:r>
            <a:r>
              <a:rPr lang="en-US" altLang="zh-TW" sz="4000" dirty="0">
                <a:solidFill>
                  <a:schemeClr val="dk1"/>
                </a:solidFill>
              </a:rPr>
              <a:t>  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" name="Picture 2" descr="C:\Users\user\AppData\Local\Microsoft\Windows\INetCache\IE\M0V2YU2D\SHINee_by_arosen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689" y="3442912"/>
            <a:ext cx="5128245" cy="342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33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00520" y="1628800"/>
            <a:ext cx="7771880" cy="973723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b="1" dirty="0" smtClean="0">
                <a:solidFill>
                  <a:srgbClr val="FF0000"/>
                </a:solidFill>
              </a:rPr>
              <a:t>About S.M Entertainment</a:t>
            </a:r>
            <a:endParaRPr lang="en-US" altLang="zh-TW" sz="5400" b="1" dirty="0">
              <a:solidFill>
                <a:srgbClr val="FF00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4" y="3645024"/>
            <a:ext cx="4818944" cy="339077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526892" y="2852936"/>
            <a:ext cx="5485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400" b="1" dirty="0"/>
              <a:t>B</a:t>
            </a:r>
            <a:r>
              <a:rPr lang="en-US" altLang="zh-TW" sz="2400" b="1" dirty="0" smtClean="0"/>
              <a:t>e </a:t>
            </a:r>
            <a:r>
              <a:rPr lang="en-US" altLang="zh-TW" sz="2400" b="1" dirty="0"/>
              <a:t>founded in 1998 by Suman </a:t>
            </a:r>
            <a:r>
              <a:rPr lang="en-US" altLang="zh-TW" sz="2400" b="1" dirty="0" smtClean="0"/>
              <a:t>Lee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400" b="1" dirty="0"/>
              <a:t>E</a:t>
            </a:r>
            <a:r>
              <a:rPr lang="en-US" altLang="zh-TW" sz="2400" b="1" dirty="0" smtClean="0"/>
              <a:t>stablished </a:t>
            </a:r>
            <a:r>
              <a:rPr lang="en-US" altLang="zh-TW" sz="2400" b="1" dirty="0"/>
              <a:t>27 years</a:t>
            </a:r>
            <a:endParaRPr lang="en-US" altLang="zh-TW" sz="2400" b="1" dirty="0" smtClean="0"/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400" b="1" dirty="0"/>
              <a:t>S</a:t>
            </a:r>
            <a:r>
              <a:rPr lang="en-US" altLang="zh-TW" sz="2400" b="1" dirty="0" smtClean="0"/>
              <a:t>um </a:t>
            </a:r>
            <a:r>
              <a:rPr lang="en-US" altLang="zh-TW" sz="2400" b="1" dirty="0"/>
              <a:t>of fiscal profit was 164.3 billion </a:t>
            </a:r>
            <a:endParaRPr lang="zh-TW" altLang="en-US" sz="2400" dirty="0"/>
          </a:p>
        </p:txBody>
      </p:sp>
      <p:grpSp>
        <p:nvGrpSpPr>
          <p:cNvPr id="5" name="群組 4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6" name="矩形 5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95536" y="350575"/>
            <a:ext cx="7291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The Most Famous 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014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87829" y="348344"/>
            <a:ext cx="6427010" cy="973723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b="1" dirty="0" smtClean="0">
                <a:solidFill>
                  <a:srgbClr val="FF0000"/>
                </a:solidFill>
              </a:rPr>
              <a:t>Characteristic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25153"/>
              </p:ext>
            </p:extLst>
          </p:nvPr>
        </p:nvGraphicFramePr>
        <p:xfrm>
          <a:off x="1142122" y="1551846"/>
          <a:ext cx="6912176" cy="49196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54339"/>
                <a:gridCol w="5057837"/>
              </a:tblGrid>
              <a:tr h="50312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 company</a:t>
                      </a:r>
                      <a:endParaRPr lang="zh-TW" altLang="en-US" sz="36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TW" alt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05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Concert</a:t>
                      </a:r>
                      <a:endParaRPr lang="zh-TW" altLang="en-US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SMTOWN Live World Tour</a:t>
                      </a:r>
                      <a:endParaRPr lang="zh-TW" altLang="en-US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0519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 festival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SMTOWN WEEK</a:t>
                      </a:r>
                      <a:endParaRPr lang="zh-TW" altLang="en-US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051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SMTOWN Summer Concert</a:t>
                      </a:r>
                      <a:endParaRPr lang="zh-TW" altLang="en-US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 rowSpan="4">
                  <a:txBody>
                    <a:bodyPr/>
                    <a:lstStyle/>
                    <a:p>
                      <a:pPr algn="l"/>
                      <a:r>
                        <a:rPr lang="en-US" altLang="zh-TW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Famous groups</a:t>
                      </a:r>
                      <a:endParaRPr lang="zh-TW" altLang="en-US" sz="280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eaLnBrk="0" hangingPunct="0"/>
                      <a:r>
                        <a:rPr lang="en-US" altLang="zh-TW" sz="2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EXO</a:t>
                      </a:r>
                      <a:endParaRPr lang="zh-TW" altLang="zh-TW" sz="28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SHINee</a:t>
                      </a:r>
                      <a:endParaRPr lang="zh-TW" altLang="zh-TW" sz="28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algn="l"/>
                      <a:endParaRPr lang="zh-TW" alt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 Junior</a:t>
                      </a:r>
                      <a:endParaRPr lang="zh-TW" altLang="zh-TW" sz="28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Girls' Generation</a:t>
                      </a:r>
                      <a:endParaRPr lang="zh-TW" altLang="en-US" sz="2800" b="0" dirty="0" smtClean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-23976" y="0"/>
            <a:ext cx="9167976" cy="6858000"/>
            <a:chOff x="-31968" y="0"/>
            <a:chExt cx="9175968" cy="6858000"/>
          </a:xfrm>
        </p:grpSpPr>
        <p:sp>
          <p:nvSpPr>
            <p:cNvPr id="6" name="矩形 5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395536" y="350575"/>
              <a:ext cx="246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96652" y="350575"/>
            <a:ext cx="7291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The Most Famous 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41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b="1" dirty="0">
              <a:solidFill>
                <a:srgbClr val="FF0000"/>
              </a:solidFill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95536" y="350575"/>
            <a:ext cx="6639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Entertainment</a:t>
            </a:r>
            <a:r>
              <a:rPr lang="en-US" altLang="zh-TW" sz="4000" dirty="0">
                <a:solidFill>
                  <a:schemeClr val="dk1"/>
                </a:solidFill>
              </a:rPr>
              <a:t>   </a:t>
            </a: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26" name="Picture 2" descr="http://a.blog.xuite.net/a/1/7/7/24311301/blog_2128467/txt/51136780/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744" y="4221088"/>
            <a:ext cx="411474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圖片 1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95" y="1646388"/>
            <a:ext cx="3267009" cy="2430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10" y="4396903"/>
            <a:ext cx="3523553" cy="234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5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0" y="1358175"/>
            <a:ext cx="3367286" cy="1325563"/>
          </a:xfrm>
        </p:spPr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</a:rPr>
              <a:t>Strength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015" y="2828835"/>
            <a:ext cx="4354148" cy="3788873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383443" y="2636912"/>
            <a:ext cx="49481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/>
              <a:t>S</a:t>
            </a:r>
            <a:r>
              <a:rPr lang="en-US" altLang="zh-TW" sz="2800" dirty="0" smtClean="0"/>
              <a:t>uit program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 smtClean="0"/>
              <a:t>Good promotion strategy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 smtClean="0"/>
              <a:t>Great broadcast opportunity</a:t>
            </a:r>
            <a:endParaRPr lang="zh-TW" altLang="en-US" sz="2800" dirty="0"/>
          </a:p>
        </p:txBody>
      </p:sp>
      <p:grpSp>
        <p:nvGrpSpPr>
          <p:cNvPr id="7" name="群組 6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8" name="矩形 7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9" name="直線接點 8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字方塊 10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95536" y="350575"/>
            <a:ext cx="7291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The Most Famous 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040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</a:rPr>
              <a:t>Music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05" y="3284984"/>
            <a:ext cx="4463143" cy="334948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87900" y="2171803"/>
            <a:ext cx="7396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 smtClean="0"/>
              <a:t>Unique </a:t>
            </a:r>
            <a:r>
              <a:rPr lang="en-US" altLang="zh-TW" sz="2800" dirty="0"/>
              <a:t>singing and dancing </a:t>
            </a:r>
            <a:r>
              <a:rPr lang="en-US" altLang="zh-TW" sz="2800" dirty="0" smtClean="0"/>
              <a:t>style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/>
              <a:t>rock, jazz, </a:t>
            </a:r>
            <a:r>
              <a:rPr lang="en-US" altLang="zh-TW" sz="2800" dirty="0" smtClean="0"/>
              <a:t>Hip-Hop</a:t>
            </a:r>
            <a:r>
              <a:rPr lang="en-US" altLang="zh-TW" sz="2800" dirty="0"/>
              <a:t> and other music elements</a:t>
            </a:r>
            <a:endParaRPr lang="en-US" altLang="zh-TW" sz="2800" dirty="0" smtClean="0"/>
          </a:p>
        </p:txBody>
      </p:sp>
      <p:grpSp>
        <p:nvGrpSpPr>
          <p:cNvPr id="6" name="群組 5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7" name="矩形 6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8" name="直線接點 7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/>
            <p:cNvSpPr txBox="1"/>
            <p:nvPr/>
          </p:nvSpPr>
          <p:spPr>
            <a:xfrm>
              <a:off x="395536" y="35057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5536" y="350575"/>
            <a:ext cx="7291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The Most Famous 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179512" y="1058840"/>
            <a:ext cx="21807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5400" b="1" dirty="0" smtClean="0">
                <a:solidFill>
                  <a:srgbClr val="FF0000"/>
                </a:solidFill>
              </a:rPr>
              <a:t>Music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70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</a:rPr>
              <a:t>Dance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68" y="3199382"/>
            <a:ext cx="4941795" cy="336540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19982" y="2071471"/>
            <a:ext cx="6316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/>
              <a:t>P</a:t>
            </a:r>
            <a:r>
              <a:rPr lang="en-US" altLang="zh-TW" sz="2800" dirty="0" smtClean="0"/>
              <a:t>rofessional choreographers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TW" sz="2800" dirty="0" smtClean="0"/>
              <a:t>Play </a:t>
            </a:r>
            <a:r>
              <a:rPr lang="en-US" altLang="zh-TW" sz="2800" dirty="0"/>
              <a:t>an important </a:t>
            </a:r>
            <a:r>
              <a:rPr lang="en-US" altLang="zh-TW" sz="2800" dirty="0" smtClean="0"/>
              <a:t>Role </a:t>
            </a:r>
            <a:r>
              <a:rPr lang="en-US" altLang="zh-TW" sz="2800" dirty="0"/>
              <a:t>in the field</a:t>
            </a:r>
            <a:endParaRPr lang="en-US" altLang="zh-TW" sz="2800" dirty="0" smtClean="0"/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TW" sz="2800" dirty="0" smtClean="0"/>
          </a:p>
        </p:txBody>
      </p:sp>
      <p:grpSp>
        <p:nvGrpSpPr>
          <p:cNvPr id="5" name="群組 4"/>
          <p:cNvGrpSpPr/>
          <p:nvPr/>
        </p:nvGrpSpPr>
        <p:grpSpPr>
          <a:xfrm>
            <a:off x="-23976" y="0"/>
            <a:ext cx="9167976" cy="6858000"/>
            <a:chOff x="-31968" y="0"/>
            <a:chExt cx="9175968" cy="6858000"/>
          </a:xfrm>
        </p:grpSpPr>
        <p:sp>
          <p:nvSpPr>
            <p:cNvPr id="6" name="矩形 5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395536" y="350575"/>
              <a:ext cx="246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96652" y="350575"/>
            <a:ext cx="7291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The Most Famous Company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96652" y="1076441"/>
            <a:ext cx="20211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5400" b="1" dirty="0" smtClean="0">
                <a:solidFill>
                  <a:srgbClr val="FF0000"/>
                </a:solidFill>
              </a:rPr>
              <a:t>Dance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9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87829" y="348344"/>
            <a:ext cx="6427010" cy="973723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b="1" dirty="0" smtClean="0">
                <a:solidFill>
                  <a:srgbClr val="FF0000"/>
                </a:solidFill>
              </a:rPr>
              <a:t>Characteristic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-23976" y="0"/>
            <a:ext cx="9167976" cy="6858000"/>
            <a:chOff x="-31968" y="0"/>
            <a:chExt cx="9175968" cy="6858000"/>
          </a:xfrm>
        </p:grpSpPr>
        <p:sp>
          <p:nvSpPr>
            <p:cNvPr id="6" name="矩形 5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395536" y="350575"/>
              <a:ext cx="2463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96652" y="350575"/>
            <a:ext cx="41729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Our  comments</a:t>
            </a:r>
            <a:endParaRPr lang="zh-TW" altLang="en-US" sz="40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21" y="2852936"/>
            <a:ext cx="8847348" cy="386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6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261222"/>
              <a:ext cx="7197420" cy="8865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Division  of  responsibility</a:t>
              </a:r>
              <a:endParaRPr lang="zh-TW" altLang="en-US" sz="4000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870230"/>
              </p:ext>
            </p:extLst>
          </p:nvPr>
        </p:nvGraphicFramePr>
        <p:xfrm>
          <a:off x="739591" y="1844824"/>
          <a:ext cx="7632848" cy="37051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64257"/>
                <a:gridCol w="5168591"/>
              </a:tblGrid>
              <a:tr h="60875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Name</a:t>
                      </a:r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Work</a:t>
                      </a:r>
                      <a:endParaRPr lang="zh-TW" altLang="en-US" sz="2400" dirty="0"/>
                    </a:p>
                  </a:txBody>
                  <a:tcPr anchor="ctr"/>
                </a:tc>
              </a:tr>
              <a:tr h="60875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62</a:t>
                      </a:r>
                      <a:r>
                        <a:rPr lang="zh-TW" altLang="en-US" sz="2400" baseline="0" dirty="0" smtClean="0"/>
                        <a:t> </a:t>
                      </a:r>
                      <a:r>
                        <a:rPr lang="en-US" altLang="zh-TW" sz="2400" baseline="0" dirty="0" smtClean="0"/>
                        <a:t>Han Ting</a:t>
                      </a:r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 smtClean="0"/>
                        <a:t>PowerPoint maker, Country  Profile</a:t>
                      </a:r>
                      <a:r>
                        <a:rPr lang="en-US" altLang="zh-TW" sz="2400" b="1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endParaRPr lang="zh-TW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0875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62 Jane</a:t>
                      </a:r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Most Famous Company </a:t>
                      </a:r>
                      <a:endParaRPr lang="zh-TW" altLang="en-US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94003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64</a:t>
                      </a:r>
                      <a:r>
                        <a:rPr lang="en-US" altLang="zh-TW" sz="2400" baseline="0" dirty="0" smtClean="0"/>
                        <a:t> Sandy</a:t>
                      </a:r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Entertainment  Industry  </a:t>
                      </a:r>
                      <a:endParaRPr lang="zh-TW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67</a:t>
                      </a:r>
                      <a:r>
                        <a:rPr lang="en-US" altLang="zh-TW" sz="2400" baseline="0" dirty="0" smtClean="0"/>
                        <a:t> Gina</a:t>
                      </a:r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 smtClean="0"/>
                        <a:t>PowerPoint maker, Country  Profile</a:t>
                      </a:r>
                      <a:r>
                        <a:rPr lang="en-US" altLang="zh-TW" sz="2400" b="1" dirty="0" smtClean="0"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 </a:t>
                      </a:r>
                      <a:endParaRPr lang="zh-TW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0875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/>
                        <a:t>79  Hank</a:t>
                      </a:r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Tech Industry</a:t>
                      </a:r>
                      <a:endParaRPr lang="zh-TW" altLang="en-US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9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261223"/>
              <a:ext cx="2893741" cy="913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Reference</a:t>
              </a:r>
              <a:endParaRPr lang="zh-TW" altLang="en-US" sz="4000" dirty="0"/>
            </a:p>
          </p:txBody>
        </p:sp>
      </p:grp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401621" y="1484784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en-US" altLang="zh-TW" sz="2800" dirty="0">
                <a:solidFill>
                  <a:schemeClr val="dk1"/>
                </a:solidFill>
              </a:rPr>
              <a:t>Country  </a:t>
            </a:r>
            <a:r>
              <a:rPr lang="en-US" altLang="zh-TW" sz="2800" dirty="0" smtClean="0">
                <a:solidFill>
                  <a:schemeClr val="dk1"/>
                </a:solidFill>
              </a:rPr>
              <a:t>Profile</a:t>
            </a:r>
            <a:endParaRPr lang="en-US" altLang="zh-TW" sz="2800" dirty="0" smtClean="0">
              <a:hlinkClick r:id="rId2"/>
            </a:endParaRPr>
          </a:p>
          <a:p>
            <a:pPr marL="0" indent="0">
              <a:buNone/>
            </a:pPr>
            <a:r>
              <a:rPr lang="en-US" altLang="zh-TW" sz="2800" dirty="0" smtClean="0">
                <a:hlinkClick r:id="rId2"/>
              </a:rPr>
              <a:t>http://www.hko.gov.hk/wxinfo/climat/world/chi/asia/jp_ko/seoul_c.htm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 smtClean="0">
                <a:hlinkClick r:id="rId3"/>
              </a:rPr>
              <a:t>https://zh.wikipedia.org/wiki/%E9%9F%93%E5%9C%8B%E4%BA%BA%E5%8F%A3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 smtClean="0">
                <a:hlinkClick r:id="rId4"/>
              </a:rPr>
              <a:t>https://www.google.com.tw/#hl=zh-TW</a:t>
            </a:r>
            <a:endParaRPr lang="en-US" altLang="zh-TW" sz="2800" dirty="0" smtClean="0"/>
          </a:p>
          <a:p>
            <a:r>
              <a:rPr lang="en-US" altLang="zh-TW" sz="2800" dirty="0">
                <a:solidFill>
                  <a:schemeClr val="dk1"/>
                </a:solidFill>
              </a:rPr>
              <a:t>Entertainment  Industry  </a:t>
            </a:r>
            <a:endParaRPr lang="zh-TW" altLang="en-US" sz="28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-US" altLang="zh-TW" sz="2800" dirty="0" smtClean="0">
                <a:hlinkClick r:id="rId5"/>
              </a:rPr>
              <a:t>http://www.shs.edu.tw/works/essay/2010/11/2010111322580796.pdf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>
                <a:hlinkClick r:id="rId6"/>
              </a:rPr>
              <a:t>https://tw.news.yahoo.com/</a:t>
            </a:r>
            <a:r>
              <a:rPr lang="zh-TW" altLang="en-US" sz="2800" dirty="0">
                <a:hlinkClick r:id="rId6"/>
              </a:rPr>
              <a:t>韓流</a:t>
            </a:r>
            <a:r>
              <a:rPr lang="en-US" altLang="zh-TW" sz="2800" dirty="0">
                <a:hlinkClick r:id="rId6"/>
              </a:rPr>
              <a:t>-</a:t>
            </a:r>
            <a:r>
              <a:rPr lang="zh-TW" altLang="en-US" sz="2800" dirty="0">
                <a:hlinkClick r:id="rId6"/>
              </a:rPr>
              <a:t>年創</a:t>
            </a:r>
            <a:r>
              <a:rPr lang="en-US" altLang="zh-TW" sz="2800" dirty="0">
                <a:hlinkClick r:id="rId6"/>
              </a:rPr>
              <a:t>3-3</a:t>
            </a:r>
            <a:r>
              <a:rPr lang="zh-TW" altLang="en-US" sz="2800" dirty="0">
                <a:hlinkClick r:id="rId6"/>
              </a:rPr>
              <a:t>千億產值</a:t>
            </a:r>
            <a:r>
              <a:rPr lang="en-US" altLang="zh-TW" sz="2800" dirty="0">
                <a:hlinkClick r:id="rId6"/>
              </a:rPr>
              <a:t>-215005796--</a:t>
            </a:r>
            <a:r>
              <a:rPr lang="en-US" altLang="zh-TW" sz="2800" dirty="0" smtClean="0">
                <a:hlinkClick r:id="rId6"/>
              </a:rPr>
              <a:t>finance.html</a:t>
            </a:r>
            <a:endParaRPr lang="en-US" altLang="zh-TW" sz="2800" dirty="0" smtClean="0"/>
          </a:p>
        </p:txBody>
      </p:sp>
      <p:pic>
        <p:nvPicPr>
          <p:cNvPr id="2050" name="Picture 2" descr="C:\Users\asus\Desktop\英文\148b43c049bc1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420" y="127216"/>
            <a:ext cx="1141544" cy="114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43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-31968" y="0"/>
            <a:ext cx="9175968" cy="6858000"/>
            <a:chOff x="-31968" y="0"/>
            <a:chExt cx="9175968" cy="6858000"/>
          </a:xfrm>
        </p:grpSpPr>
        <p:sp>
          <p:nvSpPr>
            <p:cNvPr id="5" name="矩形 4"/>
            <p:cNvSpPr/>
            <p:nvPr/>
          </p:nvSpPr>
          <p:spPr>
            <a:xfrm rot="16200000">
              <a:off x="3991774" y="-3883466"/>
              <a:ext cx="1128483" cy="9175968"/>
            </a:xfrm>
            <a:prstGeom prst="rect">
              <a:avLst/>
            </a:prstGeom>
            <a:solidFill>
              <a:srgbClr val="4BD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-15985" y="1358175"/>
              <a:ext cx="9144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179512" y="0"/>
              <a:ext cx="0" cy="6858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395536" y="261223"/>
              <a:ext cx="2893741" cy="913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sz="40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Reference</a:t>
              </a:r>
              <a:endParaRPr lang="zh-TW" altLang="en-US" sz="4000" dirty="0"/>
            </a:p>
          </p:txBody>
        </p:sp>
      </p:grp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441215" y="1358933"/>
            <a:ext cx="8229600" cy="4662355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solidFill>
                  <a:schemeClr val="dk1"/>
                </a:solidFill>
              </a:rPr>
              <a:t>High </a:t>
            </a:r>
            <a:r>
              <a:rPr lang="en-US" altLang="zh-TW" sz="2800" dirty="0">
                <a:solidFill>
                  <a:schemeClr val="dk1"/>
                </a:solidFill>
              </a:rPr>
              <a:t>Tech Industry</a:t>
            </a:r>
            <a:endParaRPr lang="zh-TW" altLang="en-US" sz="28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-US" altLang="zh-TW" sz="2800" dirty="0" smtClean="0">
                <a:hlinkClick r:id="rId2"/>
              </a:rPr>
              <a:t>https://www.youtube.com/watch?v=uVac2AcA7Kg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 smtClean="0">
                <a:hlinkClick r:id="rId3"/>
              </a:rPr>
              <a:t>http://technews.tw/2016/01/28/samsung-2015-q4/</a:t>
            </a:r>
            <a:endParaRPr lang="en-US" altLang="zh-TW" sz="2800" dirty="0" smtClean="0"/>
          </a:p>
          <a:p>
            <a:pPr>
              <a:spcBef>
                <a:spcPts val="0"/>
              </a:spcBef>
              <a:defRPr/>
            </a:pPr>
            <a:r>
              <a:rPr lang="en-US" altLang="zh-TW" sz="2800" dirty="0">
                <a:solidFill>
                  <a:schemeClr val="dk1"/>
                </a:solidFill>
              </a:rPr>
              <a:t>The Most Famous Company </a:t>
            </a:r>
            <a:endParaRPr lang="zh-TW" altLang="en-US" sz="28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-US" altLang="zh-TW" sz="2800" dirty="0" smtClean="0">
                <a:hlinkClick r:id="rId4"/>
              </a:rPr>
              <a:t>https://zh.wikipedia.org/zh-tw/SM_Town</a:t>
            </a:r>
            <a:r>
              <a:rPr lang="zh-TW" altLang="en-US" sz="2800" dirty="0" smtClean="0"/>
              <a:t> </a:t>
            </a:r>
            <a:r>
              <a:rPr lang="en-US" altLang="zh-TW" sz="2800" dirty="0" smtClean="0">
                <a:hlinkClick r:id="rId5"/>
              </a:rPr>
              <a:t>https://en.wikipedia.org/wiki/SM_Town</a:t>
            </a:r>
            <a:endParaRPr lang="en-US" altLang="zh-TW" sz="2800" dirty="0" smtClean="0"/>
          </a:p>
          <a:p>
            <a:endParaRPr lang="en-US" altLang="zh-TW" sz="2800" dirty="0"/>
          </a:p>
        </p:txBody>
      </p:sp>
      <p:pic>
        <p:nvPicPr>
          <p:cNvPr id="2050" name="Picture 2" descr="C:\Users\asus\Desktop\英文\148b43c049bc1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420" y="127216"/>
            <a:ext cx="1141544" cy="114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21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1701642"/>
            <a:ext cx="9144001" cy="2938748"/>
            <a:chOff x="-2" y="1490819"/>
            <a:chExt cx="9144001" cy="2938748"/>
          </a:xfrm>
        </p:grpSpPr>
        <p:pic>
          <p:nvPicPr>
            <p:cNvPr id="7" name="Picture 5" descr="C:\Users\asus\AppData\Local\Microsoft\Windows\INetCache\IE\NXUTZ3QA\flower-illustrations[1]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7" t="66498" r="74168" b="4148"/>
            <a:stretch/>
          </p:blipFill>
          <p:spPr bwMode="auto">
            <a:xfrm rot="783437">
              <a:off x="6826707" y="2231502"/>
              <a:ext cx="1028925" cy="953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圖片 7" descr="http://images.clipartpanda.com/flower-clip-art-K9iRyEkce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26255">
              <a:off x="4156714" y="2976510"/>
              <a:ext cx="800584" cy="6895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4" descr="C:\Users\asus\AppData\Local\Microsoft\Windows\INetCache\IE\NXUTZ3QA\flower-illustrations[1]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63" t="30934" r="27845" b="34533"/>
            <a:stretch/>
          </p:blipFill>
          <p:spPr bwMode="auto">
            <a:xfrm rot="1025470">
              <a:off x="1133588" y="1490819"/>
              <a:ext cx="1139484" cy="1273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-2" y="1628800"/>
              <a:ext cx="9144001" cy="280076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TW" sz="88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tx2">
                      <a:lumMod val="5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Thank  you</a:t>
              </a:r>
            </a:p>
            <a:p>
              <a:pPr algn="ctr"/>
              <a:r>
                <a:rPr lang="en-US" altLang="zh-TW" sz="88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tx2">
                      <a:lumMod val="5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For  your  listening</a:t>
              </a:r>
              <a:endParaRPr lang="zh-TW" altLang="en-US" sz="8800" b="1" cap="none" spc="0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727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384</Words>
  <Application>Microsoft Office PowerPoint</Application>
  <PresentationFormat>如螢幕大小 (4:3)</PresentationFormat>
  <Paragraphs>165</Paragraphs>
  <Slides>39</Slides>
  <Notes>0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0" baseType="lpstr">
      <vt:lpstr>Office 佈景主題</vt:lpstr>
      <vt:lpstr>PowerPoint 簡報</vt:lpstr>
      <vt:lpstr>PowerPoint 簡報</vt:lpstr>
      <vt:lpstr>PowerPoint 簡報</vt:lpstr>
      <vt:lpstr>Geography</vt:lpstr>
      <vt:lpstr>Capital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Income Statement of Samsung</vt:lpstr>
      <vt:lpstr>PowerPoint 簡報</vt:lpstr>
      <vt:lpstr>PowerPoint 簡報</vt:lpstr>
      <vt:lpstr>PowerPoint 簡報</vt:lpstr>
      <vt:lpstr>About S.M Entertainment</vt:lpstr>
      <vt:lpstr>Characteristic</vt:lpstr>
      <vt:lpstr>PowerPoint 簡報</vt:lpstr>
      <vt:lpstr>Strength</vt:lpstr>
      <vt:lpstr>Music</vt:lpstr>
      <vt:lpstr>Dance</vt:lpstr>
      <vt:lpstr>Characteristic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asus</dc:creator>
  <cp:lastModifiedBy>許博茜</cp:lastModifiedBy>
  <cp:revision>42</cp:revision>
  <dcterms:created xsi:type="dcterms:W3CDTF">2016-05-05T12:45:14Z</dcterms:created>
  <dcterms:modified xsi:type="dcterms:W3CDTF">2016-05-17T02:27:09Z</dcterms:modified>
</cp:coreProperties>
</file>