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7" r:id="rId3"/>
    <p:sldId id="259" r:id="rId4"/>
    <p:sldId id="293" r:id="rId5"/>
    <p:sldId id="288" r:id="rId6"/>
    <p:sldId id="292" r:id="rId7"/>
    <p:sldId id="290" r:id="rId8"/>
    <p:sldId id="295" r:id="rId9"/>
    <p:sldId id="298" r:id="rId10"/>
    <p:sldId id="258" r:id="rId11"/>
    <p:sldId id="302" r:id="rId12"/>
    <p:sldId id="294" r:id="rId13"/>
    <p:sldId id="301" r:id="rId14"/>
    <p:sldId id="327" r:id="rId15"/>
    <p:sldId id="319" r:id="rId16"/>
    <p:sldId id="321" r:id="rId17"/>
    <p:sldId id="260" r:id="rId18"/>
    <p:sldId id="316" r:id="rId19"/>
    <p:sldId id="318" r:id="rId20"/>
    <p:sldId id="311" r:id="rId21"/>
    <p:sldId id="315" r:id="rId22"/>
    <p:sldId id="313" r:id="rId23"/>
    <p:sldId id="312" r:id="rId24"/>
    <p:sldId id="261" r:id="rId25"/>
    <p:sldId id="282" r:id="rId26"/>
    <p:sldId id="323" r:id="rId27"/>
    <p:sldId id="322" r:id="rId28"/>
    <p:sldId id="280" r:id="rId29"/>
    <p:sldId id="324" r:id="rId30"/>
    <p:sldId id="325" r:id="rId31"/>
    <p:sldId id="264" r:id="rId32"/>
    <p:sldId id="265" r:id="rId33"/>
    <p:sldId id="286" r:id="rId34"/>
    <p:sldId id="285" r:id="rId35"/>
    <p:sldId id="289" r:id="rId36"/>
    <p:sldId id="287" r:id="rId37"/>
    <p:sldId id="297" r:id="rId38"/>
    <p:sldId id="296" r:id="rId39"/>
    <p:sldId id="304" r:id="rId40"/>
    <p:sldId id="305" r:id="rId41"/>
    <p:sldId id="306" r:id="rId42"/>
    <p:sldId id="320" r:id="rId43"/>
    <p:sldId id="262" r:id="rId44"/>
    <p:sldId id="275" r:id="rId45"/>
    <p:sldId id="328" r:id="rId46"/>
    <p:sldId id="317" r:id="rId4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9FC"/>
    <a:srgbClr val="FF3399"/>
    <a:srgbClr val="00FF00"/>
    <a:srgbClr val="6600CC"/>
    <a:srgbClr val="000000"/>
    <a:srgbClr val="EB4C05"/>
    <a:srgbClr val="5809F7"/>
    <a:srgbClr val="FF6B67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12" autoAdjust="0"/>
    <p:restoredTop sz="94727" autoAdjust="0"/>
  </p:normalViewPr>
  <p:slideViewPr>
    <p:cSldViewPr>
      <p:cViewPr>
        <p:scale>
          <a:sx n="68" d="100"/>
          <a:sy n="68" d="100"/>
        </p:scale>
        <p:origin x="-165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duotone>
              <a:schemeClr val="bg2"/>
              <a:srgbClr val="FFF1C1"/>
            </a:duotone>
            <a:lum bright="-10000" contrast="-40000"/>
          </a:blip>
          <a:stretch>
            <a:fillRect/>
          </a:stretch>
        </p:blipFill>
        <p:spPr>
          <a:xfrm>
            <a:off x="3" y="5214949"/>
            <a:ext cx="1472173" cy="16430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214424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1733" y="2759582"/>
            <a:ext cx="6100534" cy="1740989"/>
          </a:xfrm>
        </p:spPr>
        <p:txBody>
          <a:bodyPr anchor="t"/>
          <a:lstStyle>
            <a:lvl1pPr marL="0" indent="0" algn="ctr">
              <a:buNone/>
              <a:defRPr lang="zh-CN" altLang="en-US" dirty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14336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643183"/>
            <a:ext cx="7772400" cy="1500187"/>
          </a:xfrm>
        </p:spPr>
        <p:txBody>
          <a:bodyPr anchor="b"/>
          <a:lstStyle>
            <a:lvl1pPr marL="0" indent="0">
              <a:buNone/>
              <a:defRPr lang="zh-CN" altLang="en-US" sz="2800" smtClean="0">
                <a:effectLst/>
              </a:defRPr>
            </a:lvl1pPr>
            <a:lvl2pPr marL="457200" indent="0">
              <a:buNone/>
              <a:defRPr lang="zh-CN" altLang="en-US" sz="2400" smtClean="0">
                <a:effectLst/>
              </a:defRPr>
            </a:lvl2pPr>
            <a:lvl3pPr marL="914400" indent="0">
              <a:buNone/>
              <a:defRPr lang="zh-CN" altLang="en-US" sz="2000" smtClean="0">
                <a:effectLst/>
              </a:defRPr>
            </a:lvl3pPr>
            <a:lvl4pPr marL="1371600" indent="0">
              <a:buNone/>
              <a:defRPr lang="zh-CN" altLang="en-US" sz="1600" smtClean="0">
                <a:effectLst/>
              </a:defRPr>
            </a:lvl4pPr>
            <a:lvl5pPr marL="1828800" indent="0">
              <a:buNone/>
              <a:defRPr lang="zh-CN" altLang="en-US" sz="1400" dirty="0" smtClean="0">
                <a:effectLst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duotone>
              <a:schemeClr val="bg2"/>
              <a:srgbClr val="FFF1C1"/>
            </a:duotone>
            <a:lum bright="-10000" contrast="-30000"/>
          </a:blip>
          <a:stretch>
            <a:fillRect/>
          </a:stretch>
        </p:blipFill>
        <p:spPr>
          <a:xfrm>
            <a:off x="7480636" y="1"/>
            <a:ext cx="1663364" cy="2357431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6552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6408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6732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1177" y="5357827"/>
            <a:ext cx="8226225" cy="768028"/>
          </a:xfrm>
        </p:spPr>
        <p:txBody>
          <a:bodyPr anchor="ctr"/>
          <a:lstStyle>
            <a:lvl1pPr algn="ctr">
              <a:defRPr lang="zh-CN" altLang="en-US" sz="3600" b="0" kern="1200" spc="50" dirty="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428605"/>
            <a:ext cx="5111750" cy="48577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8" y="1357297"/>
            <a:ext cx="3008313" cy="392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5298" y="214291"/>
            <a:ext cx="7448602" cy="781052"/>
          </a:xfrm>
        </p:spPr>
        <p:txBody>
          <a:bodyPr anchor="ctr"/>
          <a:lstStyle>
            <a:lvl1pPr algn="ctr" rtl="0">
              <a:spcBef>
                <a:spcPct val="0"/>
              </a:spcBef>
              <a:buNone/>
              <a:defRPr sz="3600" b="0" kern="1200" spc="5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1015" y="1000109"/>
            <a:ext cx="7452360" cy="5214975"/>
          </a:xfrm>
          <a:prstGeom prst="snip2DiagRect">
            <a:avLst>
              <a:gd name="adj1" fmla="val 0"/>
              <a:gd name="adj2" fmla="val 1794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953002" y="6243634"/>
            <a:ext cx="3180375" cy="614367"/>
          </a:xfrm>
        </p:spPr>
        <p:txBody>
          <a:bodyPr anchor="t"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09600" y="6492879"/>
            <a:ext cx="1676384" cy="365125"/>
          </a:xfrm>
        </p:spPr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285984" y="6492876"/>
            <a:ext cx="2643206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83073" y="5347005"/>
            <a:ext cx="871200" cy="871200"/>
          </a:xfrm>
          <a:prstGeom prst="rtTriangl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500177"/>
            <a:ext cx="8229600" cy="4714907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86644" y="274639"/>
            <a:ext cx="1400156" cy="5940444"/>
          </a:xfrm>
        </p:spPr>
        <p:txBody>
          <a:bodyPr vert="eaVert"/>
          <a:lstStyle>
            <a:lvl1pPr algn="ctr">
              <a:defRPr>
                <a:effectLst>
                  <a:outerShdw dist="50800" dir="18900000" algn="tl" rotWithShape="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758006" cy="5940444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9" y="0"/>
            <a:ext cx="1008093" cy="14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7760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matte">
              <a:bevelT w="12700" h="12700"/>
            </a:sp3d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274320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9140C4D-3CCF-4EAA-B89C-F254F7A6FC5E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45720" tIns="45720" rIns="45720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6574581-4FC4-49BE-ABF3-ED00C2E1568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lang="zh-CN" altLang="en-US" sz="4400" b="0" kern="1200" spc="50" dirty="0">
          <a:ln w="12700">
            <a:noFill/>
            <a:prstDash val="solid"/>
          </a:ln>
          <a:solidFill>
            <a:schemeClr val="accent4"/>
          </a:solidFill>
          <a:effectLst>
            <a:outerShdw blurRad="38100" dist="20320" dir="27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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4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 rot="21166920">
            <a:off x="1636791" y="417395"/>
            <a:ext cx="6048672" cy="1800200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r>
              <a:rPr lang="en-US" altLang="zh-TW" sz="15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Japan</a:t>
            </a:r>
            <a:endParaRPr lang="zh-TW" altLang="en-US" sz="150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960229" y="3541847"/>
            <a:ext cx="2945610" cy="4260357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altLang="zh-TW" sz="12800" smtClean="0">
                <a:solidFill>
                  <a:schemeClr val="bg1"/>
                </a:solidFill>
              </a:rPr>
              <a:t> </a:t>
            </a:r>
            <a:endParaRPr lang="en-US" altLang="zh-TW" sz="17600" smtClean="0">
              <a:solidFill>
                <a:schemeClr val="bg1"/>
              </a:solidFill>
            </a:endParaRPr>
          </a:p>
          <a:p>
            <a:pPr algn="l"/>
            <a:r>
              <a:rPr lang="en-US" altLang="zh-TW" sz="17600" b="1" smtClean="0">
                <a:solidFill>
                  <a:schemeClr val="bg1"/>
                </a:solidFill>
              </a:rPr>
              <a:t>Penny(66) Lucy  (68)  Doris (69) Steve  (70) Sally   (85)</a:t>
            </a:r>
          </a:p>
          <a:p>
            <a:pPr algn="l"/>
            <a:r>
              <a:rPr lang="en-US" altLang="zh-TW" sz="17600" b="1" smtClean="0">
                <a:solidFill>
                  <a:schemeClr val="tx1"/>
                </a:solidFill>
              </a:rPr>
              <a:t>              </a:t>
            </a:r>
            <a:r>
              <a:rPr lang="en-US" altLang="zh-TW" sz="17600" smtClean="0">
                <a:solidFill>
                  <a:schemeClr val="tx1"/>
                </a:solidFill>
              </a:rPr>
              <a:t>      </a:t>
            </a:r>
            <a:r>
              <a:rPr lang="en-US" altLang="zh-TW" sz="12800" smtClean="0">
                <a:solidFill>
                  <a:schemeClr val="tx1"/>
                </a:solidFill>
              </a:rPr>
              <a:t>           </a:t>
            </a:r>
          </a:p>
          <a:p>
            <a:pPr algn="l"/>
            <a:endParaRPr lang="en-US" altLang="zh-TW" sz="3600" dirty="0" smtClean="0">
              <a:solidFill>
                <a:schemeClr val="tx1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 rot="20910835">
            <a:off x="894770" y="4096015"/>
            <a:ext cx="3631404" cy="1040012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en-US" altLang="zh-TW" sz="9600" i="1" dirty="0" smtClean="0">
                <a:solidFill>
                  <a:srgbClr val="FF0066"/>
                </a:solidFill>
              </a:rPr>
              <a:t>Group4</a:t>
            </a:r>
            <a:endParaRPr lang="zh-TW" altLang="en-US" i="1" dirty="0">
              <a:solidFill>
                <a:srgbClr val="FF0066"/>
              </a:solidFill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5051665" y="1816905"/>
            <a:ext cx="3309197" cy="4636433"/>
            <a:chOff x="4867800" y="3385542"/>
            <a:chExt cx="2834793" cy="3571850"/>
          </a:xfrm>
        </p:grpSpPr>
        <p:cxnSp>
          <p:nvCxnSpPr>
            <p:cNvPr id="15" name="直線接點 14"/>
            <p:cNvCxnSpPr/>
            <p:nvPr/>
          </p:nvCxnSpPr>
          <p:spPr>
            <a:xfrm>
              <a:off x="4947468" y="4870822"/>
              <a:ext cx="0" cy="2086570"/>
            </a:xfrm>
            <a:prstGeom prst="line">
              <a:avLst/>
            </a:prstGeom>
            <a:ln w="1143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群組 6"/>
            <p:cNvGrpSpPr/>
            <p:nvPr/>
          </p:nvGrpSpPr>
          <p:grpSpPr>
            <a:xfrm>
              <a:off x="4867800" y="3385542"/>
              <a:ext cx="2834793" cy="1728192"/>
              <a:chOff x="4074368" y="4696398"/>
              <a:chExt cx="5148064" cy="1944216"/>
            </a:xfrm>
          </p:grpSpPr>
          <p:sp>
            <p:nvSpPr>
              <p:cNvPr id="6" name="流程圖: 打孔紙帶 5"/>
              <p:cNvSpPr/>
              <p:nvPr/>
            </p:nvSpPr>
            <p:spPr>
              <a:xfrm>
                <a:off x="4074368" y="4696398"/>
                <a:ext cx="5148064" cy="1944216"/>
              </a:xfrm>
              <a:prstGeom prst="flowChartPunchedTap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" name="圖片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backgroundMark x1="77333" y1="15667" x2="77333" y2="15667"/>
                            <a14:backgroundMark x1="62333" y1="6000" x2="50333" y2="6333"/>
                            <a14:backgroundMark x1="64667" y1="8000" x2="30333" y2="866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01933" y="4777085"/>
                <a:ext cx="2382688" cy="1714739"/>
              </a:xfrm>
              <a:prstGeom prst="rect">
                <a:avLst/>
              </a:prstGeom>
            </p:spPr>
          </p:pic>
        </p:grpSp>
      </p:grpSp>
      <p:sp>
        <p:nvSpPr>
          <p:cNvPr id="5" name="文字方塊 4"/>
          <p:cNvSpPr txBox="1"/>
          <p:nvPr/>
        </p:nvSpPr>
        <p:spPr>
          <a:xfrm>
            <a:off x="323527" y="5949280"/>
            <a:ext cx="1882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</a:rPr>
              <a:t>2016.5.19</a:t>
            </a:r>
            <a:endParaRPr lang="zh-TW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5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88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effectLst/>
              </a:rPr>
              <a:t>Outline</a:t>
            </a:r>
            <a:endParaRPr lang="zh-TW" altLang="en-US" sz="88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2348880"/>
            <a:ext cx="7859216" cy="3777283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Geographical Environment</a:t>
            </a: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Introduction</a:t>
            </a:r>
            <a:endParaRPr lang="en-US" altLang="zh-TW" sz="3600" b="1" dirty="0" smtClean="0">
              <a:solidFill>
                <a:srgbClr val="FF0000"/>
              </a:solidFill>
            </a:endParaRP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Culture</a:t>
            </a: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Economic Situation</a:t>
            </a:r>
            <a:endParaRPr lang="en-US" altLang="zh-TW" sz="3600" dirty="0" smtClean="0"/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Representative Company</a:t>
            </a:r>
            <a:endParaRPr lang="zh-TW" altLang="en-US" sz="3600" b="1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6822877" y="2348880"/>
            <a:ext cx="1856928" cy="330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3600" b="1" dirty="0">
                <a:solidFill>
                  <a:srgbClr val="FF0000"/>
                </a:solidFill>
              </a:rPr>
              <a:t>Doris</a:t>
            </a:r>
          </a:p>
          <a:p>
            <a:pPr>
              <a:spcBef>
                <a:spcPct val="20000"/>
              </a:spcBef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3600" b="1" dirty="0" smtClean="0">
                <a:solidFill>
                  <a:srgbClr val="FF0000"/>
                </a:solidFill>
              </a:rPr>
              <a:t>Lucy</a:t>
            </a:r>
            <a:endParaRPr lang="en-US" altLang="zh-TW" sz="3600" b="1" dirty="0">
              <a:solidFill>
                <a:srgbClr val="FF0000"/>
              </a:solidFill>
            </a:endParaRPr>
          </a:p>
          <a:p>
            <a:pPr>
              <a:spcBef>
                <a:spcPct val="20000"/>
              </a:spcBef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3600" b="1" dirty="0" smtClean="0">
                <a:solidFill>
                  <a:srgbClr val="FF0000"/>
                </a:solidFill>
              </a:rPr>
              <a:t>Penny</a:t>
            </a:r>
            <a:endParaRPr lang="en-US" altLang="zh-TW" sz="3600" b="1" dirty="0">
              <a:solidFill>
                <a:srgbClr val="FF0000"/>
              </a:solidFill>
            </a:endParaRPr>
          </a:p>
          <a:p>
            <a:pPr>
              <a:spcBef>
                <a:spcPct val="20000"/>
              </a:spcBef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3600" b="1" dirty="0">
                <a:solidFill>
                  <a:srgbClr val="FF0000"/>
                </a:solidFill>
              </a:rPr>
              <a:t>Steve</a:t>
            </a:r>
          </a:p>
          <a:p>
            <a:pPr>
              <a:spcBef>
                <a:spcPct val="20000"/>
              </a:spcBef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3600" b="1" dirty="0">
                <a:solidFill>
                  <a:srgbClr val="FF0000"/>
                </a:solidFill>
              </a:rPr>
              <a:t>Sally</a:t>
            </a:r>
            <a:endParaRPr lang="zh-TW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6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effectLst/>
              </a:rPr>
              <a:t>Geographical Environment</a:t>
            </a:r>
            <a:endParaRPr lang="zh-TW" altLang="en-US" sz="66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2348880"/>
            <a:ext cx="7355160" cy="3993307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Country Location</a:t>
            </a: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Weather</a:t>
            </a: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Capital</a:t>
            </a: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Population</a:t>
            </a: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36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District</a:t>
            </a:r>
            <a:endParaRPr lang="zh-TW" altLang="en-US" sz="3600" b="1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08520" y="3284984"/>
            <a:ext cx="3168352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40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LOCATION</a:t>
            </a:r>
            <a:endParaRPr lang="zh-TW" altLang="en-US" sz="40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858" y="1"/>
            <a:ext cx="6084168" cy="6913075"/>
          </a:xfrm>
        </p:spPr>
      </p:pic>
    </p:spTree>
    <p:extLst>
      <p:ext uri="{BB962C8B-B14F-4D97-AF65-F5344CB8AC3E}">
        <p14:creationId xmlns:p14="http://schemas.microsoft.com/office/powerpoint/2010/main" val="4314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76585" y="404664"/>
            <a:ext cx="7956376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COUNTRY LOCATION</a:t>
            </a:r>
            <a:endParaRPr lang="zh-TW" altLang="en-US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內容版面配置區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6" name="內容版面配置區 5"/>
          <p:cNvSpPr txBox="1">
            <a:spLocks/>
          </p:cNvSpPr>
          <p:nvPr/>
        </p:nvSpPr>
        <p:spPr>
          <a:xfrm>
            <a:off x="180441" y="2420888"/>
            <a:ext cx="2592288" cy="3384377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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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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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bg2">
                  <a:lumMod val="90000"/>
                  <a:lumOff val="10000"/>
                </a:schemeClr>
              </a:buClr>
              <a:buNone/>
            </a:pPr>
            <a:r>
              <a:rPr lang="en-US" altLang="zh-TW" sz="4000" b="1" dirty="0" smtClean="0">
                <a:solidFill>
                  <a:srgbClr val="2439FC"/>
                </a:solidFill>
              </a:rPr>
              <a:t>Hokkaido </a:t>
            </a:r>
            <a:endParaRPr lang="en-US" altLang="zh-TW" sz="4000" b="1" dirty="0">
              <a:solidFill>
                <a:srgbClr val="2439FC"/>
              </a:solidFill>
            </a:endParaRPr>
          </a:p>
          <a:p>
            <a:pPr marL="0" indent="0">
              <a:buClr>
                <a:schemeClr val="bg2">
                  <a:lumMod val="90000"/>
                  <a:lumOff val="10000"/>
                </a:schemeClr>
              </a:buClr>
              <a:buNone/>
            </a:pPr>
            <a:r>
              <a:rPr lang="en-US" altLang="zh-TW" sz="4000" b="1" dirty="0" smtClean="0">
                <a:solidFill>
                  <a:srgbClr val="2439FC"/>
                </a:solidFill>
              </a:rPr>
              <a:t>Honshu </a:t>
            </a:r>
            <a:endParaRPr lang="en-US" altLang="zh-TW" sz="4000" b="1" dirty="0">
              <a:solidFill>
                <a:srgbClr val="2439FC"/>
              </a:solidFill>
            </a:endParaRPr>
          </a:p>
          <a:p>
            <a:pPr marL="0" indent="0">
              <a:buClr>
                <a:schemeClr val="bg2">
                  <a:lumMod val="90000"/>
                  <a:lumOff val="10000"/>
                </a:schemeClr>
              </a:buClr>
              <a:buNone/>
            </a:pPr>
            <a:r>
              <a:rPr lang="en-US" altLang="zh-TW" sz="4000" b="1" dirty="0">
                <a:solidFill>
                  <a:srgbClr val="2439FC"/>
                </a:solidFill>
              </a:rPr>
              <a:t>Shikoku </a:t>
            </a:r>
          </a:p>
          <a:p>
            <a:pPr marL="0" indent="0">
              <a:buClr>
                <a:schemeClr val="bg2">
                  <a:lumMod val="90000"/>
                  <a:lumOff val="10000"/>
                </a:schemeClr>
              </a:buClr>
              <a:buNone/>
            </a:pPr>
            <a:r>
              <a:rPr lang="en-US" altLang="zh-TW" sz="4000" b="1" dirty="0">
                <a:solidFill>
                  <a:srgbClr val="2439FC"/>
                </a:solidFill>
              </a:rPr>
              <a:t>Kyushu</a:t>
            </a:r>
          </a:p>
          <a:p>
            <a:pPr marL="0" indent="0">
              <a:buClr>
                <a:schemeClr val="bg2">
                  <a:lumMod val="90000"/>
                  <a:lumOff val="10000"/>
                </a:schemeClr>
              </a:buClr>
              <a:buNone/>
            </a:pPr>
            <a:r>
              <a:rPr lang="en-US" altLang="zh-TW" sz="4000" b="1" dirty="0">
                <a:solidFill>
                  <a:srgbClr val="2439FC"/>
                </a:solidFill>
              </a:rPr>
              <a:t>Okinawa</a:t>
            </a:r>
            <a:endParaRPr lang="zh-TW" altLang="en-US" sz="4000" b="1" dirty="0">
              <a:solidFill>
                <a:srgbClr val="2439FC"/>
              </a:solidFill>
            </a:endParaRPr>
          </a:p>
        </p:txBody>
      </p:sp>
      <p:pic>
        <p:nvPicPr>
          <p:cNvPr id="17" name="圖片 16" descr="日本圖.png"/>
          <p:cNvPicPr>
            <a:picLocks noChangeAspect="1"/>
          </p:cNvPicPr>
          <p:nvPr/>
        </p:nvPicPr>
        <p:blipFill>
          <a:blip r:embed="rId2" cstate="print"/>
          <a:srcRect t="29000" b="16401"/>
          <a:stretch>
            <a:fillRect/>
          </a:stretch>
        </p:blipFill>
        <p:spPr>
          <a:xfrm>
            <a:off x="2483768" y="476672"/>
            <a:ext cx="6444208" cy="625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7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63688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WEATHER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1600" y="2492896"/>
            <a:ext cx="7787208" cy="38492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3600" b="1" dirty="0">
                <a:solidFill>
                  <a:srgbClr val="2439FC"/>
                </a:solidFill>
              </a:rPr>
              <a:t>Because Japan has a wide range of latitude, north and south’s temperature difference is very significant.</a:t>
            </a:r>
            <a:endParaRPr lang="zh-TW" altLang="en-US" sz="3600" b="1" dirty="0">
              <a:solidFill>
                <a:srgbClr val="2439FC"/>
              </a:solidFill>
            </a:endParaRPr>
          </a:p>
        </p:txBody>
      </p:sp>
      <p:pic>
        <p:nvPicPr>
          <p:cNvPr id="4" name="內容版面配置區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0"/>
          <a:stretch/>
        </p:blipFill>
        <p:spPr>
          <a:xfrm>
            <a:off x="2165466" y="116632"/>
            <a:ext cx="5574886" cy="639417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78422"/>
            <a:ext cx="2747797" cy="206084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30" y="3655555"/>
            <a:ext cx="2448272" cy="28084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12" y="6036"/>
            <a:ext cx="9135951" cy="6851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56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1600" y="2348881"/>
            <a:ext cx="7787208" cy="3849291"/>
          </a:xfrm>
        </p:spPr>
        <p:txBody>
          <a:bodyPr>
            <a:normAutofit/>
          </a:bodyPr>
          <a:lstStyle/>
          <a:p>
            <a:endParaRPr lang="zh-TW" altLang="en-US" sz="4800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107504" y="3717032"/>
            <a:ext cx="1728192" cy="1008112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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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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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60000"/>
              <a:buFont typeface="Wingdings 2"/>
              <a:buChar char="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/>
              <a:buNone/>
            </a:pPr>
            <a:r>
              <a:rPr lang="en-US" altLang="zh-TW" sz="4000" b="1" dirty="0">
                <a:solidFill>
                  <a:srgbClr val="2439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Tokyo</a:t>
            </a:r>
            <a:endParaRPr lang="zh-TW" altLang="en-US" sz="4000" b="1" dirty="0">
              <a:solidFill>
                <a:srgbClr val="2439F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內容版面配置區 4" descr="東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7" y="1590663"/>
            <a:ext cx="7020779" cy="468052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0" y="332657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6600" b="1" spc="50" dirty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</a:rPr>
              <a:t>CAPITAL</a:t>
            </a:r>
            <a:endParaRPr lang="zh-TW" altLang="en-US" sz="6600" b="1" spc="50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38100" dist="20320" dir="27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247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287016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POPULATION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1600" y="2492896"/>
            <a:ext cx="7787208" cy="38492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zh-TW" altLang="en-US" sz="3600" b="1" dirty="0">
              <a:solidFill>
                <a:srgbClr val="2439FC"/>
              </a:solidFill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-47923" y="476672"/>
            <a:ext cx="9191923" cy="5037468"/>
            <a:chOff x="-23838" y="0"/>
            <a:chExt cx="9191923" cy="5472608"/>
          </a:xfrm>
        </p:grpSpPr>
        <p:pic>
          <p:nvPicPr>
            <p:cNvPr id="4" name="圖片 3"/>
            <p:cNvPicPr/>
            <p:nvPr/>
          </p:nvPicPr>
          <p:blipFill rotWithShape="1">
            <a:blip r:embed="rId2"/>
            <a:srcRect l="14466" t="19428" r="40533" b="38796"/>
            <a:stretch/>
          </p:blipFill>
          <p:spPr bwMode="auto">
            <a:xfrm>
              <a:off x="-23838" y="0"/>
              <a:ext cx="9144000" cy="547260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24085" y="4930617"/>
              <a:ext cx="9144000" cy="54199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076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620688"/>
            <a:ext cx="5579676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50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District</a:t>
            </a:r>
            <a:endParaRPr lang="zh-TW" altLang="en-US" sz="50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724128" y="23488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pic>
        <p:nvPicPr>
          <p:cNvPr id="7" name="圖片 6" descr="日本地圖 (1)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-25439"/>
            <a:ext cx="7203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7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604448" cy="1440160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effectLst/>
              </a:rPr>
              <a:t>Country Introduction</a:t>
            </a:r>
            <a:endParaRPr lang="zh-TW" altLang="en-US" sz="66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2564905"/>
            <a:ext cx="7787208" cy="3849291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National Flower</a:t>
            </a:r>
          </a:p>
          <a:p>
            <a:pPr>
              <a:spcBef>
                <a:spcPts val="2400"/>
              </a:spcBef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Flag</a:t>
            </a:r>
          </a:p>
          <a:p>
            <a:pPr>
              <a:spcBef>
                <a:spcPts val="2400"/>
              </a:spcBef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Mascot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06445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460432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60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NATIONAL FLOWER</a:t>
            </a:r>
            <a:endParaRPr lang="zh-TW" altLang="en-US" sz="60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" y="1772816"/>
            <a:ext cx="3998913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500034" y="528638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</a:rPr>
              <a:t>Cherry blossoms</a:t>
            </a:r>
            <a:endParaRPr lang="zh-TW" alt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750818" y="2547176"/>
            <a:ext cx="435768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Japanese people</a:t>
            </a:r>
            <a:endParaRPr lang="en-US" sz="2800" b="1" dirty="0">
              <a:solidFill>
                <a:srgbClr val="2439FC"/>
              </a:solidFill>
              <a:latin typeface="KaiTi" pitchFamily="49" charset="-122"/>
              <a:ea typeface="KaiTi" pitchFamily="49" charset="-122"/>
            </a:endParaRP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Purity</a:t>
            </a: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Warm</a:t>
            </a:r>
            <a:r>
              <a:rPr lang="en-US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 </a:t>
            </a: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Noble </a:t>
            </a:r>
            <a:endParaRPr lang="en-US" sz="2800" b="1" dirty="0">
              <a:solidFill>
                <a:srgbClr val="2439FC"/>
              </a:solidFill>
              <a:latin typeface="KaiTi" pitchFamily="49" charset="-122"/>
              <a:ea typeface="KaiT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118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8659" y="260649"/>
            <a:ext cx="8797793" cy="1296143"/>
          </a:xfr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60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NATIONAL FLOWER</a:t>
            </a:r>
            <a:endParaRPr lang="zh-TW" altLang="en-US" sz="60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40364"/>
            <a:ext cx="3822700" cy="285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346207" y="5182364"/>
            <a:ext cx="3489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 smtClean="0">
                <a:solidFill>
                  <a:schemeClr val="bg1"/>
                </a:solidFill>
              </a:rPr>
              <a:t>Chrysanthemum</a:t>
            </a:r>
            <a:endParaRPr lang="zh-TW" altLang="en-US" sz="3200" b="1" dirty="0">
              <a:solidFill>
                <a:schemeClr val="bg1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019352" y="2269832"/>
            <a:ext cx="56545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Japanese imperial family</a:t>
            </a: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G</a:t>
            </a:r>
            <a:r>
              <a:rPr lang="en-US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ood luck</a:t>
            </a: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Happiness</a:t>
            </a:r>
            <a:endParaRPr lang="en-US" sz="2800" b="1" dirty="0">
              <a:solidFill>
                <a:srgbClr val="2439FC"/>
              </a:solidFill>
              <a:latin typeface="KaiTi" pitchFamily="49" charset="-122"/>
              <a:ea typeface="KaiTi" pitchFamily="49" charset="-122"/>
            </a:endParaRP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L</a:t>
            </a:r>
            <a:r>
              <a:rPr lang="en-US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ong life</a:t>
            </a: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W</a:t>
            </a:r>
            <a:r>
              <a:rPr lang="en-US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ealth</a:t>
            </a:r>
            <a:endParaRPr lang="zh-TW" altLang="en-US" sz="2800" b="1" dirty="0" smtClean="0">
              <a:solidFill>
                <a:srgbClr val="2439FC"/>
              </a:solidFill>
              <a:latin typeface="KaiTi" pitchFamily="49" charset="-122"/>
              <a:ea typeface="KaiT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164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FLAG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17222"/>
            <a:ext cx="4017963" cy="27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653716" y="5064607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altLang="zh-TW" sz="3200" b="1" dirty="0" err="1" smtClean="0">
                <a:solidFill>
                  <a:schemeClr val="bg1"/>
                </a:solidFill>
              </a:rPr>
              <a:t>Hinomaru</a:t>
            </a:r>
            <a:endParaRPr lang="zh-TW" altLang="en-US" sz="3200" b="1" dirty="0" smtClean="0">
              <a:solidFill>
                <a:schemeClr val="bg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527556" y="1925287"/>
            <a:ext cx="46164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White </a:t>
            </a:r>
            <a:r>
              <a:rPr lang="zh-TW" altLang="en-US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： </a:t>
            </a:r>
            <a:endParaRPr lang="en-US" altLang="zh-TW" sz="2800" b="1" dirty="0">
              <a:solidFill>
                <a:srgbClr val="2439FC"/>
              </a:solidFill>
              <a:latin typeface="KaiTi" pitchFamily="49" charset="-122"/>
              <a:ea typeface="KaiTi" pitchFamily="49" charset="-122"/>
            </a:endParaRPr>
          </a:p>
          <a:p>
            <a:pPr>
              <a:spcBef>
                <a:spcPts val="2400"/>
              </a:spcBef>
            </a:pPr>
            <a:r>
              <a:rPr lang="en-US" altLang="zh-TW" sz="2800" b="1" dirty="0">
                <a:solidFill>
                  <a:srgbClr val="FF3399"/>
                </a:solidFill>
                <a:latin typeface="KaiTi" pitchFamily="49" charset="-122"/>
                <a:ea typeface="KaiTi" pitchFamily="49" charset="-122"/>
              </a:rPr>
              <a:t>	</a:t>
            </a:r>
            <a:r>
              <a:rPr lang="en-US" altLang="zh-TW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Purity, peace </a:t>
            </a: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and </a:t>
            </a:r>
            <a:r>
              <a:rPr lang="zh-TW" altLang="en-US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  </a:t>
            </a:r>
            <a:r>
              <a:rPr lang="en-US" altLang="zh-TW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	justice </a:t>
            </a:r>
            <a:endParaRPr lang="en-US" altLang="zh-TW" sz="2800" b="1" dirty="0">
              <a:solidFill>
                <a:srgbClr val="2439FC"/>
              </a:solidFill>
              <a:latin typeface="KaiTi" pitchFamily="49" charset="-122"/>
              <a:ea typeface="KaiTi" pitchFamily="49" charset="-122"/>
            </a:endParaRP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Red </a:t>
            </a:r>
            <a:r>
              <a:rPr lang="zh-TW" altLang="en-US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：</a:t>
            </a:r>
            <a:endParaRPr lang="en-US" altLang="zh-TW" sz="2800" b="1" dirty="0">
              <a:solidFill>
                <a:srgbClr val="2439FC"/>
              </a:solidFill>
              <a:latin typeface="KaiTi" pitchFamily="49" charset="-122"/>
              <a:ea typeface="KaiTi" pitchFamily="49" charset="-122"/>
            </a:endParaRPr>
          </a:p>
          <a:p>
            <a:pPr>
              <a:spcBef>
                <a:spcPts val="2400"/>
              </a:spcBef>
            </a:pPr>
            <a:r>
              <a:rPr lang="en-US" altLang="zh-TW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	enthusiasm</a:t>
            </a:r>
            <a:r>
              <a:rPr lang="zh-TW" altLang="en-US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，</a:t>
            </a:r>
            <a:r>
              <a:rPr lang="en-US" altLang="zh-TW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vigor 	and universal   	brotherhood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2923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Mascot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57150"/>
            <a:ext cx="6350000" cy="6743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93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Mascot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527556" y="2645038"/>
            <a:ext cx="461644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Marketing Information</a:t>
            </a: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attract attention</a:t>
            </a: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Approachable</a:t>
            </a:r>
          </a:p>
          <a:p>
            <a:pPr marL="457200" indent="-457200">
              <a:spcBef>
                <a:spcPts val="2400"/>
              </a:spcBef>
              <a:buClr>
                <a:srgbClr val="2439FC"/>
              </a:buClr>
              <a:buFont typeface="Wingdings 2" panose="05020102010507070707" pitchFamily="18" charset="2"/>
              <a:buChar char="²"/>
            </a:pPr>
            <a:r>
              <a:rPr lang="en-US" altLang="zh-TW" sz="2800" b="1" dirty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In people's </a:t>
            </a:r>
            <a:r>
              <a:rPr lang="en-US" altLang="zh-TW" sz="2800" b="1" dirty="0" smtClean="0">
                <a:solidFill>
                  <a:srgbClr val="2439FC"/>
                </a:solidFill>
                <a:latin typeface="KaiTi" pitchFamily="49" charset="-122"/>
                <a:ea typeface="KaiTi" pitchFamily="49" charset="-122"/>
              </a:rPr>
              <a:t>minds</a:t>
            </a:r>
            <a:endParaRPr lang="en-US" altLang="zh-TW" sz="2800" b="1" dirty="0">
              <a:solidFill>
                <a:srgbClr val="FF3399"/>
              </a:solidFill>
              <a:latin typeface="KaiTi" pitchFamily="49" charset="-122"/>
              <a:ea typeface="KaiTi" pitchFamily="49" charset="-122"/>
            </a:endParaRPr>
          </a:p>
          <a:p>
            <a:endParaRPr lang="zh-TW" altLang="en-US" dirty="0"/>
          </a:p>
        </p:txBody>
      </p:sp>
      <p:pic>
        <p:nvPicPr>
          <p:cNvPr id="8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28800"/>
            <a:ext cx="4464496" cy="4977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090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 err="1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Kumamon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3276365" cy="4680520"/>
          </a:xfr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120" y="1124744"/>
            <a:ext cx="4028774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1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Culture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2332037"/>
            <a:ext cx="7488832" cy="4525963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Diet</a:t>
            </a:r>
          </a:p>
          <a:p>
            <a:pPr>
              <a:lnSpc>
                <a:spcPct val="150000"/>
              </a:lnSpc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Etiquette</a:t>
            </a:r>
            <a:endParaRPr lang="en-US" altLang="zh-TW" sz="4000" b="1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C</a:t>
            </a:r>
            <a:r>
              <a:rPr lang="en-US" altLang="zh-TW" sz="4000" b="1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ustom</a:t>
            </a:r>
            <a:endParaRPr lang="en-US" altLang="zh-TW" sz="4000" b="1" dirty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altLang="zh-TW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altLang="zh-TW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altLang="zh-TW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8383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80528" y="19348"/>
            <a:ext cx="9290992" cy="1033388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Diet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8" y="1052736"/>
            <a:ext cx="4403576" cy="28803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83768" y="5942260"/>
            <a:ext cx="1598060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000" b="0" i="0" dirty="0" smtClean="0">
                <a:solidFill>
                  <a:srgbClr val="000000"/>
                </a:solidFill>
                <a:effectLst/>
                <a:latin typeface="Helvetica Neue"/>
              </a:rPr>
              <a:t>kaiseki</a:t>
            </a:r>
            <a:endParaRPr lang="zh-TW" altLang="en-US" sz="30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052737"/>
            <a:ext cx="4610472" cy="288031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933055"/>
            <a:ext cx="4742036" cy="295146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2" y="3933056"/>
            <a:ext cx="4396432" cy="287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7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84" y="2204864"/>
            <a:ext cx="3581772" cy="345638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720" y="2235024"/>
            <a:ext cx="3428280" cy="3456384"/>
          </a:xfrm>
          <a:prstGeom prst="rect">
            <a:avLst/>
          </a:prstGeom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75656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Etiquette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3031079" y="1514003"/>
            <a:ext cx="2937825" cy="876053"/>
          </a:xfrm>
        </p:spPr>
        <p:txBody>
          <a:bodyPr>
            <a:normAutofit/>
          </a:bodyPr>
          <a:lstStyle/>
          <a:p>
            <a:pPr marL="0" indent="0">
              <a:buClr>
                <a:srgbClr val="FF3399"/>
              </a:buClr>
              <a:buNone/>
            </a:pPr>
            <a:r>
              <a:rPr lang="en-US" altLang="zh-TW" sz="3600" b="1" dirty="0">
                <a:solidFill>
                  <a:srgbClr val="2439FC"/>
                </a:solidFill>
              </a:rPr>
              <a:t>Table </a:t>
            </a:r>
            <a:r>
              <a:rPr lang="en-US" altLang="zh-TW" sz="3600" b="1" dirty="0" smtClean="0">
                <a:solidFill>
                  <a:srgbClr val="2439FC"/>
                </a:solidFill>
              </a:rPr>
              <a:t>manners</a:t>
            </a:r>
            <a:endParaRPr lang="en-US" altLang="zh-TW" sz="3600" b="1" dirty="0">
              <a:solidFill>
                <a:srgbClr val="2439FC"/>
              </a:solidFill>
            </a:endParaRPr>
          </a:p>
          <a:p>
            <a:pPr marL="0" indent="0">
              <a:buClr>
                <a:srgbClr val="2439FC"/>
              </a:buClr>
              <a:buNone/>
            </a:pPr>
            <a:endParaRPr lang="en-US" altLang="zh-TW" sz="3600" b="1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altLang="zh-TW" sz="3600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altLang="zh-TW" sz="3600" dirty="0" smtClean="0"/>
          </a:p>
          <a:p>
            <a:endParaRPr lang="zh-TW" altLang="en-US" sz="3600" dirty="0"/>
          </a:p>
        </p:txBody>
      </p:sp>
      <p:sp>
        <p:nvSpPr>
          <p:cNvPr id="8" name="向右箭號 7"/>
          <p:cNvSpPr/>
          <p:nvPr/>
        </p:nvSpPr>
        <p:spPr>
          <a:xfrm>
            <a:off x="3707904" y="3717032"/>
            <a:ext cx="187220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" y="2130362"/>
            <a:ext cx="3605386" cy="360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2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75656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Etiquette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31079" y="1514003"/>
            <a:ext cx="2937825" cy="876053"/>
          </a:xfrm>
        </p:spPr>
        <p:txBody>
          <a:bodyPr>
            <a:normAutofit/>
          </a:bodyPr>
          <a:lstStyle/>
          <a:p>
            <a:pPr marL="0" indent="0">
              <a:buClr>
                <a:srgbClr val="FF3399"/>
              </a:buClr>
              <a:buNone/>
            </a:pPr>
            <a:r>
              <a:rPr lang="en-US" altLang="zh-TW" sz="3600" b="1" dirty="0">
                <a:solidFill>
                  <a:srgbClr val="2439FC"/>
                </a:solidFill>
              </a:rPr>
              <a:t>Table </a:t>
            </a:r>
            <a:r>
              <a:rPr lang="en-US" altLang="zh-TW" sz="3600" b="1" dirty="0" smtClean="0">
                <a:solidFill>
                  <a:srgbClr val="2439FC"/>
                </a:solidFill>
              </a:rPr>
              <a:t>manners</a:t>
            </a:r>
            <a:endParaRPr lang="en-US" altLang="zh-TW" sz="3600" b="1" dirty="0">
              <a:solidFill>
                <a:srgbClr val="2439FC"/>
              </a:solidFill>
            </a:endParaRPr>
          </a:p>
          <a:p>
            <a:pPr marL="0" indent="0">
              <a:buClr>
                <a:srgbClr val="2439FC"/>
              </a:buClr>
              <a:buNone/>
            </a:pPr>
            <a:endParaRPr lang="en-US" altLang="zh-TW" sz="3600" b="1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altLang="zh-TW" sz="3600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altLang="zh-TW" sz="3600" dirty="0" smtClean="0"/>
          </a:p>
          <a:p>
            <a:endParaRPr lang="zh-TW" altLang="en-US" sz="36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772" y="2420888"/>
            <a:ext cx="3600400" cy="380568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20888"/>
            <a:ext cx="3347864" cy="3733676"/>
          </a:xfrm>
          <a:prstGeom prst="rect">
            <a:avLst/>
          </a:prstGeom>
        </p:spPr>
      </p:pic>
      <p:sp>
        <p:nvSpPr>
          <p:cNvPr id="7" name="向右箭號 6"/>
          <p:cNvSpPr/>
          <p:nvPr/>
        </p:nvSpPr>
        <p:spPr>
          <a:xfrm>
            <a:off x="3563888" y="3933056"/>
            <a:ext cx="187220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557562"/>
            <a:ext cx="3605386" cy="360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3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17" y="26064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Etiquette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131840" y="812256"/>
            <a:ext cx="2808312" cy="1368152"/>
          </a:xfrm>
        </p:spPr>
        <p:txBody>
          <a:bodyPr>
            <a:noAutofit/>
          </a:bodyPr>
          <a:lstStyle/>
          <a:p>
            <a:endParaRPr lang="en-US" altLang="zh-TW" sz="3600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0" indent="0">
              <a:buClr>
                <a:srgbClr val="FF3399"/>
              </a:buClr>
              <a:buFont typeface="Wingdings 2"/>
              <a:buNone/>
            </a:pPr>
            <a:r>
              <a:rPr lang="en-US" altLang="zh-TW" sz="3600" b="1" dirty="0">
                <a:solidFill>
                  <a:srgbClr val="2439FC"/>
                </a:solidFill>
              </a:rPr>
              <a:t>Life manners</a:t>
            </a:r>
          </a:p>
          <a:p>
            <a:endParaRPr lang="en-US" altLang="zh-TW" sz="3600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altLang="zh-TW" sz="3600" dirty="0" smtClean="0"/>
          </a:p>
          <a:p>
            <a:endParaRPr lang="zh-TW" altLang="en-US" sz="36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408"/>
            <a:ext cx="4355976" cy="467759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180408"/>
            <a:ext cx="4211960" cy="467759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0908"/>
            <a:ext cx="4845500" cy="48455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492896"/>
            <a:ext cx="4760037" cy="476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287016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Custom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528" y="1556792"/>
            <a:ext cx="9144000" cy="852235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2439FC"/>
              </a:buClr>
              <a:buFont typeface="Wingdings 2"/>
              <a:buNone/>
            </a:pPr>
            <a:r>
              <a:rPr lang="en-US" altLang="zh-TW" sz="3600" b="1" dirty="0">
                <a:solidFill>
                  <a:srgbClr val="2439FC"/>
                </a:solidFill>
              </a:rPr>
              <a:t>Celebrate </a:t>
            </a:r>
            <a:r>
              <a:rPr lang="en-US" altLang="zh-TW" sz="3600" b="1" dirty="0" smtClean="0">
                <a:solidFill>
                  <a:srgbClr val="2439FC"/>
                </a:solidFill>
              </a:rPr>
              <a:t>the New Year</a:t>
            </a:r>
            <a:endParaRPr lang="en-US" altLang="zh-TW" sz="3600" b="1" dirty="0">
              <a:solidFill>
                <a:srgbClr val="2439FC"/>
              </a:solidFill>
            </a:endParaRPr>
          </a:p>
          <a:p>
            <a:pPr marL="0" indent="0">
              <a:buClr>
                <a:srgbClr val="FF3399"/>
              </a:buClr>
              <a:buNone/>
            </a:pPr>
            <a:endParaRPr lang="en-US" altLang="zh-TW" sz="3600" b="1" dirty="0">
              <a:solidFill>
                <a:srgbClr val="FF3399"/>
              </a:solidFill>
            </a:endParaRPr>
          </a:p>
          <a:p>
            <a:endParaRPr lang="en-US" altLang="zh-TW" sz="3600" dirty="0" smtClean="0"/>
          </a:p>
          <a:p>
            <a:endParaRPr lang="zh-TW" altLang="en-US" sz="36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76" y="2499668"/>
            <a:ext cx="3366740" cy="422108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820" y="2491532"/>
            <a:ext cx="3456384" cy="421073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204" y="2510023"/>
            <a:ext cx="3324796" cy="421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0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Custom</a:t>
            </a:r>
            <a:endParaRPr lang="zh-TW" altLang="en-US" sz="66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412776"/>
            <a:ext cx="9324528" cy="1080120"/>
          </a:xfrm>
        </p:spPr>
        <p:txBody>
          <a:bodyPr>
            <a:noAutofit/>
          </a:bodyPr>
          <a:lstStyle/>
          <a:p>
            <a:pPr marL="0" indent="0" algn="ctr">
              <a:buClr>
                <a:srgbClr val="FF3399"/>
              </a:buClr>
              <a:buFont typeface="Wingdings 2"/>
              <a:buNone/>
            </a:pPr>
            <a:r>
              <a:rPr lang="en-US" altLang="zh-TW" sz="3600" b="1" dirty="0">
                <a:solidFill>
                  <a:srgbClr val="2439FC"/>
                </a:solidFill>
              </a:rPr>
              <a:t>Celebrate the birthday</a:t>
            </a:r>
          </a:p>
          <a:p>
            <a:pPr>
              <a:buClr>
                <a:srgbClr val="2439FC"/>
              </a:buClr>
            </a:pPr>
            <a:endParaRPr lang="zh-TW" altLang="en-US" sz="3600" dirty="0">
              <a:solidFill>
                <a:srgbClr val="2439FC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98" b="12727"/>
          <a:stretch/>
        </p:blipFill>
        <p:spPr>
          <a:xfrm>
            <a:off x="0" y="2204864"/>
            <a:ext cx="3203848" cy="453650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204864"/>
            <a:ext cx="3816424" cy="465313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036" y="2204864"/>
            <a:ext cx="2900964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5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effectLst/>
              </a:rPr>
              <a:t>Economic Situation</a:t>
            </a:r>
            <a:endParaRPr lang="zh-TW" altLang="en-US" sz="66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43608" y="2204865"/>
            <a:ext cx="7416824" cy="4525963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Imports &amp; Exports</a:t>
            </a: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Economy Rankings</a:t>
            </a: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Industry</a:t>
            </a:r>
          </a:p>
          <a:p>
            <a:pPr>
              <a:buClr>
                <a:schemeClr val="bg2">
                  <a:lumMod val="90000"/>
                  <a:lumOff val="10000"/>
                </a:schemeClr>
              </a:buClr>
            </a:pPr>
            <a:r>
              <a:rPr lang="en-US" altLang="zh-TW" sz="4000" b="1" dirty="0">
                <a:solidFill>
                  <a:schemeClr val="bg2">
                    <a:lumMod val="90000"/>
                    <a:lumOff val="10000"/>
                  </a:schemeClr>
                </a:solidFill>
              </a:rPr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68145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07288" cy="1584176"/>
          </a:xfrm>
        </p:spPr>
        <p:txBody>
          <a:bodyPr>
            <a:noAutofit/>
          </a:bodyPr>
          <a:lstStyle/>
          <a:p>
            <a:pPr algn="ctr"/>
            <a:r>
              <a:rPr lang="en-US" altLang="zh-TW" sz="6000" b="1" dirty="0">
                <a:solidFill>
                  <a:srgbClr val="FF3399"/>
                </a:solidFill>
              </a:rPr>
              <a:t>Imports</a:t>
            </a:r>
            <a:r>
              <a:rPr lang="zh-TW" altLang="en-US" sz="6000" b="1" dirty="0">
                <a:solidFill>
                  <a:srgbClr val="FF3399"/>
                </a:solidFill>
              </a:rPr>
              <a:t> </a:t>
            </a:r>
            <a:r>
              <a:rPr lang="en-US" altLang="zh-TW" sz="6000" b="1" dirty="0">
                <a:solidFill>
                  <a:srgbClr val="FF3399"/>
                </a:solidFill>
              </a:rPr>
              <a:t>:</a:t>
            </a:r>
            <a:br>
              <a:rPr lang="en-US" altLang="zh-TW" sz="6000" b="1" dirty="0">
                <a:solidFill>
                  <a:srgbClr val="FF3399"/>
                </a:solidFill>
              </a:rPr>
            </a:br>
            <a:r>
              <a:rPr lang="en-US" altLang="zh-TW" sz="6000" b="1" dirty="0">
                <a:solidFill>
                  <a:srgbClr val="FF3399"/>
                </a:solidFill>
              </a:rPr>
              <a:t>Lack of resources</a:t>
            </a:r>
            <a:endParaRPr lang="zh-TW" altLang="en-US" sz="6000" b="1" dirty="0">
              <a:solidFill>
                <a:srgbClr val="FF339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9979" y="2393082"/>
            <a:ext cx="8589640" cy="4304083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altLang="zh-TW" sz="3400" b="1" dirty="0" smtClean="0">
                <a:solidFill>
                  <a:schemeClr val="tx2">
                    <a:lumMod val="50000"/>
                  </a:schemeClr>
                </a:solidFill>
              </a:rPr>
              <a:t>   </a:t>
            </a:r>
            <a:r>
              <a:rPr lang="en-US" altLang="zh-TW" sz="3600" b="1" dirty="0" smtClean="0">
                <a:solidFill>
                  <a:srgbClr val="2439FC"/>
                </a:solidFill>
              </a:rPr>
              <a:t>Mineral product 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20" y="3429000"/>
            <a:ext cx="3113399" cy="223224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429000"/>
            <a:ext cx="327366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5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07288" cy="1584176"/>
          </a:xfrm>
        </p:spPr>
        <p:txBody>
          <a:bodyPr>
            <a:noAutofit/>
          </a:bodyPr>
          <a:lstStyle/>
          <a:p>
            <a:pPr algn="ctr"/>
            <a:endParaRPr lang="zh-TW" altLang="en-US" sz="6000" b="1" dirty="0">
              <a:solidFill>
                <a:srgbClr val="FF339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9979" y="2393082"/>
            <a:ext cx="8589640" cy="4304083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altLang="zh-TW" sz="3400" b="1" dirty="0" smtClean="0">
                <a:solidFill>
                  <a:schemeClr val="tx2">
                    <a:lumMod val="50000"/>
                  </a:schemeClr>
                </a:solidFill>
              </a:rPr>
              <a:t>   </a:t>
            </a:r>
            <a:endParaRPr lang="en-US" altLang="zh-TW" sz="3600" b="1" dirty="0" smtClean="0">
              <a:solidFill>
                <a:srgbClr val="2439FC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71378"/>
            <a:ext cx="2825422" cy="2025774"/>
          </a:xfrm>
          <a:prstGeom prst="rect">
            <a:avLst/>
          </a:prstGeom>
        </p:spPr>
      </p:pic>
      <p:sp>
        <p:nvSpPr>
          <p:cNvPr id="7" name="向右箭號 6"/>
          <p:cNvSpPr/>
          <p:nvPr/>
        </p:nvSpPr>
        <p:spPr>
          <a:xfrm>
            <a:off x="3635896" y="3573016"/>
            <a:ext cx="1728192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6136" y="2771378"/>
            <a:ext cx="3144937" cy="209452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37234"/>
            <a:ext cx="3094062" cy="309406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239931"/>
            <a:ext cx="3170845" cy="317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1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07288" cy="1584176"/>
          </a:xfrm>
        </p:spPr>
        <p:txBody>
          <a:bodyPr>
            <a:noAutofit/>
          </a:bodyPr>
          <a:lstStyle/>
          <a:p>
            <a:pPr algn="ctr"/>
            <a:endParaRPr lang="zh-TW" altLang="en-US" sz="6000" b="1" dirty="0">
              <a:solidFill>
                <a:srgbClr val="FF339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9979" y="2393082"/>
            <a:ext cx="8589640" cy="4304083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altLang="zh-TW" sz="3400" b="1" dirty="0" smtClean="0">
                <a:solidFill>
                  <a:schemeClr val="tx2">
                    <a:lumMod val="50000"/>
                  </a:schemeClr>
                </a:solidFill>
              </a:rPr>
              <a:t>   </a:t>
            </a:r>
            <a:endParaRPr lang="en-US" altLang="zh-TW" sz="3600" b="1" dirty="0" smtClean="0">
              <a:solidFill>
                <a:srgbClr val="2439FC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2313882" cy="1800200"/>
          </a:xfrm>
          <a:prstGeom prst="rect">
            <a:avLst/>
          </a:prstGeom>
        </p:spPr>
      </p:pic>
      <p:sp>
        <p:nvSpPr>
          <p:cNvPr id="7" name="向右箭號 6"/>
          <p:cNvSpPr/>
          <p:nvPr/>
        </p:nvSpPr>
        <p:spPr>
          <a:xfrm>
            <a:off x="3798988" y="2151111"/>
            <a:ext cx="1656184" cy="5400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04" y="1317011"/>
            <a:ext cx="1871092" cy="183290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58" y="4725144"/>
            <a:ext cx="2250500" cy="1613566"/>
          </a:xfrm>
          <a:prstGeom prst="rect">
            <a:avLst/>
          </a:prstGeom>
        </p:spPr>
      </p:pic>
      <p:sp>
        <p:nvSpPr>
          <p:cNvPr id="10" name="向上箭號 9"/>
          <p:cNvSpPr/>
          <p:nvPr/>
        </p:nvSpPr>
        <p:spPr>
          <a:xfrm>
            <a:off x="1660488" y="3212976"/>
            <a:ext cx="607255" cy="107266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54" y="419655"/>
            <a:ext cx="2793321" cy="2793321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84" y="3984896"/>
            <a:ext cx="3094062" cy="3094062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686433"/>
            <a:ext cx="3094062" cy="309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7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8064896" cy="1728192"/>
          </a:xfrm>
        </p:spPr>
        <p:txBody>
          <a:bodyPr>
            <a:noAutofit/>
          </a:bodyPr>
          <a:lstStyle/>
          <a:p>
            <a:pPr algn="ctr"/>
            <a:r>
              <a:rPr lang="en-US" altLang="zh-TW" sz="6000" b="1" dirty="0">
                <a:solidFill>
                  <a:srgbClr val="FF3399"/>
                </a:solidFill>
              </a:rPr>
              <a:t>Exports</a:t>
            </a:r>
            <a:r>
              <a:rPr lang="zh-TW" altLang="en-US" sz="6000" b="1" dirty="0">
                <a:solidFill>
                  <a:srgbClr val="FF3399"/>
                </a:solidFill>
              </a:rPr>
              <a:t> </a:t>
            </a:r>
            <a:r>
              <a:rPr lang="en-US" altLang="zh-TW" sz="6000" b="1" dirty="0">
                <a:solidFill>
                  <a:srgbClr val="FF3399"/>
                </a:solidFill>
              </a:rPr>
              <a:t>:</a:t>
            </a:r>
            <a:br>
              <a:rPr lang="en-US" altLang="zh-TW" sz="6000" b="1" dirty="0">
                <a:solidFill>
                  <a:srgbClr val="FF3399"/>
                </a:solidFill>
              </a:rPr>
            </a:br>
            <a:r>
              <a:rPr lang="en-US" altLang="zh-TW" sz="6000" b="1" dirty="0">
                <a:solidFill>
                  <a:srgbClr val="FF3399"/>
                </a:solidFill>
              </a:rPr>
              <a:t>High -</a:t>
            </a:r>
            <a:r>
              <a:rPr lang="zh-CN" altLang="en-US" sz="6000" b="1" dirty="0">
                <a:solidFill>
                  <a:srgbClr val="FF3399"/>
                </a:solidFill>
              </a:rPr>
              <a:t> </a:t>
            </a:r>
            <a:r>
              <a:rPr lang="en-US" altLang="zh-TW" sz="6000" b="1" dirty="0">
                <a:solidFill>
                  <a:srgbClr val="FF3399"/>
                </a:solidFill>
              </a:rPr>
              <a:t>tech products</a:t>
            </a:r>
            <a:endParaRPr lang="zh-TW" altLang="en-US" sz="6000" b="1" dirty="0">
              <a:solidFill>
                <a:srgbClr val="FF339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79340" y="1772817"/>
            <a:ext cx="8229600" cy="4525963"/>
          </a:xfrm>
        </p:spPr>
        <p:txBody>
          <a:bodyPr/>
          <a:lstStyle/>
          <a:p>
            <a:endParaRPr lang="en-US" altLang="zh-TW" dirty="0" smtClean="0"/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2439FC"/>
                </a:solidFill>
              </a:rPr>
              <a:t>Machine</a:t>
            </a:r>
            <a:r>
              <a:rPr lang="en-US" altLang="zh-TW" sz="3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endParaRPr lang="en-US" altLang="zh-TW" sz="34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altLang="zh-TW" sz="3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429000"/>
            <a:ext cx="3024336" cy="206469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15447" r="5020" b="13004"/>
          <a:stretch/>
        </p:blipFill>
        <p:spPr>
          <a:xfrm>
            <a:off x="4283970" y="3443848"/>
            <a:ext cx="4735943" cy="206469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779731" y="5949280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</a:rPr>
              <a:t>Household Appliances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587940" y="5949280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</a:rPr>
              <a:t>Cars</a:t>
            </a:r>
          </a:p>
        </p:txBody>
      </p:sp>
    </p:spTree>
    <p:extLst>
      <p:ext uri="{BB962C8B-B14F-4D97-AF65-F5344CB8AC3E}">
        <p14:creationId xmlns:p14="http://schemas.microsoft.com/office/powerpoint/2010/main" val="207236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8064896" cy="1728192"/>
          </a:xfrm>
        </p:spPr>
        <p:txBody>
          <a:bodyPr>
            <a:noAutofit/>
          </a:bodyPr>
          <a:lstStyle/>
          <a:p>
            <a:pPr algn="ctr"/>
            <a:endParaRPr lang="zh-TW" altLang="en-US" sz="6000" b="1" dirty="0">
              <a:solidFill>
                <a:srgbClr val="FF339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79340" y="1772817"/>
            <a:ext cx="8229600" cy="4525963"/>
          </a:xfrm>
        </p:spPr>
        <p:txBody>
          <a:bodyPr/>
          <a:lstStyle/>
          <a:p>
            <a:endParaRPr lang="en-US" altLang="zh-TW" dirty="0" smtClean="0"/>
          </a:p>
          <a:p>
            <a:endParaRPr lang="en-US" altLang="zh-TW" sz="34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altLang="zh-TW" sz="3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73" y="559216"/>
            <a:ext cx="3923928" cy="207781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888952"/>
            <a:ext cx="1338894" cy="111611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145" y="707120"/>
            <a:ext cx="3563888" cy="237674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999890"/>
            <a:ext cx="1728192" cy="100517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173" y="3447007"/>
            <a:ext cx="2304256" cy="2304256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380" y="5445224"/>
            <a:ext cx="1733842" cy="116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7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8064896" cy="1728192"/>
          </a:xfrm>
        </p:spPr>
        <p:txBody>
          <a:bodyPr>
            <a:noAutofit/>
          </a:bodyPr>
          <a:lstStyle/>
          <a:p>
            <a:pPr algn="ctr"/>
            <a:endParaRPr lang="zh-TW" altLang="en-US" sz="6000" b="1" dirty="0">
              <a:solidFill>
                <a:srgbClr val="FF339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79340" y="1772817"/>
            <a:ext cx="8229600" cy="4525963"/>
          </a:xfrm>
        </p:spPr>
        <p:txBody>
          <a:bodyPr/>
          <a:lstStyle/>
          <a:p>
            <a:endParaRPr lang="en-US" altLang="zh-TW" dirty="0" smtClean="0"/>
          </a:p>
          <a:p>
            <a:endParaRPr lang="en-US" altLang="zh-TW" sz="34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altLang="zh-TW" sz="3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3024336" cy="21989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6" b="24499"/>
          <a:stretch/>
        </p:blipFill>
        <p:spPr>
          <a:xfrm>
            <a:off x="685435" y="2605573"/>
            <a:ext cx="2156505" cy="703384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6" b="21727"/>
          <a:stretch/>
        </p:blipFill>
        <p:spPr>
          <a:xfrm>
            <a:off x="2555776" y="3857735"/>
            <a:ext cx="3528392" cy="134409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32" y="5477014"/>
            <a:ext cx="2212810" cy="1167275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6" t="20926" r="10307" b="19529"/>
          <a:stretch/>
        </p:blipFill>
        <p:spPr>
          <a:xfrm>
            <a:off x="6414543" y="2701421"/>
            <a:ext cx="2061452" cy="1112441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931" y="260648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0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820472" cy="864096"/>
          </a:xfrm>
        </p:spPr>
        <p:txBody>
          <a:bodyPr>
            <a:noAutofit/>
          </a:bodyPr>
          <a:lstStyle/>
          <a:p>
            <a:pPr algn="ctr"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5400" b="1" dirty="0">
                <a:solidFill>
                  <a:srgbClr val="2439FC"/>
                </a:solidFill>
              </a:rPr>
              <a:t>Total GDP Ranking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839459"/>
              </p:ext>
            </p:extLst>
          </p:nvPr>
        </p:nvGraphicFramePr>
        <p:xfrm>
          <a:off x="395537" y="1412775"/>
          <a:ext cx="8424937" cy="5194404"/>
        </p:xfrm>
        <a:graphic>
          <a:graphicData uri="http://schemas.openxmlformats.org/drawingml/2006/table">
            <a:tbl>
              <a:tblPr/>
              <a:tblGrid>
                <a:gridCol w="864097"/>
                <a:gridCol w="1260140"/>
                <a:gridCol w="1260140"/>
                <a:gridCol w="1260140"/>
                <a:gridCol w="1260140"/>
                <a:gridCol w="1260140"/>
                <a:gridCol w="1260140"/>
              </a:tblGrid>
              <a:tr h="44196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RANK</a:t>
                      </a:r>
                      <a:endParaRPr lang="zh-TW" altLang="en-US" sz="1600" b="1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4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kumimoji="0" lang="zh-TW" altLang="en-US" sz="24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7625" marR="47625" marT="38100" marB="38100" anchor="ctr">
                    <a:lnL w="9525" cap="flat" cmpd="sng" algn="ctr">
                      <a:solidFill>
                        <a:srgbClr val="C6D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D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D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D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CN" sz="24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kumimoji="0" lang="en-US" altLang="zh-CN" sz="24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CN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7625" marR="47625" marT="38100" marB="38100" anchor="ctr">
                    <a:lnL w="9525" cap="flat" cmpd="sng" algn="ctr">
                      <a:solidFill>
                        <a:srgbClr val="C6D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D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D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D8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4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kumimoji="0" lang="zh-TW" altLang="en-US" sz="24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ln>
                          <a:solidFill>
                            <a:schemeClr val="bg2"/>
                          </a:solidFill>
                        </a:ln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</a:tr>
              <a:tr h="59845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4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  <a:endParaRPr kumimoji="0" lang="zh-TW" altLang="en-US" sz="24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4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GDP</a:t>
                      </a:r>
                      <a:endParaRPr kumimoji="0" lang="zh-TW" altLang="en-US" sz="24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4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  <a:endParaRPr kumimoji="0" lang="zh-TW" altLang="en-US" sz="24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4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GDP</a:t>
                      </a:r>
                      <a:endParaRPr kumimoji="0" lang="zh-TW" altLang="en-US" sz="24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4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  <a:endParaRPr kumimoji="0" lang="zh-TW" altLang="en-US" sz="24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4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GDP</a:t>
                      </a:r>
                      <a:endParaRPr kumimoji="0" lang="zh-TW" altLang="en-US" sz="24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38100" marB="381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FF"/>
                    </a:solidFill>
                  </a:tcPr>
                </a:tc>
              </a:tr>
              <a:tr h="83314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3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USA</a:t>
                      </a:r>
                      <a:endParaRPr lang="zh-TW" altLang="en-US" sz="23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16,663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3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USA</a:t>
                      </a:r>
                      <a:endParaRPr lang="zh-TW" altLang="en-US" sz="23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17,348</a:t>
                      </a:r>
                      <a:endParaRPr kumimoji="0" lang="en-US" altLang="zh-TW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3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USA</a:t>
                      </a:r>
                      <a:endParaRPr lang="zh-TW" altLang="en-US" sz="23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17,947</a:t>
                      </a:r>
                      <a:endParaRPr kumimoji="0" lang="en-US" altLang="zh-TW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</a:tr>
              <a:tr h="83314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9,519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10,431</a:t>
                      </a:r>
                      <a:endParaRPr kumimoji="0" lang="en-US" altLang="zh-TW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10,983</a:t>
                      </a:r>
                      <a:endParaRPr kumimoji="0" lang="en-US" altLang="zh-TW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</a:tr>
              <a:tr h="83314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</a:p>
                  </a:txBody>
                  <a:tcPr marL="57150" marR="57150" marT="28575" marB="28575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  <a:endParaRPr kumimoji="0" lang="zh-TW" altLang="en-US" sz="2300" kern="12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4,909</a:t>
                      </a:r>
                      <a:endParaRPr kumimoji="0" lang="zh-TW" altLang="en-US" sz="2300" kern="12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  <a:endParaRPr kumimoji="0" lang="zh-TW" altLang="en-US" sz="2300" kern="12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4,596</a:t>
                      </a:r>
                      <a:endParaRPr kumimoji="0" lang="en-US" altLang="zh-TW" sz="2300" kern="12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  <a:endParaRPr kumimoji="0" lang="zh-TW" altLang="en-US" sz="2300" kern="12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300" kern="120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4,123</a:t>
                      </a:r>
                      <a:endParaRPr kumimoji="0" lang="zh-TW" altLang="en-US" sz="2300" kern="12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</a:tr>
              <a:tr h="83314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19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  <a:endParaRPr kumimoji="0" lang="zh-TW" altLang="en-US" sz="19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3,746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19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  <a:endParaRPr kumimoji="0" lang="zh-TW" altLang="en-US" sz="19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3,874</a:t>
                      </a:r>
                      <a:endParaRPr kumimoji="0" lang="en-US" altLang="zh-TW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19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  <a:endParaRPr kumimoji="0" lang="zh-TW" altLang="en-US" sz="19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3,358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</a:tr>
              <a:tr h="8214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2,811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kumimoji="0" lang="en-US" altLang="zh-TW" sz="2300" kern="120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U.K.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2,992</a:t>
                      </a:r>
                      <a:endParaRPr kumimoji="0" lang="en-US" altLang="zh-TW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kumimoji="0" lang="en-US" altLang="zh-TW" sz="2300" kern="120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U.K.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2,849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28575" marB="2857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412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503" y="-62515"/>
            <a:ext cx="9036497" cy="1691315"/>
          </a:xfrm>
        </p:spPr>
        <p:txBody>
          <a:bodyPr>
            <a:noAutofit/>
          </a:bodyPr>
          <a:lstStyle/>
          <a:p>
            <a:pPr algn="ctr" fontAlgn="base"/>
            <a:r>
              <a:rPr lang="en-US" altLang="zh-TW" sz="6000" b="1" dirty="0">
                <a:solidFill>
                  <a:srgbClr val="FF3399"/>
                </a:solidFill>
              </a:rPr>
              <a:t>The Global </a:t>
            </a:r>
            <a:r>
              <a:rPr lang="en-US" altLang="zh-TW" sz="4800" b="1" dirty="0">
                <a:solidFill>
                  <a:srgbClr val="FF3399"/>
                </a:solidFill>
              </a:rPr>
              <a:t/>
            </a:r>
            <a:br>
              <a:rPr lang="en-US" altLang="zh-TW" sz="4800" b="1" dirty="0">
                <a:solidFill>
                  <a:srgbClr val="FF3399"/>
                </a:solidFill>
              </a:rPr>
            </a:br>
            <a:r>
              <a:rPr lang="en-US" altLang="zh-TW" sz="6000" b="1" dirty="0">
                <a:solidFill>
                  <a:srgbClr val="FF3399"/>
                </a:solidFill>
              </a:rPr>
              <a:t>Competitiveness</a:t>
            </a:r>
            <a:r>
              <a:rPr lang="en-US" altLang="zh-TW" sz="4800" b="1" dirty="0">
                <a:solidFill>
                  <a:srgbClr val="FF3399"/>
                </a:solidFill>
              </a:rPr>
              <a:t> Index</a:t>
            </a:r>
            <a:r>
              <a:rPr lang="en-US" altLang="zh-TW" b="1" dirty="0">
                <a:solidFill>
                  <a:schemeClr val="bg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395536" y="2564904"/>
            <a:ext cx="8928992" cy="4464496"/>
          </a:xfrm>
        </p:spPr>
        <p:txBody>
          <a:bodyPr>
            <a:normAutofit/>
          </a:bodyPr>
          <a:lstStyle/>
          <a:p>
            <a:pPr>
              <a:buClr>
                <a:srgbClr val="2439FC"/>
              </a:buClr>
            </a:pPr>
            <a:r>
              <a:rPr lang="en-US" altLang="zh-TW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</a:rPr>
              <a:t>Evaluating</a:t>
            </a:r>
            <a:r>
              <a:rPr lang="en-US" altLang="zh-TW" dirty="0" smtClean="0">
                <a:solidFill>
                  <a:srgbClr val="2439FC"/>
                </a:solidFill>
              </a:rPr>
              <a:t> </a:t>
            </a:r>
            <a:r>
              <a:rPr lang="en-US" altLang="zh-TW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</a:rPr>
              <a:t>the </a:t>
            </a:r>
            <a:r>
              <a:rPr lang="en-US" altLang="zh-TW" b="1" spc="50" dirty="0">
                <a:ln w="12700">
                  <a:noFill/>
                  <a:prstDash val="solid"/>
                </a:ln>
                <a:solidFill>
                  <a:srgbClr val="2439FC"/>
                </a:solidFill>
              </a:rPr>
              <a:t>Competitiveness of a country's economy</a:t>
            </a:r>
          </a:p>
          <a:p>
            <a:pPr marL="0" indent="0">
              <a:buClr>
                <a:srgbClr val="2439FC"/>
              </a:buClr>
              <a:buNone/>
            </a:pPr>
            <a:endParaRPr lang="en-US" altLang="zh-TW" dirty="0" smtClean="0">
              <a:solidFill>
                <a:srgbClr val="2439FC"/>
              </a:solidFill>
            </a:endParaRPr>
          </a:p>
          <a:p>
            <a:pPr>
              <a:buClr>
                <a:srgbClr val="2439FC"/>
              </a:buClr>
            </a:pPr>
            <a:r>
              <a:rPr lang="en-US" altLang="zh-TW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An comprehensive index</a:t>
            </a:r>
          </a:p>
          <a:p>
            <a:pPr>
              <a:buClr>
                <a:srgbClr val="2439FC"/>
              </a:buClr>
            </a:pPr>
            <a:endParaRPr lang="en-US" altLang="zh-TW" b="1" spc="50" dirty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  <a:p>
            <a:pPr>
              <a:buClr>
                <a:srgbClr val="2439FC"/>
              </a:buClr>
            </a:pPr>
            <a:r>
              <a:rPr lang="en-US" altLang="zh-TW" b="1" spc="50" dirty="0">
                <a:ln w="12700">
                  <a:noFill/>
                  <a:prstDash val="solid"/>
                </a:ln>
                <a:solidFill>
                  <a:srgbClr val="2439FC"/>
                </a:solidFill>
              </a:rPr>
              <a:t>S</a:t>
            </a:r>
            <a:r>
              <a:rPr lang="en-US" altLang="zh-TW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</a:rPr>
              <a:t>trength </a:t>
            </a:r>
            <a:r>
              <a:rPr lang="en-US" altLang="zh-TW" b="1" spc="50" dirty="0">
                <a:ln w="12700">
                  <a:noFill/>
                  <a:prstDash val="solid"/>
                </a:ln>
                <a:solidFill>
                  <a:srgbClr val="2439FC"/>
                </a:solidFill>
              </a:rPr>
              <a:t>of the economy</a:t>
            </a:r>
            <a:endParaRPr lang="zh-TW" altLang="en-US" b="1" spc="50" dirty="0">
              <a:ln w="12700">
                <a:noFill/>
                <a:prstDash val="solid"/>
              </a:ln>
              <a:solidFill>
                <a:srgbClr val="2439FC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00126" y="1802499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rPr>
              <a:t/>
            </a:r>
            <a:br>
              <a:rPr kumimoji="1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rPr>
            </a:b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227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56376" cy="1143000"/>
          </a:xfr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5400" b="1" dirty="0">
                <a:solidFill>
                  <a:srgbClr val="2439FC"/>
                </a:solidFill>
              </a:rPr>
              <a:t>Global </a:t>
            </a:r>
            <a:br>
              <a:rPr lang="en-US" altLang="zh-TW" sz="5400" b="1" dirty="0">
                <a:solidFill>
                  <a:srgbClr val="2439FC"/>
                </a:solidFill>
              </a:rPr>
            </a:br>
            <a:r>
              <a:rPr lang="en-US" altLang="zh-TW" sz="5400" b="1" dirty="0">
                <a:solidFill>
                  <a:srgbClr val="2439FC"/>
                </a:solidFill>
              </a:rPr>
              <a:t>Competitiveness Index</a:t>
            </a:r>
            <a:endParaRPr lang="zh-TW" altLang="en-US" sz="5400" b="1" dirty="0">
              <a:solidFill>
                <a:srgbClr val="2439FC"/>
              </a:solidFill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374924"/>
              </p:ext>
            </p:extLst>
          </p:nvPr>
        </p:nvGraphicFramePr>
        <p:xfrm>
          <a:off x="611562" y="1700808"/>
          <a:ext cx="7992887" cy="4946671"/>
        </p:xfrm>
        <a:graphic>
          <a:graphicData uri="http://schemas.openxmlformats.org/drawingml/2006/table">
            <a:tbl>
              <a:tblPr/>
              <a:tblGrid>
                <a:gridCol w="1976747"/>
                <a:gridCol w="3386334"/>
                <a:gridCol w="2629806"/>
              </a:tblGrid>
              <a:tr h="86409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0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RANK</a:t>
                      </a:r>
                    </a:p>
                    <a:p>
                      <a:pPr marL="0" algn="ctr" rtl="0" eaLnBrk="1" latinLnBrk="0" hangingPunct="1"/>
                      <a:r>
                        <a:rPr kumimoji="0" lang="en-US" altLang="zh-TW" sz="20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r>
                        <a:rPr kumimoji="0" lang="en-US" altLang="zh-TW" sz="2000" b="1" kern="1200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新細明體"/>
                          <a:ea typeface="新細明體"/>
                          <a:cs typeface="+mn-cs"/>
                        </a:rPr>
                        <a:t>~2016</a:t>
                      </a:r>
                      <a:endParaRPr kumimoji="0" lang="zh-TW" altLang="en-US" sz="2000" b="1" kern="1200" dirty="0">
                        <a:ln>
                          <a:solidFill>
                            <a:schemeClr val="bg2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3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EB4C05"/>
                          </a:solidFill>
                        </a:rPr>
                        <a:t>Country</a:t>
                      </a:r>
                      <a:endParaRPr lang="zh-TW" altLang="en-US" sz="23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EB4C05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300" kern="12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EB4C05"/>
                          </a:solidFill>
                          <a:latin typeface="+mn-lt"/>
                          <a:ea typeface="+mn-ea"/>
                          <a:cs typeface="+mn-cs"/>
                        </a:rPr>
                        <a:t>Point</a:t>
                      </a:r>
                      <a:endParaRPr kumimoji="0" lang="zh-TW" altLang="en-US" sz="2300" kern="12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EB4C0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832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</a:p>
                  </a:txBody>
                  <a:tcPr marL="9525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none" strike="noStrik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Switzerland</a:t>
                      </a:r>
                      <a:endParaRPr lang="en-US" sz="2800" u="non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5.8</a:t>
                      </a:r>
                      <a:endParaRPr lang="zh-TW" altLang="en-US" sz="20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832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</a:p>
                  </a:txBody>
                  <a:tcPr marL="9525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none" strike="noStrik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Singapore</a:t>
                      </a:r>
                      <a:endParaRPr lang="en-US" sz="2800" u="non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5.7</a:t>
                      </a:r>
                      <a:endParaRPr lang="zh-TW" altLang="en-US" sz="20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832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</a:p>
                  </a:txBody>
                  <a:tcPr marL="9525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none" strike="noStrik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United States</a:t>
                      </a:r>
                      <a:endParaRPr lang="en-US" sz="2800" u="non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5.6</a:t>
                      </a:r>
                      <a:endParaRPr lang="zh-TW" altLang="en-US" sz="20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832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</a:p>
                  </a:txBody>
                  <a:tcPr marL="9525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none" strike="noStrik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Germany</a:t>
                      </a:r>
                      <a:endParaRPr lang="en-US" sz="2800" u="non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5.5</a:t>
                      </a:r>
                      <a:endParaRPr lang="zh-TW" altLang="en-US" sz="20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832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</a:p>
                  </a:txBody>
                  <a:tcPr marL="9525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none" strike="noStrik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Netherlands</a:t>
                      </a:r>
                      <a:endParaRPr lang="en-US" sz="2800" u="non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5.5</a:t>
                      </a:r>
                      <a:endParaRPr lang="zh-TW" altLang="en-US" sz="20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832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</a:p>
                  </a:txBody>
                  <a:tcPr marL="95250" marR="95250" marT="57151" marB="57151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none" strike="noStrike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Japan</a:t>
                      </a:r>
                      <a:endParaRPr lang="en-US" sz="2800" u="none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5.5</a:t>
                      </a:r>
                      <a:endParaRPr lang="zh-TW" altLang="en-US" sz="2000" b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832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</a:p>
                  </a:txBody>
                  <a:tcPr marL="9525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none" strike="noStrik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Hong Kong SAR</a:t>
                      </a:r>
                      <a:endParaRPr lang="en-US" sz="2800" u="non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5.5</a:t>
                      </a:r>
                      <a:endParaRPr lang="zh-TW" altLang="en-US" sz="20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8100" marR="95250" marT="57151" marB="5715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31864" y="2081899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rPr>
              <a:t/>
            </a:r>
            <a:br>
              <a:rPr kumimoji="1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rPr>
            </a:b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72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Britannic Bold" panose="020B0903060703020204" pitchFamily="34" charset="0"/>
              </a:rPr>
              <a:t>Industry</a:t>
            </a:r>
            <a:r>
              <a:rPr lang="zh-TW" altLang="en-US" sz="66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Britannic Bold" panose="020B0903060703020204" pitchFamily="34" charset="0"/>
              </a:rPr>
              <a:t> </a:t>
            </a:r>
            <a:r>
              <a:rPr lang="en-US" altLang="zh-TW" sz="66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Britannic Bold" panose="020B0903060703020204" pitchFamily="34" charset="0"/>
              </a:rPr>
              <a:t>- Robot</a:t>
            </a:r>
          </a:p>
        </p:txBody>
      </p:sp>
      <p:pic>
        <p:nvPicPr>
          <p:cNvPr id="12" name="內容版面配置區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7339574" cy="4896544"/>
          </a:xfrm>
        </p:spPr>
      </p:pic>
    </p:spTree>
    <p:extLst>
      <p:ext uri="{BB962C8B-B14F-4D97-AF65-F5344CB8AC3E}">
        <p14:creationId xmlns:p14="http://schemas.microsoft.com/office/powerpoint/2010/main" val="357281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2656"/>
            <a:ext cx="9151390" cy="1143000"/>
          </a:xfrm>
        </p:spPr>
        <p:txBody>
          <a:bodyPr>
            <a:noAutofit/>
          </a:bodyPr>
          <a:lstStyle/>
          <a:p>
            <a:pPr algn="ctr"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6000" b="1" dirty="0">
                <a:solidFill>
                  <a:srgbClr val="FF3399"/>
                </a:solidFill>
              </a:rPr>
              <a:t>Human </a:t>
            </a:r>
            <a:r>
              <a:rPr lang="en-US" altLang="zh-TW" sz="6000" b="1" dirty="0" smtClean="0">
                <a:solidFill>
                  <a:srgbClr val="FF3399"/>
                </a:solidFill>
              </a:rPr>
              <a:t>­­­</a:t>
            </a:r>
            <a:r>
              <a:rPr lang="en-US" altLang="zh-TW" sz="6000" b="1" dirty="0" smtClean="0">
                <a:solidFill>
                  <a:srgbClr val="FF3399"/>
                </a:solidFill>
                <a:latin typeface="+mn-ea"/>
                <a:ea typeface="+mn-ea"/>
              </a:rPr>
              <a:t>-</a:t>
            </a:r>
            <a:r>
              <a:rPr lang="en-US" altLang="zh-TW" sz="6000" b="1" dirty="0" smtClean="0">
                <a:solidFill>
                  <a:srgbClr val="FF3399"/>
                </a:solidFill>
              </a:rPr>
              <a:t> </a:t>
            </a:r>
            <a:r>
              <a:rPr lang="en-US" altLang="zh-TW" sz="6000" b="1" dirty="0">
                <a:solidFill>
                  <a:srgbClr val="FF3399"/>
                </a:solidFill>
              </a:rPr>
              <a:t>Care Robot</a:t>
            </a:r>
            <a:endParaRPr lang="zh-TW" altLang="en-US" sz="6000" b="1" dirty="0">
              <a:solidFill>
                <a:srgbClr val="FF3399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41" y="2492896"/>
            <a:ext cx="3993944" cy="2952328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9" b="6550"/>
          <a:stretch/>
        </p:blipFill>
        <p:spPr>
          <a:xfrm>
            <a:off x="4824042" y="2492896"/>
            <a:ext cx="3888432" cy="295232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46305" y="5733256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</a:rPr>
              <a:t>Take care of a person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922516" y="5719431"/>
            <a:ext cx="3780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</a:rPr>
              <a:t>Accompanied a person</a:t>
            </a:r>
            <a:endParaRPr lang="zh-TW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3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368152"/>
          </a:xfrm>
        </p:spPr>
        <p:txBody>
          <a:bodyPr>
            <a:noAutofit/>
          </a:bodyPr>
          <a:lstStyle/>
          <a:p>
            <a:pPr algn="ctr">
              <a:buClr>
                <a:schemeClr val="bg2">
                  <a:lumMod val="90000"/>
                  <a:lumOff val="10000"/>
                </a:schemeClr>
              </a:buClr>
              <a:buSzPct val="60000"/>
            </a:pPr>
            <a:r>
              <a:rPr lang="en-US" altLang="zh-TW" sz="6000" b="1" dirty="0">
                <a:solidFill>
                  <a:srgbClr val="FF3399"/>
                </a:solidFill>
              </a:rPr>
              <a:t>Wearable robot</a:t>
            </a:r>
            <a:endParaRPr lang="zh-TW" altLang="en-US" sz="6000" b="1" dirty="0">
              <a:solidFill>
                <a:srgbClr val="FF3399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01455"/>
            <a:ext cx="3213433" cy="4525963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3" t="3813" r="32175" b="8268"/>
          <a:stretch/>
        </p:blipFill>
        <p:spPr>
          <a:xfrm>
            <a:off x="789925" y="1844824"/>
            <a:ext cx="3324491" cy="443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8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636465"/>
            <a:ext cx="9144000" cy="1368152"/>
          </a:xfrm>
        </p:spPr>
        <p:txBody>
          <a:bodyPr>
            <a:noAutofit/>
          </a:bodyPr>
          <a:lstStyle/>
          <a:p>
            <a:pPr algn="ctr"/>
            <a:r>
              <a:rPr lang="en-US" altLang="zh-TW" sz="5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effectLst/>
              </a:rPr>
              <a:t>Representative Company</a:t>
            </a:r>
            <a:endParaRPr lang="zh-TW" altLang="en-US" sz="5400" b="1" dirty="0">
              <a:solidFill>
                <a:srgbClr val="2439FC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818" y="3212976"/>
            <a:ext cx="2931867" cy="2931867"/>
          </a:xfrm>
        </p:spPr>
      </p:pic>
      <p:sp>
        <p:nvSpPr>
          <p:cNvPr id="3" name="文字方塊 2"/>
          <p:cNvSpPr txBox="1"/>
          <p:nvPr/>
        </p:nvSpPr>
        <p:spPr>
          <a:xfrm>
            <a:off x="133400" y="1988840"/>
            <a:ext cx="9036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b="1" spc="50" dirty="0" err="1" smtClean="0">
                <a:ln w="12700">
                  <a:noFill/>
                  <a:prstDash val="solid"/>
                </a:ln>
                <a:solidFill>
                  <a:srgbClr val="2439FC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Footlight MT Light"/>
                <a:ea typeface="微軟正黑體"/>
                <a:cs typeface="+mj-cs"/>
              </a:rPr>
              <a:t>Rakuten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6164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3399"/>
                </a:solidFill>
              </a:rPr>
              <a:t>Found</a:t>
            </a:r>
            <a:endParaRPr lang="zh-TW" altLang="en-US" sz="6600" b="1" dirty="0">
              <a:solidFill>
                <a:srgbClr val="FF339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2060849"/>
            <a:ext cx="7787208" cy="38492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2439FC"/>
              </a:buClr>
            </a:pPr>
            <a:r>
              <a:rPr lang="en-US" altLang="zh-TW" b="1" spc="50" dirty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Foundation in 1997/2/7</a:t>
            </a:r>
            <a:endParaRPr lang="zh-TW" altLang="zh-TW" b="1" spc="50" dirty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150000"/>
              </a:lnSpc>
              <a:buClr>
                <a:srgbClr val="2439FC"/>
              </a:buClr>
            </a:pPr>
            <a:r>
              <a:rPr lang="en-US" altLang="zh-TW" b="1" spc="50" dirty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Founder: </a:t>
            </a:r>
            <a:r>
              <a:rPr lang="zh-TW" altLang="zh-TW" b="1" spc="50" dirty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三木谷浩史</a:t>
            </a:r>
            <a:r>
              <a:rPr lang="en-US" altLang="zh-TW" b="1" spc="50" dirty="0" err="1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Mikitani</a:t>
            </a:r>
            <a:r>
              <a:rPr lang="en-US" altLang="zh-TW" b="1" spc="50" dirty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 Hiroshi</a:t>
            </a:r>
            <a:endParaRPr lang="zh-TW" altLang="en-US" b="1" spc="50" dirty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96435"/>
            <a:ext cx="4057686" cy="263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5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1484784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3399"/>
                </a:solidFill>
              </a:rPr>
              <a:t>History</a:t>
            </a:r>
            <a:endParaRPr lang="zh-TW" altLang="en-US" sz="6600" b="1" dirty="0">
              <a:solidFill>
                <a:srgbClr val="FF3399"/>
              </a:solidFill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2482716"/>
              </p:ext>
            </p:extLst>
          </p:nvPr>
        </p:nvGraphicFramePr>
        <p:xfrm>
          <a:off x="467544" y="1844824"/>
          <a:ext cx="8208912" cy="4752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6912768"/>
              </a:tblGrid>
              <a:tr h="950507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000" b="1" kern="1200" dirty="0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1997-1999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TW" sz="2000" b="1" kern="1200" dirty="0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Foundation of </a:t>
                      </a:r>
                      <a:r>
                        <a:rPr kumimoji="0" lang="en-US" altLang="zh-TW" sz="2000" b="1" kern="1200" dirty="0" err="1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Rakuten</a:t>
                      </a:r>
                      <a:r>
                        <a:rPr kumimoji="0" lang="en-US" altLang="zh-TW" sz="2000" b="1" kern="1200" dirty="0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 and Launch of Internet shopping mall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950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bg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2008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TW" sz="2000" b="1" kern="1200" dirty="0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First E-Commerce Expansion Overseas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950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bg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2009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TW" sz="2000" b="1" kern="1200" dirty="0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Enforcing </a:t>
                      </a:r>
                      <a:r>
                        <a:rPr kumimoji="0" lang="en-US" altLang="zh-TW" sz="2000" b="1" kern="1200" dirty="0" err="1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Rakuten</a:t>
                      </a:r>
                      <a:r>
                        <a:rPr kumimoji="0" lang="en-US" altLang="zh-TW" sz="2000" b="1" kern="1200" dirty="0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 Ecosystem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950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bg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2014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TW" sz="2000" b="1" kern="1200" dirty="0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Enforcing Telecommunication and O2O Services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950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bg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2015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TW" sz="2000" b="1" kern="1200" dirty="0" smtClean="0">
                          <a:solidFill>
                            <a:schemeClr val="bg1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Enforcing Sports and Culture Businesses. Expanding Overseas Financial Services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Segoe UI Symbol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072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3399"/>
                </a:solidFill>
              </a:rPr>
              <a:t>Brand Concepts</a:t>
            </a:r>
            <a:endParaRPr lang="zh-TW" altLang="en-US" sz="6600" b="1" dirty="0">
              <a:solidFill>
                <a:srgbClr val="FF339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2132856"/>
            <a:ext cx="7787208" cy="432048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buClr>
                <a:srgbClr val="2439FC"/>
              </a:buClr>
            </a:pPr>
            <a:r>
              <a:rPr lang="en-US" altLang="zh-TW" sz="3600" b="1" spc="50" dirty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On a </a:t>
            </a:r>
            <a:r>
              <a:rPr lang="en-US" altLang="zh-TW" sz="3600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Mission</a:t>
            </a:r>
            <a:endParaRPr lang="zh-TW" altLang="zh-TW" sz="3600" b="1" spc="50" dirty="0" smtClean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2400"/>
              </a:spcBef>
              <a:buClr>
                <a:srgbClr val="2439FC"/>
              </a:buClr>
            </a:pPr>
            <a:r>
              <a:rPr lang="en-US" altLang="zh-TW" sz="3600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Behave Ethically</a:t>
            </a:r>
            <a:endParaRPr lang="zh-TW" altLang="zh-TW" sz="3600" b="1" spc="50" dirty="0" smtClean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2400"/>
              </a:spcBef>
              <a:buClr>
                <a:srgbClr val="2439FC"/>
              </a:buClr>
            </a:pPr>
            <a:r>
              <a:rPr lang="en-US" altLang="zh-TW" sz="3600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Professionalism</a:t>
            </a:r>
            <a:endParaRPr lang="zh-TW" altLang="zh-TW" sz="3600" b="1" spc="50" dirty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2400"/>
              </a:spcBef>
              <a:buClr>
                <a:srgbClr val="2439FC"/>
              </a:buClr>
            </a:pPr>
            <a:r>
              <a:rPr lang="en-US" altLang="zh-TW" sz="3600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Get </a:t>
            </a:r>
            <a:r>
              <a:rPr lang="en-US" altLang="zh-TW" sz="3600" b="1" spc="50" dirty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Things Done </a:t>
            </a:r>
            <a:endParaRPr lang="zh-TW" altLang="zh-TW" sz="3600" b="1" spc="50" dirty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2400"/>
              </a:spcBef>
              <a:buClr>
                <a:srgbClr val="2439FC"/>
              </a:buClr>
            </a:pPr>
            <a:r>
              <a:rPr lang="en-US" altLang="zh-TW" sz="3600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Solidarity</a:t>
            </a:r>
            <a:endParaRPr lang="zh-TW" altLang="en-US" sz="3600" b="1" spc="50" dirty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圖片 4" descr="Brand Concept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840"/>
            <a:ext cx="3188741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162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1944216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solidFill>
                  <a:srgbClr val="FF3399"/>
                </a:solidFill>
              </a:rPr>
              <a:t>Major Businesses</a:t>
            </a:r>
            <a:endParaRPr lang="zh-TW" altLang="en-US" sz="6600" b="1" dirty="0">
              <a:solidFill>
                <a:srgbClr val="FF339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1883965"/>
            <a:ext cx="7787208" cy="38492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2439FC"/>
              </a:buClr>
            </a:pPr>
            <a:r>
              <a:rPr lang="en-US" altLang="zh-TW" sz="3600" b="1" spc="50" dirty="0" smtClean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Internet </a:t>
            </a:r>
            <a:r>
              <a:rPr lang="en-US" altLang="zh-TW" sz="3600" b="1" spc="50" dirty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Services</a:t>
            </a:r>
            <a:endParaRPr lang="zh-TW" altLang="zh-TW" sz="3600" b="1" spc="50" dirty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150000"/>
              </a:lnSpc>
              <a:buClr>
                <a:srgbClr val="2439FC"/>
              </a:buClr>
            </a:pPr>
            <a:r>
              <a:rPr lang="en-US" altLang="zh-TW" sz="3600" b="1" spc="50" dirty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Financial Services</a:t>
            </a:r>
            <a:endParaRPr lang="zh-TW" altLang="zh-TW" sz="3600" b="1" spc="50" dirty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150000"/>
              </a:lnSpc>
              <a:buClr>
                <a:srgbClr val="2439FC"/>
              </a:buClr>
            </a:pPr>
            <a:r>
              <a:rPr lang="en-US" altLang="zh-TW" sz="3600" b="1" spc="50" dirty="0">
                <a:ln w="12700">
                  <a:noFill/>
                  <a:prstDash val="solid"/>
                </a:ln>
                <a:solidFill>
                  <a:srgbClr val="2439FC"/>
                </a:solidFill>
                <a:latin typeface="+mj-lt"/>
                <a:ea typeface="+mj-ea"/>
                <a:cs typeface="+mj-cs"/>
              </a:rPr>
              <a:t>Others</a:t>
            </a:r>
            <a:endParaRPr lang="zh-TW" altLang="en-US" sz="3600" b="1" spc="50" dirty="0">
              <a:ln w="12700">
                <a:noFill/>
                <a:prstDash val="solid"/>
              </a:ln>
              <a:solidFill>
                <a:srgbClr val="2439FC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891316"/>
            <a:ext cx="2880320" cy="162479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410" y="4946675"/>
            <a:ext cx="2629293" cy="156943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410" y="1412777"/>
            <a:ext cx="2629293" cy="136815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410" y="2932883"/>
            <a:ext cx="2629293" cy="173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42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1944216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 smtClean="0">
                <a:solidFill>
                  <a:srgbClr val="FF3399"/>
                </a:solidFill>
              </a:rPr>
              <a:t>Conclusion</a:t>
            </a:r>
            <a:endParaRPr lang="zh-TW" altLang="en-US" sz="6600" b="1" dirty="0">
              <a:solidFill>
                <a:srgbClr val="FF3399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6467240" cy="4332025"/>
          </a:xfrm>
        </p:spPr>
      </p:pic>
    </p:spTree>
    <p:extLst>
      <p:ext uri="{BB962C8B-B14F-4D97-AF65-F5344CB8AC3E}">
        <p14:creationId xmlns:p14="http://schemas.microsoft.com/office/powerpoint/2010/main" val="423847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5088" y="260648"/>
            <a:ext cx="8208912" cy="1426171"/>
          </a:xfrm>
        </p:spPr>
        <p:txBody>
          <a:bodyPr>
            <a:noAutofit/>
          </a:bodyPr>
          <a:lstStyle/>
          <a:p>
            <a:pPr algn="ctr"/>
            <a:r>
              <a:rPr lang="en-US" altLang="zh-TW" sz="60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effectLst/>
              </a:rPr>
              <a:t>Division of responsibility</a:t>
            </a:r>
            <a:endParaRPr lang="zh-TW" altLang="en-US" sz="60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  <a:effectLst/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651593"/>
              </p:ext>
            </p:extLst>
          </p:nvPr>
        </p:nvGraphicFramePr>
        <p:xfrm>
          <a:off x="827584" y="2564902"/>
          <a:ext cx="7704856" cy="37444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407767"/>
                <a:gridCol w="5297089"/>
              </a:tblGrid>
              <a:tr h="1113425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400" b="1" kern="1200" spc="50" dirty="0" smtClean="0">
                          <a:ln w="12700">
                            <a:solidFill>
                              <a:srgbClr val="C00000"/>
                            </a:solidFill>
                            <a:prstDash val="solid"/>
                          </a:ln>
                          <a:solidFill>
                            <a:srgbClr val="FF0066"/>
                          </a:solidFill>
                          <a:effectLst/>
                          <a:latin typeface="+mj-lt"/>
                          <a:ea typeface="+mj-ea"/>
                          <a:cs typeface="+mj-cs"/>
                        </a:rPr>
                        <a:t>Name</a:t>
                      </a:r>
                      <a:endParaRPr kumimoji="0" lang="zh-TW" altLang="en-US" sz="2400" b="1" kern="1200" spc="50" dirty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rgbClr val="FF0066"/>
                        </a:solidFill>
                        <a:effectLst/>
                        <a:latin typeface="+mj-lt"/>
                        <a:ea typeface="+mj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400" b="1" kern="1200" spc="50" dirty="0" smtClean="0">
                          <a:ln w="12700">
                            <a:solidFill>
                              <a:srgbClr val="C00000"/>
                            </a:solidFill>
                            <a:prstDash val="solid"/>
                          </a:ln>
                          <a:solidFill>
                            <a:srgbClr val="FF0066"/>
                          </a:solidFill>
                          <a:effectLst/>
                          <a:latin typeface="+mj-lt"/>
                          <a:ea typeface="+mj-ea"/>
                          <a:cs typeface="+mj-cs"/>
                        </a:rPr>
                        <a:t>Work</a:t>
                      </a:r>
                      <a:endParaRPr kumimoji="0" lang="zh-TW" altLang="en-US" sz="2400" b="1" kern="1200" spc="50" dirty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rgbClr val="FF0066"/>
                        </a:solidFill>
                        <a:effectLst/>
                        <a:latin typeface="+mj-lt"/>
                        <a:ea typeface="+mj-ea"/>
                        <a:cs typeface="+mj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2619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Penny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Culture, PPT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2619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Doris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Geographical Environment, PPT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2619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Lucy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Country Introduction, PPT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2619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Steve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Economic Situation </a:t>
                      </a:r>
                      <a:r>
                        <a:rPr kumimoji="0" lang="zh-TW" altLang="en-US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PPT </a:t>
                      </a:r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新細明體"/>
                          <a:ea typeface="新細明體"/>
                          <a:cs typeface="+mn-cs"/>
                        </a:rPr>
                        <a:t>, Host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2619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Sally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2000" b="1" kern="1200" dirty="0" smtClean="0">
                          <a:solidFill>
                            <a:schemeClr val="bg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Company, PPT</a:t>
                      </a:r>
                      <a:endParaRPr kumimoji="0" lang="zh-TW" altLang="en-US" sz="2000" b="1" kern="1200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6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1497"/>
            <a:ext cx="9144000" cy="1607304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effectLst/>
              </a:rPr>
              <a:t>R</a:t>
            </a:r>
            <a:r>
              <a:rPr lang="en-US" altLang="zh-TW" sz="66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effectLst/>
              </a:rPr>
              <a:t>eference</a:t>
            </a:r>
            <a:endParaRPr lang="zh-TW" altLang="en-US" sz="66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1556793"/>
            <a:ext cx="8229600" cy="530120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800" b="1" dirty="0" smtClean="0">
                <a:solidFill>
                  <a:schemeClr val="bg1"/>
                </a:solidFill>
              </a:rPr>
              <a:t>Introduction</a:t>
            </a:r>
            <a:r>
              <a:rPr lang="zh-TW" altLang="en-US" sz="2800" b="1" dirty="0" smtClean="0">
                <a:solidFill>
                  <a:schemeClr val="bg1"/>
                </a:solidFill>
              </a:rPr>
              <a:t>：</a:t>
            </a:r>
            <a:endParaRPr lang="en-US" altLang="zh-TW" sz="2800" b="1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800" b="1" dirty="0">
                <a:solidFill>
                  <a:schemeClr val="bg1"/>
                </a:solidFill>
              </a:rPr>
              <a:t>http://tc.wangchao.net.cn/xinxi/detail_1884866.html</a:t>
            </a:r>
            <a:r>
              <a:rPr lang="zh-TW" altLang="en-US" sz="2800" b="1" dirty="0">
                <a:solidFill>
                  <a:schemeClr val="bg1"/>
                </a:solidFill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</a:rPr>
              <a:t>http://atlas.media.mit.edu/en/profile/country/jpn/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800" b="1" dirty="0">
                <a:solidFill>
                  <a:schemeClr val="bg1"/>
                </a:solidFill>
              </a:rPr>
              <a:t>https://zh.wikipedia.org/wiki/%E7%86%8A%E6%9C%AC%E7%86%8A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2800" b="1" dirty="0">
                <a:solidFill>
                  <a:schemeClr val="bg1"/>
                </a:solidFill>
              </a:rPr>
              <a:t>http://</a:t>
            </a:r>
            <a:r>
              <a:rPr lang="en-US" altLang="zh-TW" sz="2800" b="1" dirty="0" smtClean="0">
                <a:solidFill>
                  <a:schemeClr val="bg1"/>
                </a:solidFill>
              </a:rPr>
              <a:t>wish.cat2.me/3111Hello+Kitty%E5%8A%A8%E6%80%81%E8%B4%B4%E5%9B%BE/cn</a:t>
            </a:r>
            <a:endParaRPr lang="zh-TW" altLang="zh-TW" sz="2800" b="1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zh-TW" altLang="zh-TW" sz="2800" b="1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TW" sz="2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89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.cat2.me/products/0/0/1/3111/android/stickers/1006972.pn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4664"/>
            <a:ext cx="5472608" cy="617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03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1988840"/>
            <a:ext cx="7409871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6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鳳舞九天">
  <a:themeElements>
    <a:clrScheme name="鳳舞九天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鳳舞九天">
      <a:majorFont>
        <a:latin typeface="Footlight MT Light"/>
        <a:ea typeface=""/>
        <a:cs typeface=""/>
        <a:font script="Jpan" typeface="ＭＳ Ｐゴシック"/>
        <a:font script="Hang" typeface="맑은 고딕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鳳舞九天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atMod val="180000"/>
              </a:schemeClr>
            </a:gs>
            <a:gs pos="50000">
              <a:schemeClr val="phClr">
                <a:tint val="40000"/>
                <a:satMod val="175000"/>
              </a:schemeClr>
            </a:gs>
            <a:gs pos="100000">
              <a:schemeClr val="phClr">
                <a:tint val="65000"/>
                <a:satMod val="18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38000"/>
                <a:satMod val="150000"/>
              </a:schemeClr>
            </a:gs>
            <a:gs pos="50000">
              <a:schemeClr val="phClr">
                <a:shade val="100000"/>
                <a:satMod val="100000"/>
              </a:schemeClr>
            </a:gs>
            <a:gs pos="100000">
              <a:schemeClr val="phClr">
                <a:shade val="38000"/>
                <a:satMod val="150000"/>
              </a:schemeClr>
            </a:gs>
          </a:gsLst>
          <a:lin ang="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00000"/>
              </a:schemeClr>
            </a:gs>
            <a:gs pos="100000">
              <a:schemeClr val="phClr">
                <a:shade val="15000"/>
                <a:satMod val="300000"/>
              </a:schemeClr>
            </a:gs>
          </a:gsLst>
          <a:path path="circle">
            <a:fillToRect l="10000" t="180000" r="1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tile tx="0" ty="0" sx="50000" sy="5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3335</TotalTime>
  <Words>399</Words>
  <Application>Microsoft Office PowerPoint</Application>
  <PresentationFormat>如螢幕大小 (4:3)</PresentationFormat>
  <Paragraphs>238</Paragraphs>
  <Slides>46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46</vt:i4>
      </vt:variant>
    </vt:vector>
  </HeadingPairs>
  <TitlesOfParts>
    <vt:vector size="47" baseType="lpstr">
      <vt:lpstr>鳳舞九天</vt:lpstr>
      <vt:lpstr>Japan</vt:lpstr>
      <vt:lpstr>Outline</vt:lpstr>
      <vt:lpstr>Geographical Environment</vt:lpstr>
      <vt:lpstr>LOCATION</vt:lpstr>
      <vt:lpstr>COUNTRY LOCATION</vt:lpstr>
      <vt:lpstr>WEATHER</vt:lpstr>
      <vt:lpstr>PowerPoint 簡報</vt:lpstr>
      <vt:lpstr>POPULATION</vt:lpstr>
      <vt:lpstr>District</vt:lpstr>
      <vt:lpstr>Country Introduction</vt:lpstr>
      <vt:lpstr>NATIONAL FLOWER</vt:lpstr>
      <vt:lpstr>NATIONAL FLOWER</vt:lpstr>
      <vt:lpstr>FLAG</vt:lpstr>
      <vt:lpstr>Mascot</vt:lpstr>
      <vt:lpstr>Mascot</vt:lpstr>
      <vt:lpstr>Kumamon</vt:lpstr>
      <vt:lpstr>Culture</vt:lpstr>
      <vt:lpstr>Diet</vt:lpstr>
      <vt:lpstr>Etiquette</vt:lpstr>
      <vt:lpstr>Etiquette</vt:lpstr>
      <vt:lpstr>Etiquette</vt:lpstr>
      <vt:lpstr>Custom</vt:lpstr>
      <vt:lpstr>Custom</vt:lpstr>
      <vt:lpstr>Economic Situation</vt:lpstr>
      <vt:lpstr>Imports : Lack of resources</vt:lpstr>
      <vt:lpstr>PowerPoint 簡報</vt:lpstr>
      <vt:lpstr>PowerPoint 簡報</vt:lpstr>
      <vt:lpstr>Exports : High - tech products</vt:lpstr>
      <vt:lpstr>PowerPoint 簡報</vt:lpstr>
      <vt:lpstr>PowerPoint 簡報</vt:lpstr>
      <vt:lpstr>Total GDP Ranking</vt:lpstr>
      <vt:lpstr>The Global  Competitiveness Index </vt:lpstr>
      <vt:lpstr>Global  Competitiveness Index</vt:lpstr>
      <vt:lpstr>Industry - Robot</vt:lpstr>
      <vt:lpstr>Human ­­­- Care Robot</vt:lpstr>
      <vt:lpstr>Wearable robot</vt:lpstr>
      <vt:lpstr>Representative Company</vt:lpstr>
      <vt:lpstr>Found</vt:lpstr>
      <vt:lpstr>History</vt:lpstr>
      <vt:lpstr>Brand Concepts</vt:lpstr>
      <vt:lpstr>Major Businesses</vt:lpstr>
      <vt:lpstr>Conclusion</vt:lpstr>
      <vt:lpstr>Division of responsibility</vt:lpstr>
      <vt:lpstr>Reference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Report Japan</dc:title>
  <dc:creator>user</dc:creator>
  <cp:lastModifiedBy>許博茜</cp:lastModifiedBy>
  <cp:revision>187</cp:revision>
  <dcterms:created xsi:type="dcterms:W3CDTF">2016-04-27T03:42:58Z</dcterms:created>
  <dcterms:modified xsi:type="dcterms:W3CDTF">2016-05-25T11:40:05Z</dcterms:modified>
</cp:coreProperties>
</file>