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8" r:id="rId4"/>
    <p:sldId id="282" r:id="rId5"/>
    <p:sldId id="277" r:id="rId6"/>
    <p:sldId id="259" r:id="rId7"/>
    <p:sldId id="276" r:id="rId8"/>
    <p:sldId id="275" r:id="rId9"/>
    <p:sldId id="260" r:id="rId10"/>
    <p:sldId id="261" r:id="rId11"/>
    <p:sldId id="263" r:id="rId12"/>
    <p:sldId id="283" r:id="rId13"/>
    <p:sldId id="262" r:id="rId14"/>
    <p:sldId id="264" r:id="rId15"/>
    <p:sldId id="265" r:id="rId16"/>
    <p:sldId id="266" r:id="rId17"/>
    <p:sldId id="267" r:id="rId18"/>
    <p:sldId id="268" r:id="rId19"/>
    <p:sldId id="284" r:id="rId20"/>
    <p:sldId id="280" r:id="rId21"/>
    <p:sldId id="269" r:id="rId22"/>
    <p:sldId id="270" r:id="rId23"/>
    <p:sldId id="285" r:id="rId24"/>
    <p:sldId id="278" r:id="rId25"/>
    <p:sldId id="279" r:id="rId26"/>
    <p:sldId id="272" r:id="rId27"/>
    <p:sldId id="281" r:id="rId28"/>
    <p:sldId id="273" r:id="rId29"/>
    <p:sldId id="274" r:id="rId3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727" autoAdjust="0"/>
  </p:normalViewPr>
  <p:slideViewPr>
    <p:cSldViewPr>
      <p:cViewPr>
        <p:scale>
          <a:sx n="66" d="100"/>
          <a:sy n="66" d="100"/>
        </p:scale>
        <p:origin x="-141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27963;&#38913;&#31807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%20&#30340;&#22294;&#34920;%20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27963;&#38913;&#31807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27963;&#38913;&#31807;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27963;&#38913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5400"/>
          </a:pPr>
          <a:endParaRPr lang="zh-TW"/>
        </a:p>
      </c:txPr>
    </c:title>
    <c:autoTitleDeleted val="0"/>
    <c:plotArea>
      <c:layout>
        <c:manualLayout>
          <c:layoutTarget val="inner"/>
          <c:xMode val="edge"/>
          <c:yMode val="edge"/>
          <c:x val="3.4212379702537182E-2"/>
          <c:y val="0.17631481481481481"/>
          <c:w val="0.56498611111111108"/>
          <c:h val="0.75331481481481488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Population</c:v>
                </c:pt>
              </c:strCache>
            </c:strRef>
          </c:tx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explosion val="7"/>
          </c:dPt>
          <c:dLbls>
            <c:dLbl>
              <c:idx val="0"/>
              <c:layout>
                <c:manualLayout>
                  <c:x val="-0.20682983377077868"/>
                  <c:y val="0.100006415864683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787620297462815E-2"/>
                  <c:y val="-0.1880040828229806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298228346456691E-2"/>
                  <c:y val="-2.04644211140272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1309930008748865E-2"/>
                  <c:y val="8.199708369787109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zh-TW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工作表1!$A$2:$A$5</c:f>
              <c:strCache>
                <c:ptCount val="4"/>
                <c:pt idx="0">
                  <c:v>English</c:v>
                </c:pt>
                <c:pt idx="1">
                  <c:v>Australians</c:v>
                </c:pt>
                <c:pt idx="2">
                  <c:v>Dutch</c:v>
                </c:pt>
                <c:pt idx="3">
                  <c:v>Immigrant group</c:v>
                </c:pt>
              </c:strCache>
            </c:strRef>
          </c:cat>
          <c:val>
            <c:numRef>
              <c:f>工作表1!$B$2:$B$5</c:f>
              <c:numCache>
                <c:formatCode>0.00%</c:formatCode>
                <c:ptCount val="4"/>
                <c:pt idx="0">
                  <c:v>0.3610000000000001</c:v>
                </c:pt>
                <c:pt idx="1">
                  <c:v>0.24600000000000002</c:v>
                </c:pt>
                <c:pt idx="2">
                  <c:v>1.7000000000000001E-2</c:v>
                </c:pt>
                <c:pt idx="3">
                  <c:v>0.37600000000000006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479965004374457"/>
          <c:y val="0.4472212015164771"/>
          <c:w val="0.41381146106736671"/>
          <c:h val="0.53372411781860607"/>
        </c:manualLayout>
      </c:layout>
      <c:overlay val="0"/>
      <c:txPr>
        <a:bodyPr/>
        <a:lstStyle/>
        <a:p>
          <a:pPr>
            <a:defRPr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zh-TW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3600"/>
          </a:pPr>
          <a:endParaRPr lang="zh-TW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'[Microsoft PowerPoint 的圖表 ]工作表1'!$B$1</c:f>
              <c:strCache>
                <c:ptCount val="1"/>
                <c:pt idx="0">
                  <c:v>Language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2"/>
              </a:solidFill>
            </c:spPr>
          </c:dPt>
          <c:dLbls>
            <c:txPr>
              <a:bodyPr/>
              <a:lstStyle/>
              <a:p>
                <a:pPr>
                  <a:defRPr sz="2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'[Microsoft PowerPoint 的圖表 ]工作表1'!$A$2:$A$10</c:f>
              <c:strCache>
                <c:ptCount val="9"/>
                <c:pt idx="0">
                  <c:v>English</c:v>
                </c:pt>
                <c:pt idx="1">
                  <c:v>Mandarin</c:v>
                </c:pt>
                <c:pt idx="2">
                  <c:v>Itallan</c:v>
                </c:pt>
                <c:pt idx="3">
                  <c:v>Arabic</c:v>
                </c:pt>
                <c:pt idx="4">
                  <c:v>Cantonese</c:v>
                </c:pt>
                <c:pt idx="5">
                  <c:v>Greek</c:v>
                </c:pt>
                <c:pt idx="6">
                  <c:v>Vietnamese</c:v>
                </c:pt>
                <c:pt idx="7">
                  <c:v>Sign language</c:v>
                </c:pt>
                <c:pt idx="8">
                  <c:v>Others</c:v>
                </c:pt>
              </c:strCache>
            </c:strRef>
          </c:cat>
          <c:val>
            <c:numRef>
              <c:f>'[Microsoft PowerPoint 的圖表 ]工作表1'!$B$2:$B$10</c:f>
              <c:numCache>
                <c:formatCode>0.00%</c:formatCode>
                <c:ptCount val="9"/>
                <c:pt idx="0">
                  <c:v>0.80700000000000005</c:v>
                </c:pt>
                <c:pt idx="1">
                  <c:v>1.7000000000000001E-2</c:v>
                </c:pt>
                <c:pt idx="2">
                  <c:v>1.4999999999999998E-2</c:v>
                </c:pt>
                <c:pt idx="3">
                  <c:v>1.4E-2</c:v>
                </c:pt>
                <c:pt idx="4">
                  <c:v>1.2999999999999998E-2</c:v>
                </c:pt>
                <c:pt idx="5">
                  <c:v>1.2999999999999998E-2</c:v>
                </c:pt>
                <c:pt idx="6">
                  <c:v>1.2999999999999998E-2</c:v>
                </c:pt>
                <c:pt idx="7">
                  <c:v>1.2999999999999998E-2</c:v>
                </c:pt>
                <c:pt idx="8">
                  <c:v>9.4000000000000014E-2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8587776"/>
        <c:axId val="88503936"/>
      </c:barChart>
      <c:catAx>
        <c:axId val="8858777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zh-TW"/>
          </a:p>
        </c:txPr>
        <c:crossAx val="88503936"/>
        <c:crosses val="autoZero"/>
        <c:auto val="1"/>
        <c:lblAlgn val="ctr"/>
        <c:lblOffset val="100"/>
        <c:noMultiLvlLbl val="0"/>
      </c:catAx>
      <c:valAx>
        <c:axId val="88503936"/>
        <c:scaling>
          <c:orientation val="minMax"/>
          <c:max val="1"/>
        </c:scaling>
        <c:delete val="0"/>
        <c:axPos val="b"/>
        <c:majorGridlines/>
        <c:numFmt formatCode="0.00%" sourceLinked="0"/>
        <c:majorTickMark val="out"/>
        <c:minorTickMark val="none"/>
        <c:tickLblPos val="nextTo"/>
        <c:txPr>
          <a:bodyPr/>
          <a:lstStyle/>
          <a:p>
            <a:pPr>
              <a:defRPr sz="20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zh-TW"/>
          </a:p>
        </c:txPr>
        <c:crossAx val="88587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5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zh-TW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Religion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5"/>
            <c:invertIfNegative val="0"/>
            <c:bubble3D val="0"/>
            <c:spPr>
              <a:solidFill>
                <a:srgbClr val="C00000"/>
              </a:solidFill>
            </c:spPr>
          </c:dPt>
          <c:dLbls>
            <c:dLbl>
              <c:idx val="2"/>
              <c:layout>
                <c:manualLayout>
                  <c:x val="4.9100065616797896E-2"/>
                  <c:y val="-3.703703703703636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8290901137357833E-2"/>
                  <c:y val="-1.851851851851920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7253171478565196E-2"/>
                  <c:y val="-1.851851851851852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8551290463692028E-2"/>
                  <c:y val="-1.851851851851852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zh-TW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工作表1!$A$2:$A$7</c:f>
              <c:strCache>
                <c:ptCount val="6"/>
                <c:pt idx="0">
                  <c:v>Christian</c:v>
                </c:pt>
                <c:pt idx="1">
                  <c:v>No religion</c:v>
                </c:pt>
                <c:pt idx="2">
                  <c:v>Buddhism</c:v>
                </c:pt>
                <c:pt idx="3">
                  <c:v>Islam</c:v>
                </c:pt>
                <c:pt idx="4">
                  <c:v>Hinduism</c:v>
                </c:pt>
                <c:pt idx="5">
                  <c:v>The others</c:v>
                </c:pt>
              </c:strCache>
            </c:strRef>
          </c:cat>
          <c:val>
            <c:numRef>
              <c:f>工作表1!$B$2:$B$7</c:f>
              <c:numCache>
                <c:formatCode>0.00%</c:formatCode>
                <c:ptCount val="6"/>
                <c:pt idx="0">
                  <c:v>0.63900000000000012</c:v>
                </c:pt>
                <c:pt idx="1">
                  <c:v>0.3020000000000001</c:v>
                </c:pt>
                <c:pt idx="2" formatCode="0%">
                  <c:v>2.0000000000000004E-2</c:v>
                </c:pt>
                <c:pt idx="3">
                  <c:v>2.5000000000000001E-2</c:v>
                </c:pt>
                <c:pt idx="4" formatCode="0%">
                  <c:v>1.0000000000000002E-2</c:v>
                </c:pt>
                <c:pt idx="5">
                  <c:v>4.000000000000001E-3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699392"/>
        <c:axId val="88608128"/>
      </c:barChart>
      <c:catAx>
        <c:axId val="8869939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zh-TW"/>
          </a:p>
        </c:txPr>
        <c:crossAx val="88608128"/>
        <c:crosses val="autoZero"/>
        <c:auto val="1"/>
        <c:lblAlgn val="ctr"/>
        <c:lblOffset val="100"/>
        <c:noMultiLvlLbl val="0"/>
      </c:catAx>
      <c:valAx>
        <c:axId val="88608128"/>
        <c:scaling>
          <c:orientation val="minMax"/>
          <c:max val="1"/>
        </c:scaling>
        <c:delete val="0"/>
        <c:axPos val="b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zh-TW"/>
          </a:p>
        </c:txPr>
        <c:crossAx val="88699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641611150259604"/>
          <c:y val="2.5925925925925932E-2"/>
        </c:manualLayout>
      </c:layout>
      <c:overlay val="0"/>
      <c:txPr>
        <a:bodyPr/>
        <a:lstStyle/>
        <a:p>
          <a:pPr>
            <a:defRPr sz="5400"/>
          </a:pPr>
          <a:endParaRPr lang="zh-TW"/>
        </a:p>
      </c:txPr>
    </c:title>
    <c:autoTitleDeleted val="0"/>
    <c:plotArea>
      <c:layout>
        <c:manualLayout>
          <c:layoutTarget val="inner"/>
          <c:xMode val="edge"/>
          <c:yMode val="edge"/>
          <c:x val="4.5975690946898816E-2"/>
          <c:y val="0.16088958280540616"/>
          <c:w val="0.53634782740269682"/>
          <c:h val="0.77434732595254707"/>
        </c:manualLayout>
      </c:layout>
      <c:pieChart>
        <c:varyColors val="1"/>
        <c:ser>
          <c:idx val="0"/>
          <c:order val="0"/>
          <c:tx>
            <c:strRef>
              <c:f>[活頁簿1]工作表1!$B$1</c:f>
              <c:strCache>
                <c:ptCount val="1"/>
                <c:pt idx="0">
                  <c:v>Export</c:v>
                </c:pt>
              </c:strCache>
            </c:strRef>
          </c:tx>
          <c:dPt>
            <c:idx val="0"/>
            <c:bubble3D val="0"/>
            <c:explosion val="11"/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A50021"/>
              </a:solidFill>
            </c:spPr>
          </c:dPt>
          <c:dPt>
            <c:idx val="4"/>
            <c:bubble3D val="0"/>
            <c:spPr>
              <a:solidFill>
                <a:srgbClr val="006600"/>
              </a:solidFill>
            </c:spPr>
          </c:dPt>
          <c:dLbls>
            <c:dLbl>
              <c:idx val="0"/>
              <c:layout>
                <c:manualLayout>
                  <c:x val="-0.18275096946561589"/>
                  <c:y val="5.49046369203849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797542723495871E-2"/>
                  <c:y val="-0.1427405949256344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0230683100387784"/>
                  <c:y val="0.124367162438028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zh-TW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[活頁簿1]工作表1!$A$2:$A$7</c:f>
              <c:strCache>
                <c:ptCount val="6"/>
                <c:pt idx="0">
                  <c:v>Resource</c:v>
                </c:pt>
                <c:pt idx="1">
                  <c:v>Metal ores</c:v>
                </c:pt>
                <c:pt idx="2">
                  <c:v>Rural</c:v>
                </c:pt>
                <c:pt idx="3">
                  <c:v>Coal </c:v>
                </c:pt>
                <c:pt idx="4">
                  <c:v>Other mineral fuels</c:v>
                </c:pt>
                <c:pt idx="5">
                  <c:v>Services</c:v>
                </c:pt>
              </c:strCache>
            </c:strRef>
          </c:cat>
          <c:val>
            <c:numRef>
              <c:f>[活頁簿1]工作表1!$B$2:$B$7</c:f>
              <c:numCache>
                <c:formatCode>0.00%</c:formatCode>
                <c:ptCount val="6"/>
                <c:pt idx="0">
                  <c:v>0.4215000000000001</c:v>
                </c:pt>
                <c:pt idx="1">
                  <c:v>0.2208</c:v>
                </c:pt>
                <c:pt idx="2">
                  <c:v>8.2700000000000023E-2</c:v>
                </c:pt>
                <c:pt idx="3" formatCode="0%">
                  <c:v>8.0000000000000016E-2</c:v>
                </c:pt>
                <c:pt idx="4">
                  <c:v>6.5800000000000011E-2</c:v>
                </c:pt>
                <c:pt idx="5">
                  <c:v>0.12920000000000001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427468408606519"/>
          <c:y val="0.20298815526521152"/>
          <c:w val="0.41668075291920487"/>
          <c:h val="0.73820027359744511"/>
        </c:manualLayout>
      </c:layout>
      <c:overlay val="0"/>
      <c:txPr>
        <a:bodyPr/>
        <a:lstStyle/>
        <a:p>
          <a:pPr>
            <a:defRPr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zh-TW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5400"/>
          </a:pPr>
          <a:endParaRPr lang="zh-TW"/>
        </a:p>
      </c:txPr>
    </c:title>
    <c:autoTitleDeleted val="0"/>
    <c:plotArea>
      <c:layout>
        <c:manualLayout>
          <c:layoutTarget val="inner"/>
          <c:xMode val="edge"/>
          <c:yMode val="edge"/>
          <c:x val="2.9087832029547584E-2"/>
          <c:y val="0.17631481481481481"/>
          <c:w val="0.58788140075284523"/>
          <c:h val="0.78479629629629644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Import</c:v>
                </c:pt>
              </c:strCache>
            </c:strRef>
          </c:tx>
          <c:dPt>
            <c:idx val="0"/>
            <c:bubble3D val="0"/>
            <c:explosion val="13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0.22463210259948138"/>
                  <c:y val="-0.1186790609507145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453831260143216"/>
                  <c:y val="-1.52403032954214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096911306814297"/>
                  <c:y val="0.139001020705745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/>
                </a:pPr>
                <a:endParaRPr lang="zh-TW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工作表1!$A$2:$A$4</c:f>
              <c:strCache>
                <c:ptCount val="3"/>
                <c:pt idx="0">
                  <c:v>Goods</c:v>
                </c:pt>
                <c:pt idx="1">
                  <c:v>Consumption goods</c:v>
                </c:pt>
                <c:pt idx="2">
                  <c:v>Capital goods</c:v>
                </c:pt>
              </c:strCache>
            </c:strRef>
          </c:cat>
          <c:val>
            <c:numRef>
              <c:f>工作表1!$B$2:$B$4</c:f>
              <c:numCache>
                <c:formatCode>0.00%</c:formatCode>
                <c:ptCount val="3"/>
                <c:pt idx="0">
                  <c:v>0.61790000000000012</c:v>
                </c:pt>
                <c:pt idx="1">
                  <c:v>0.25580000000000008</c:v>
                </c:pt>
                <c:pt idx="2">
                  <c:v>0.1263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380095146613916"/>
          <c:y val="0.30097375328083997"/>
          <c:w val="0.31093985079847009"/>
          <c:h val="0.57807086614173242"/>
        </c:manualLayout>
      </c:layout>
      <c:overlay val="0"/>
      <c:txPr>
        <a:bodyPr/>
        <a:lstStyle/>
        <a:p>
          <a:pPr>
            <a:defRPr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zh-TW"/>
        </a:p>
      </c:txPr>
    </c:legend>
    <c:plotVisOnly val="1"/>
    <c:dispBlanksAs val="zero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EA81-BF80-429B-8699-11C98876D5F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B82E-250D-4547-B89B-DFA981DBDB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2095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-15875"/>
            <a:ext cx="9144000" cy="6858000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</p:pic>
      <p:grpSp>
        <p:nvGrpSpPr>
          <p:cNvPr id="15" name="群組 14"/>
          <p:cNvGrpSpPr/>
          <p:nvPr userDrawn="1"/>
        </p:nvGrpSpPr>
        <p:grpSpPr>
          <a:xfrm>
            <a:off x="2092166" y="1838434"/>
            <a:ext cx="4856098" cy="1446550"/>
            <a:chOff x="1835696" y="1650586"/>
            <a:chExt cx="4856098" cy="1446550"/>
          </a:xfrm>
        </p:grpSpPr>
        <p:sp>
          <p:nvSpPr>
            <p:cNvPr id="8" name="文字方塊 7"/>
            <p:cNvSpPr txBox="1"/>
            <p:nvPr userDrawn="1"/>
          </p:nvSpPr>
          <p:spPr>
            <a:xfrm>
              <a:off x="1835696" y="1650586"/>
              <a:ext cx="453650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8800" b="1" i="0" kern="1200" dirty="0" smtClean="0">
                  <a:solidFill>
                    <a:schemeClr val="tx1"/>
                  </a:solidFill>
                  <a:effectLst/>
                  <a:latin typeface="Constantia" pitchFamily="18" charset="0"/>
                  <a:ea typeface="+mn-ea"/>
                  <a:cs typeface="+mn-cs"/>
                </a:rPr>
                <a:t>Austral</a:t>
              </a:r>
            </a:p>
          </p:txBody>
        </p:sp>
        <p:sp>
          <p:nvSpPr>
            <p:cNvPr id="10" name="五角星形 9"/>
            <p:cNvSpPr/>
            <p:nvPr userDrawn="1"/>
          </p:nvSpPr>
          <p:spPr>
            <a:xfrm>
              <a:off x="5743178" y="1789485"/>
              <a:ext cx="268982" cy="268982"/>
            </a:xfrm>
            <a:prstGeom prst="star5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 userDrawn="1"/>
          </p:nvSpPr>
          <p:spPr>
            <a:xfrm>
              <a:off x="5966916" y="1650586"/>
              <a:ext cx="724878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8800" dirty="0" smtClean="0">
                  <a:solidFill>
                    <a:schemeClr val="tx1"/>
                  </a:solidFill>
                  <a:latin typeface="Constantia" pitchFamily="18" charset="0"/>
                </a:rPr>
                <a:t>a</a:t>
              </a:r>
              <a:endParaRPr lang="zh-TW" altLang="en-US" sz="8800" dirty="0">
                <a:solidFill>
                  <a:schemeClr val="tx1"/>
                </a:solidFill>
                <a:latin typeface="Constantia" pitchFamily="18" charset="0"/>
              </a:endParaRPr>
            </a:p>
          </p:txBody>
        </p:sp>
        <p:sp>
          <p:nvSpPr>
            <p:cNvPr id="13" name="流程圖: 替代處理程序 12"/>
            <p:cNvSpPr/>
            <p:nvPr userDrawn="1"/>
          </p:nvSpPr>
          <p:spPr>
            <a:xfrm rot="5400000">
              <a:off x="5584565" y="2382531"/>
              <a:ext cx="576064" cy="114821"/>
            </a:xfrm>
            <a:prstGeom prst="flowChartAlternateProcess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文字方塊 13"/>
          <p:cNvSpPr txBox="1"/>
          <p:nvPr userDrawn="1"/>
        </p:nvSpPr>
        <p:spPr>
          <a:xfrm>
            <a:off x="4024550" y="4293096"/>
            <a:ext cx="3283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 smtClean="0">
                <a:solidFill>
                  <a:schemeClr val="tx1"/>
                </a:solidFill>
                <a:latin typeface="Constantia" pitchFamily="18" charset="0"/>
              </a:rPr>
              <a:t>65</a:t>
            </a:r>
            <a:r>
              <a:rPr lang="en-US" altLang="zh-TW" sz="4000" b="1" baseline="0" dirty="0" smtClean="0">
                <a:solidFill>
                  <a:schemeClr val="tx1"/>
                </a:solidFill>
                <a:latin typeface="Constantia" pitchFamily="18" charset="0"/>
              </a:rPr>
              <a:t>  Daniel</a:t>
            </a:r>
            <a:br>
              <a:rPr lang="en-US" altLang="zh-TW" sz="4000" b="1" baseline="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altLang="zh-TW" sz="4000" b="1" baseline="0" dirty="0" smtClean="0">
                <a:solidFill>
                  <a:schemeClr val="tx1"/>
                </a:solidFill>
                <a:latin typeface="Constantia" pitchFamily="18" charset="0"/>
              </a:rPr>
              <a:t>82  Jeffrey</a:t>
            </a:r>
            <a:br>
              <a:rPr lang="en-US" altLang="zh-TW" sz="4000" b="1" baseline="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altLang="zh-TW" sz="4000" b="1" baseline="0" dirty="0" smtClean="0">
                <a:solidFill>
                  <a:schemeClr val="tx1"/>
                </a:solidFill>
                <a:latin typeface="Constantia" pitchFamily="18" charset="0"/>
              </a:rPr>
              <a:t>87  Winnie</a:t>
            </a:r>
            <a:endParaRPr lang="zh-TW" altLang="en-US" sz="40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200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直線接點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9E56CCD-427C-4628-9EF0-080154792930}" type="datetimeFigureOut">
              <a:rPr lang="zh-TW" altLang="en-US" smtClean="0"/>
              <a:pPr/>
              <a:t>2016/6/3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D3297D0-9E7A-4ECD-907D-2CCBCC234AAB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" y="28965"/>
            <a:ext cx="9144000" cy="6819656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995936" y="5971927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b="1" dirty="0" smtClean="0">
                <a:latin typeface="High Tower Text" panose="02040502050506030303" pitchFamily="18" charset="0"/>
              </a:rPr>
              <a:t>83  Angie</a:t>
            </a:r>
            <a:endParaRPr lang="zh-TW" altLang="en-US" sz="4400" b="1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83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811758"/>
          </a:xfrm>
        </p:spPr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en-US" altLang="zh-TW" sz="48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Overview of country</a:t>
            </a:r>
          </a:p>
          <a:p>
            <a:pPr marL="64008" indent="0">
              <a:buNone/>
            </a:pPr>
            <a:r>
              <a:rPr lang="en-US" altLang="zh-TW" sz="48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Culture</a:t>
            </a:r>
          </a:p>
          <a:p>
            <a:pPr marL="64008" indent="0">
              <a:buNone/>
            </a:pPr>
            <a:r>
              <a:rPr lang="en-US" altLang="zh-TW" sz="48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Economy &amp; Industry</a:t>
            </a:r>
          </a:p>
          <a:p>
            <a:pPr marL="64008" indent="0">
              <a:buNone/>
            </a:pPr>
            <a:r>
              <a:rPr lang="en-US" altLang="zh-TW" sz="48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Company</a:t>
            </a:r>
          </a:p>
          <a:p>
            <a:pPr marL="64008" indent="0">
              <a:buNone/>
            </a:pPr>
            <a:r>
              <a:rPr lang="en-US" altLang="zh-TW" sz="48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Conclusion</a:t>
            </a:r>
          </a:p>
          <a:p>
            <a:pPr marL="64008" indent="0">
              <a:buNone/>
            </a:pPr>
            <a:r>
              <a:rPr lang="en-US" altLang="zh-TW" sz="48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Reference</a:t>
            </a:r>
          </a:p>
          <a:p>
            <a:pPr marL="64008" indent="0">
              <a:buNone/>
            </a:pPr>
            <a:endParaRPr lang="en-US" altLang="zh-TW" sz="4800" b="1" dirty="0" smtClean="0">
              <a:ln w="31750" cmpd="sng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Impact" pitchFamily="34" charset="0"/>
            </a:endParaRPr>
          </a:p>
          <a:p>
            <a:endParaRPr lang="en-US" altLang="zh-TW" sz="4800" b="1" dirty="0" smtClean="0">
              <a:ln w="10541" cmpd="sng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endParaRPr lang="zh-TW" altLang="en-US" sz="4800" b="1" dirty="0">
              <a:ln w="10541" cmpd="sng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87624" y="420868"/>
            <a:ext cx="6408712" cy="1107996"/>
          </a:xfrm>
          <a:prstGeom prst="rect">
            <a:avLst/>
          </a:prstGeom>
          <a:noFill/>
          <a:ln w="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6600" b="1" dirty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O</a:t>
            </a:r>
            <a:r>
              <a:rPr lang="en-US" altLang="zh-TW" sz="66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utline</a:t>
            </a:r>
            <a:endParaRPr lang="zh-TW" altLang="en-US" sz="6600" b="1" dirty="0">
              <a:ln w="31750" cmpd="sng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36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798179" y="45204"/>
            <a:ext cx="206338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Capital</a:t>
            </a:r>
          </a:p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Currency</a:t>
            </a:r>
          </a:p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Population</a:t>
            </a:r>
          </a:p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3798179" y="1958653"/>
            <a:ext cx="27879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Flag &amp; Anthem</a:t>
            </a:r>
          </a:p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Weather</a:t>
            </a:r>
          </a:p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Religion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798179" y="3542829"/>
            <a:ext cx="45365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</a:t>
            </a:r>
            <a:endParaRPr lang="en-US" altLang="zh-TW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video</a:t>
            </a:r>
          </a:p>
          <a:p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</a:t>
            </a:r>
            <a:endParaRPr lang="en-US" altLang="zh-TW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789223" y="691535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Jeffrey</a:t>
            </a:r>
            <a:endParaRPr lang="zh-TW" altLang="en-US" sz="2800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824045" y="3973716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Daniel</a:t>
            </a:r>
            <a:endParaRPr lang="zh-TW" altLang="en-US" sz="2800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768376" y="238954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Winnie</a:t>
            </a:r>
            <a:endParaRPr lang="zh-TW" altLang="en-US" sz="2800" b="1" dirty="0"/>
          </a:p>
        </p:txBody>
      </p:sp>
      <p:sp>
        <p:nvSpPr>
          <p:cNvPr id="10" name="左大括弧 9"/>
          <p:cNvSpPr/>
          <p:nvPr/>
        </p:nvSpPr>
        <p:spPr>
          <a:xfrm>
            <a:off x="2411760" y="188640"/>
            <a:ext cx="1096459" cy="1440160"/>
          </a:xfrm>
          <a:prstGeom prst="leftBrace">
            <a:avLst/>
          </a:prstGeom>
          <a:noFill/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左大括弧 10"/>
          <p:cNvSpPr/>
          <p:nvPr/>
        </p:nvSpPr>
        <p:spPr>
          <a:xfrm>
            <a:off x="2411760" y="2054175"/>
            <a:ext cx="1096459" cy="1193949"/>
          </a:xfrm>
          <a:prstGeom prst="leftBrace">
            <a:avLst/>
          </a:prstGeom>
          <a:noFill/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左大括弧 11"/>
          <p:cNvSpPr/>
          <p:nvPr/>
        </p:nvSpPr>
        <p:spPr>
          <a:xfrm>
            <a:off x="2319874" y="5085184"/>
            <a:ext cx="1096459" cy="1344359"/>
          </a:xfrm>
          <a:prstGeom prst="leftBrace">
            <a:avLst/>
          </a:prstGeom>
          <a:noFill/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左大括弧 12"/>
          <p:cNvSpPr/>
          <p:nvPr/>
        </p:nvSpPr>
        <p:spPr>
          <a:xfrm>
            <a:off x="2411760" y="3638351"/>
            <a:ext cx="1096459" cy="1193949"/>
          </a:xfrm>
          <a:prstGeom prst="leftBrace">
            <a:avLst/>
          </a:prstGeom>
          <a:noFill/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824045" y="5570958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Angie</a:t>
            </a:r>
            <a:endParaRPr lang="zh-TW" altLang="en-US" sz="2800" b="1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3762111" y="4833952"/>
            <a:ext cx="286007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800"/>
            </a:lvl1pPr>
          </a:lstStyle>
          <a:p>
            <a:r>
              <a:rPr lang="en-US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Economy</a:t>
            </a:r>
          </a:p>
          <a:p>
            <a:r>
              <a:rPr lang="en-US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 &amp; Export</a:t>
            </a:r>
          </a:p>
          <a:p>
            <a:r>
              <a:rPr lang="en-US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Company</a:t>
            </a:r>
          </a:p>
          <a:p>
            <a:r>
              <a:rPr lang="en-US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09015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67644" y="2151728"/>
            <a:ext cx="6408712" cy="2554545"/>
          </a:xfrm>
          <a:prstGeom prst="rect">
            <a:avLst/>
          </a:prstGeom>
          <a:noFill/>
          <a:ln w="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80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Overview of country</a:t>
            </a:r>
          </a:p>
        </p:txBody>
      </p:sp>
    </p:spTree>
    <p:extLst>
      <p:ext uri="{BB962C8B-B14F-4D97-AF65-F5344CB8AC3E}">
        <p14:creationId xmlns:p14="http://schemas.microsoft.com/office/powerpoint/2010/main" val="370536906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do you know about Australia?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1915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bc\Desktop\canberra-1024x6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72456"/>
            <a:ext cx="9117524" cy="5885543"/>
          </a:xfrm>
          <a:prstGeom prst="rect">
            <a:avLst/>
          </a:prstGeom>
          <a:noFill/>
        </p:spPr>
      </p:pic>
      <p:sp>
        <p:nvSpPr>
          <p:cNvPr id="5" name="橢圓 4"/>
          <p:cNvSpPr/>
          <p:nvPr/>
        </p:nvSpPr>
        <p:spPr>
          <a:xfrm>
            <a:off x="7143768" y="5949280"/>
            <a:ext cx="1800000" cy="576064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向右箭號 5"/>
          <p:cNvSpPr/>
          <p:nvPr/>
        </p:nvSpPr>
        <p:spPr>
          <a:xfrm rot="2773702">
            <a:off x="5958970" y="5128592"/>
            <a:ext cx="1440160" cy="866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3298622" y="57398"/>
            <a:ext cx="2785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dirty="0"/>
              <a:t>C</a:t>
            </a:r>
            <a:r>
              <a:rPr lang="en-US" altLang="zh-TW" sz="5400" b="1" dirty="0" smtClean="0"/>
              <a:t>apital</a:t>
            </a:r>
            <a:endParaRPr lang="zh-TW" altLang="en-US" sz="5400" b="1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0" y="-8828"/>
            <a:ext cx="9144000" cy="365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3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563758"/>
            <a:ext cx="2016224" cy="203359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563758"/>
            <a:ext cx="2016224" cy="203359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628800"/>
            <a:ext cx="3816424" cy="388843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81267"/>
            <a:ext cx="2016224" cy="210371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68760"/>
            <a:ext cx="2016224" cy="203235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996952"/>
            <a:ext cx="2001709" cy="2033594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3167844" y="113807"/>
            <a:ext cx="3475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dirty="0" smtClean="0"/>
              <a:t>Currency</a:t>
            </a:r>
            <a:endParaRPr lang="zh-TW" altLang="en-US" sz="5400" b="1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4860032" y="5611887"/>
            <a:ext cx="4536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 smtClean="0"/>
              <a:t>1AUD=23.7NTD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58838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圖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921930"/>
              </p:ext>
            </p:extLst>
          </p:nvPr>
        </p:nvGraphicFramePr>
        <p:xfrm>
          <a:off x="1421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12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圖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4557983"/>
              </p:ext>
            </p:extLst>
          </p:nvPr>
        </p:nvGraphicFramePr>
        <p:xfrm>
          <a:off x="13951" y="0"/>
          <a:ext cx="8974758" cy="6731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350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向右箭號 4"/>
          <p:cNvSpPr/>
          <p:nvPr/>
        </p:nvSpPr>
        <p:spPr>
          <a:xfrm>
            <a:off x="3707904" y="2783812"/>
            <a:ext cx="1728192" cy="1440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20" y="2166009"/>
            <a:ext cx="3553500" cy="267576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32856"/>
            <a:ext cx="3567690" cy="2675767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325330" y="2238342"/>
            <a:ext cx="3553500" cy="2675767"/>
            <a:chOff x="298420" y="2166009"/>
            <a:chExt cx="3553500" cy="2675767"/>
          </a:xfrm>
        </p:grpSpPr>
        <p:cxnSp>
          <p:nvCxnSpPr>
            <p:cNvPr id="10" name="直線接點 9"/>
            <p:cNvCxnSpPr/>
            <p:nvPr/>
          </p:nvCxnSpPr>
          <p:spPr>
            <a:xfrm>
              <a:off x="298420" y="2166009"/>
              <a:ext cx="3553500" cy="2642614"/>
            </a:xfrm>
            <a:prstGeom prst="line">
              <a:avLst/>
            </a:prstGeom>
            <a:ln w="139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 flipV="1">
              <a:off x="298420" y="2166009"/>
              <a:ext cx="3553500" cy="2675767"/>
            </a:xfrm>
            <a:prstGeom prst="line">
              <a:avLst/>
            </a:prstGeom>
            <a:ln w="139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字方塊 17"/>
          <p:cNvSpPr txBox="1"/>
          <p:nvPr/>
        </p:nvSpPr>
        <p:spPr>
          <a:xfrm>
            <a:off x="3888837" y="188640"/>
            <a:ext cx="1776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Flag</a:t>
            </a:r>
            <a:endParaRPr lang="zh-TW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48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86" y="0"/>
            <a:ext cx="91635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8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67644" y="2767281"/>
            <a:ext cx="6408712" cy="1323439"/>
          </a:xfrm>
          <a:prstGeom prst="rect">
            <a:avLst/>
          </a:prstGeom>
          <a:noFill/>
          <a:ln w="0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64008" indent="0" algn="ctr">
              <a:buNone/>
            </a:pPr>
            <a:r>
              <a:rPr lang="en-US" altLang="zh-TW" sz="80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Culture</a:t>
            </a:r>
          </a:p>
        </p:txBody>
      </p:sp>
    </p:spTree>
    <p:extLst>
      <p:ext uri="{BB962C8B-B14F-4D97-AF65-F5344CB8AC3E}">
        <p14:creationId xmlns:p14="http://schemas.microsoft.com/office/powerpoint/2010/main" val="370536906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圖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863519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145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915816" y="168766"/>
            <a:ext cx="3420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 smtClean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Mammal</a:t>
            </a:r>
            <a:endParaRPr lang="zh-TW" altLang="en-US" sz="5400" dirty="0">
              <a:latin typeface="Segoe UI Black" pitchFamily="34" charset="0"/>
              <a:cs typeface="Segoe UI Black" pitchFamily="34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203848" y="175573"/>
            <a:ext cx="2770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 smtClean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Animal</a:t>
            </a:r>
            <a:endParaRPr lang="zh-TW" altLang="en-US" sz="5400" dirty="0">
              <a:latin typeface="Segoe UI Black" pitchFamily="34" charset="0"/>
              <a:cs typeface="Segoe UI Black" pitchFamily="34" charset="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2569862" cy="170574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337207"/>
            <a:ext cx="2861588" cy="1705746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47" y="4070176"/>
            <a:ext cx="2569861" cy="202312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077072"/>
            <a:ext cx="2965806" cy="2023120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311776"/>
            <a:ext cx="2583843" cy="1731175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281" y="4077072"/>
            <a:ext cx="2636762" cy="2023120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11776"/>
            <a:ext cx="2645777" cy="1734738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854077" y="3010950"/>
            <a:ext cx="14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Dingo</a:t>
            </a:r>
            <a:endParaRPr lang="zh-TW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3563888" y="3010949"/>
            <a:ext cx="2285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zh-TW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angaroo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6300192" y="2996952"/>
            <a:ext cx="2808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Tree Kangaroo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899592" y="6021288"/>
            <a:ext cx="1338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Black" pitchFamily="34" charset="0"/>
                <a:cs typeface="Segoe UI Black" pitchFamily="34" charset="0"/>
              </a:rPr>
              <a:t>Koala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Black" pitchFamily="34" charset="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704277" y="6012577"/>
            <a:ext cx="1875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platypus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Black" pitchFamily="34" charset="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6876256" y="6021288"/>
            <a:ext cx="1822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Numbat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Black" pitchFamily="34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467545" y="2996952"/>
            <a:ext cx="2160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en-US" altLang="zh-TW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Echidna</a:t>
            </a:r>
          </a:p>
        </p:txBody>
      </p:sp>
      <p:pic>
        <p:nvPicPr>
          <p:cNvPr id="28" name="圖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322711"/>
            <a:ext cx="2867651" cy="1734738"/>
          </a:xfrm>
          <a:prstGeom prst="rect">
            <a:avLst/>
          </a:prstGeom>
        </p:spPr>
      </p:pic>
      <p:sp>
        <p:nvSpPr>
          <p:cNvPr id="29" name="文字方塊 28"/>
          <p:cNvSpPr txBox="1"/>
          <p:nvPr/>
        </p:nvSpPr>
        <p:spPr>
          <a:xfrm>
            <a:off x="3563888" y="2987893"/>
            <a:ext cx="2160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Pygmy possum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" name="圖片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311776"/>
            <a:ext cx="2583843" cy="1731175"/>
          </a:xfrm>
          <a:prstGeom prst="rect">
            <a:avLst/>
          </a:prstGeom>
        </p:spPr>
      </p:pic>
      <p:sp>
        <p:nvSpPr>
          <p:cNvPr id="31" name="文字方塊 30"/>
          <p:cNvSpPr txBox="1"/>
          <p:nvPr/>
        </p:nvSpPr>
        <p:spPr>
          <a:xfrm>
            <a:off x="6300192" y="2999854"/>
            <a:ext cx="28477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Tasmanian Devil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" name="圖片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065111"/>
            <a:ext cx="2964723" cy="2026050"/>
          </a:xfrm>
          <a:prstGeom prst="rect">
            <a:avLst/>
          </a:prstGeom>
        </p:spPr>
      </p:pic>
      <p:sp>
        <p:nvSpPr>
          <p:cNvPr id="34" name="文字方塊 33"/>
          <p:cNvSpPr txBox="1"/>
          <p:nvPr/>
        </p:nvSpPr>
        <p:spPr>
          <a:xfrm>
            <a:off x="3707904" y="6021288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Wombat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655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1" grpId="2"/>
      <p:bldP spid="21" grpId="0"/>
      <p:bldP spid="21" grpId="1"/>
      <p:bldP spid="22" grpId="0"/>
      <p:bldP spid="22" grpId="1"/>
      <p:bldP spid="23" grpId="0"/>
      <p:bldP spid="23" grpId="1"/>
      <p:bldP spid="24" grpId="0"/>
      <p:bldP spid="25" grpId="0"/>
      <p:bldP spid="25" grpId="1"/>
      <p:bldP spid="26" grpId="0"/>
      <p:bldP spid="27" grpId="0"/>
      <p:bldP spid="29" grpId="0"/>
      <p:bldP spid="31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143537" y="0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Reptile</a:t>
            </a:r>
            <a:endParaRPr lang="zh-TW" altLang="en-US" sz="5400" dirty="0">
              <a:latin typeface="Segoe UI Black" pitchFamily="34" charset="0"/>
              <a:cs typeface="Segoe UI Black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05" y="1305310"/>
            <a:ext cx="3175446" cy="2203791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113723" y="3414307"/>
            <a:ext cx="1549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Viper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346869"/>
            <a:ext cx="3175446" cy="2248856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6341518" y="3580285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lizard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830" y="3842000"/>
            <a:ext cx="3654354" cy="2384466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3432541" y="6084585"/>
            <a:ext cx="2209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crocodile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69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203848" y="129406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B</a:t>
            </a:r>
            <a:r>
              <a:rPr lang="en-US" altLang="zh-TW" sz="5400" dirty="0" smtClean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irds</a:t>
            </a:r>
            <a:endParaRPr lang="zh-TW" altLang="en-US" sz="5400" dirty="0">
              <a:latin typeface="Segoe UI Black" pitchFamily="34" charset="0"/>
              <a:cs typeface="Segoe UI Black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88" y="1478301"/>
            <a:ext cx="2467328" cy="164385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90" y="4111576"/>
            <a:ext cx="2467326" cy="151361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23391" y="2996952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Turkey</a:t>
            </a:r>
            <a:endParaRPr lang="zh-TW" altLang="en-US" sz="3200" b="1" dirty="0"/>
          </a:p>
        </p:txBody>
      </p:sp>
      <p:sp>
        <p:nvSpPr>
          <p:cNvPr id="9" name="文字方塊 8"/>
          <p:cNvSpPr txBox="1"/>
          <p:nvPr/>
        </p:nvSpPr>
        <p:spPr>
          <a:xfrm>
            <a:off x="899593" y="5582272"/>
            <a:ext cx="1368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/>
              <a:t>Parrot</a:t>
            </a:r>
            <a:endParaRPr lang="zh-TW" altLang="en-US" sz="3200" b="1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202" y="1480428"/>
            <a:ext cx="2503372" cy="166054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6732240" y="3140968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Pelican</a:t>
            </a:r>
            <a:endParaRPr lang="zh-TW" altLang="en-US" sz="3200" b="1" dirty="0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260" y="4115992"/>
            <a:ext cx="2535204" cy="1548248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6228184" y="5595163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Kookaburra</a:t>
            </a:r>
            <a:endParaRPr lang="zh-TW" altLang="en-US" sz="3200" b="1" dirty="0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406" y="2477622"/>
            <a:ext cx="3010762" cy="1805698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3706008" y="4212377"/>
            <a:ext cx="1802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/>
              <a:t>Penguin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5995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  <p:bldP spid="13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174121" y="205119"/>
            <a:ext cx="2910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Aquatic</a:t>
            </a:r>
            <a:endParaRPr lang="zh-TW" altLang="en-US" sz="5400" dirty="0">
              <a:latin typeface="Segoe UI Black" pitchFamily="34" charset="0"/>
              <a:cs typeface="Segoe UI Black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0" y="1412776"/>
            <a:ext cx="2857500" cy="2085975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043608" y="342900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Dugong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196" y="1516931"/>
            <a:ext cx="3078562" cy="205382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6444208" y="3564305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Fur 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seal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07" y="3715437"/>
            <a:ext cx="3535473" cy="2256275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3491880" y="5971712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Whale 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shark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512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563888" y="188640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b="1" dirty="0" smtClean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View</a:t>
            </a:r>
            <a:endParaRPr lang="zh-TW" altLang="en-US" sz="4800" b="1" dirty="0">
              <a:latin typeface="Segoe UI Black" pitchFamily="34" charset="0"/>
              <a:cs typeface="Segoe UI Black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07562"/>
            <a:ext cx="7101541" cy="407417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07562"/>
            <a:ext cx="7243789" cy="40741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1307562"/>
            <a:ext cx="7254483" cy="407417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7" y="1249259"/>
            <a:ext cx="7363520" cy="413014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46125"/>
            <a:ext cx="7407523" cy="413560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71397"/>
            <a:ext cx="7407523" cy="411033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46125"/>
            <a:ext cx="7407523" cy="4133275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2843808" y="5589239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Great Barrier Reef</a:t>
            </a:r>
            <a:endParaRPr lang="zh-TW" altLang="en-US" sz="3200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2483768" y="5580529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Sydney Opera House</a:t>
            </a:r>
            <a:endParaRPr lang="zh-TW" altLang="en-US" sz="3200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3419872" y="5589240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Ayers Rock</a:t>
            </a:r>
            <a:endParaRPr lang="zh-TW" altLang="en-US" sz="3200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2843808" y="5589240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Great Ocean Road</a:t>
            </a:r>
            <a:endParaRPr lang="zh-TW" altLang="en-US" sz="3200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3419872" y="5580529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Fraser Island</a:t>
            </a:r>
            <a:endParaRPr lang="zh-TW" altLang="en-US" sz="3200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3203848" y="5589240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The Pinnacles</a:t>
            </a:r>
            <a:endParaRPr lang="zh-TW" altLang="en-US" sz="3200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3276419" y="5580529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Wave Rock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65364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67644" y="2151728"/>
            <a:ext cx="6408712" cy="2554545"/>
          </a:xfrm>
          <a:prstGeom prst="rect">
            <a:avLst/>
          </a:prstGeom>
          <a:noFill/>
          <a:ln w="0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64008" indent="0" algn="ctr">
              <a:buNone/>
            </a:pPr>
            <a:r>
              <a:rPr lang="en-US" altLang="zh-TW" sz="80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Economy &amp; Industry</a:t>
            </a:r>
          </a:p>
        </p:txBody>
      </p:sp>
    </p:spTree>
    <p:extLst>
      <p:ext uri="{BB962C8B-B14F-4D97-AF65-F5344CB8AC3E}">
        <p14:creationId xmlns:p14="http://schemas.microsoft.com/office/powerpoint/2010/main" val="370536906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2398373" y="278408"/>
            <a:ext cx="4117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b="1" dirty="0" smtClean="0">
                <a:latin typeface="Segoe UI Black" pitchFamily="34" charset="0"/>
                <a:cs typeface="Segoe UI Black" pitchFamily="34" charset="0"/>
              </a:rPr>
              <a:t>Economy</a:t>
            </a:r>
            <a:endParaRPr lang="en-US" altLang="zh-TW" sz="5400" b="1" dirty="0">
              <a:latin typeface="Segoe UI Black" pitchFamily="34" charset="0"/>
              <a:cs typeface="Segoe UI Black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1560" y="1556792"/>
            <a:ext cx="820891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</a:t>
            </a:r>
            <a:r>
              <a:rPr lang="en-US" altLang="zh-TW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wealthiest in </a:t>
            </a:r>
            <a:r>
              <a:rPr lang="en-US" altLang="zh-TW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world.</a:t>
            </a:r>
            <a:endParaRPr lang="en-US" altLang="zh-TW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1" y="2776572"/>
            <a:ext cx="57463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12th-largest </a:t>
            </a:r>
            <a:r>
              <a:rPr lang="en-US" altLang="zh-TW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economy.</a:t>
            </a:r>
          </a:p>
        </p:txBody>
      </p:sp>
      <p:sp>
        <p:nvSpPr>
          <p:cNvPr id="5" name="矩形 4"/>
          <p:cNvSpPr/>
          <p:nvPr/>
        </p:nvSpPr>
        <p:spPr>
          <a:xfrm>
            <a:off x="593665" y="3996352"/>
            <a:ext cx="82089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15th-highest </a:t>
            </a:r>
            <a:r>
              <a:rPr lang="en-US" altLang="zh-TW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capita </a:t>
            </a:r>
            <a:r>
              <a:rPr lang="en-US" altLang="zh-TW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income in 2014.</a:t>
            </a:r>
            <a:endParaRPr lang="zh-TW" altLang="en-US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966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圖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8741882"/>
              </p:ext>
            </p:extLst>
          </p:nvPr>
        </p:nvGraphicFramePr>
        <p:xfrm>
          <a:off x="-108520" y="0"/>
          <a:ext cx="925252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239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圖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0490723"/>
              </p:ext>
            </p:extLst>
          </p:nvPr>
        </p:nvGraphicFramePr>
        <p:xfrm>
          <a:off x="-11134" y="0"/>
          <a:ext cx="915513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932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67644" y="2767281"/>
            <a:ext cx="6408712" cy="1323439"/>
          </a:xfrm>
          <a:prstGeom prst="rect">
            <a:avLst/>
          </a:prstGeom>
          <a:noFill/>
          <a:ln w="0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64008" indent="0" algn="ctr">
              <a:buNone/>
            </a:pPr>
            <a:r>
              <a:rPr lang="en-US" altLang="zh-TW" sz="8000" b="1" dirty="0" smtClean="0">
                <a:ln w="31750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Impact" pitchFamily="34" charset="0"/>
              </a:rPr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370536906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2411760" y="143875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zh-TW" sz="5400" b="1" dirty="0"/>
              <a:t>BHP Billiton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489" y="2381998"/>
            <a:ext cx="2448272" cy="1455362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115616" y="1330896"/>
            <a:ext cx="54726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</a:t>
            </a:r>
            <a:r>
              <a:rPr lang="zh-TW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en-US" altLang="zh-TW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1885 – BHP (58%)</a:t>
            </a:r>
          </a:p>
          <a:p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1860 </a:t>
            </a: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Billiton PLC (42%)</a:t>
            </a:r>
          </a:p>
          <a:p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2001</a:t>
            </a: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creation of a </a:t>
            </a:r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DLC</a:t>
            </a:r>
          </a:p>
          <a:p>
            <a:endParaRPr lang="en-US" altLang="zh-TW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HD: </a:t>
            </a:r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Melbourne</a:t>
            </a:r>
          </a:p>
          <a:p>
            <a:endParaRPr lang="en-US" altLang="zh-TW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TW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664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 txBox="1">
            <a:spLocks noGrp="1"/>
          </p:cNvSpPr>
          <p:nvPr>
            <p:ph idx="1"/>
          </p:nvPr>
        </p:nvSpPr>
        <p:spPr>
          <a:xfrm>
            <a:off x="446856" y="188640"/>
            <a:ext cx="4535857" cy="1040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Revenue</a:t>
            </a:r>
            <a:r>
              <a:rPr lang="zh-TW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$61.2 billion</a:t>
            </a:r>
          </a:p>
          <a:p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Profit</a:t>
            </a:r>
            <a:r>
              <a:rPr lang="zh-TW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1.91 </a:t>
            </a:r>
            <a:r>
              <a:rPr lang="en-US" altLang="zh-TW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billion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364088" y="188640"/>
            <a:ext cx="3312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b="1" dirty="0" smtClean="0">
                <a:solidFill>
                  <a:srgbClr val="FF0000"/>
                </a:solidFill>
              </a:rPr>
              <a:t>Ｎｏ．１</a:t>
            </a:r>
            <a:endParaRPr lang="zh-TW" altLang="en-US" sz="6000" b="1" dirty="0">
              <a:solidFill>
                <a:srgbClr val="FF000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11560" y="3717032"/>
            <a:ext cx="5472608" cy="259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8056"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</a:pPr>
            <a:r>
              <a:rPr lang="it-IT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Coal</a:t>
            </a:r>
          </a:p>
          <a:p>
            <a:pPr marL="448056"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</a:pPr>
            <a:r>
              <a:rPr lang="it-IT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Copper</a:t>
            </a:r>
          </a:p>
          <a:p>
            <a:pPr marL="448056"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</a:pPr>
            <a:r>
              <a:rPr lang="it-IT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Iron ore</a:t>
            </a:r>
          </a:p>
          <a:p>
            <a:pPr marL="448056"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</a:pPr>
            <a:r>
              <a:rPr lang="it-IT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Petroleum</a:t>
            </a:r>
          </a:p>
          <a:p>
            <a:pPr marL="448056"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</a:pPr>
            <a:r>
              <a:rPr lang="it-IT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Potash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458553" y="2132856"/>
            <a:ext cx="8229600" cy="1399032"/>
          </a:xfrm>
        </p:spPr>
        <p:txBody>
          <a:bodyPr/>
          <a:lstStyle/>
          <a:p>
            <a:r>
              <a:rPr lang="en-US" altLang="zh-TW" dirty="0" smtClean="0"/>
              <a:t>Five major business units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971600" y="158815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1 AUD = 23~24 TWD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50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187624" y="2636912"/>
            <a:ext cx="8640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b="1" dirty="0" smtClean="0">
                <a:latin typeface="Segoe UI Black" pitchFamily="34" charset="0"/>
                <a:cs typeface="Segoe UI Black" pitchFamily="34" charset="0"/>
              </a:rPr>
              <a:t>Conclusion</a:t>
            </a:r>
            <a:endParaRPr lang="zh-TW" altLang="en-US" sz="9600" b="1" dirty="0">
              <a:latin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23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2398373" y="278408"/>
            <a:ext cx="4117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b="1" dirty="0" smtClean="0">
                <a:latin typeface="Segoe UI Black" pitchFamily="34" charset="0"/>
                <a:cs typeface="Segoe UI Black" pitchFamily="34" charset="0"/>
              </a:rPr>
              <a:t>Reference</a:t>
            </a:r>
            <a:endParaRPr lang="zh-TW" altLang="en-US" sz="5400" b="1" dirty="0">
              <a:latin typeface="Segoe UI Black" pitchFamily="34" charset="0"/>
              <a:cs typeface="Segoe UI Black" pitchFamily="34" charset="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20507" y="1484784"/>
            <a:ext cx="8299965" cy="4963328"/>
            <a:chOff x="520507" y="1484784"/>
            <a:chExt cx="8299965" cy="4963328"/>
          </a:xfrm>
        </p:grpSpPr>
        <p:sp>
          <p:nvSpPr>
            <p:cNvPr id="2" name="矩形 1"/>
            <p:cNvSpPr/>
            <p:nvPr/>
          </p:nvSpPr>
          <p:spPr>
            <a:xfrm>
              <a:off x="526855" y="1484784"/>
              <a:ext cx="82809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/>
                <a:t>https://www.youtube.com/watch?v=jbAs616bjmU</a:t>
              </a:r>
              <a:endParaRPr lang="zh-TW" altLang="en-US" sz="2400" dirty="0"/>
            </a:p>
          </p:txBody>
        </p:sp>
        <p:sp>
          <p:nvSpPr>
            <p:cNvPr id="3" name="矩形 2"/>
            <p:cNvSpPr/>
            <p:nvPr/>
          </p:nvSpPr>
          <p:spPr>
            <a:xfrm>
              <a:off x="520507" y="2636525"/>
              <a:ext cx="82809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 smtClean="0">
                  <a:solidFill>
                    <a:schemeClr val="tx1">
                      <a:lumMod val="95000"/>
                    </a:schemeClr>
                  </a:solidFill>
                </a:rPr>
                <a:t>https</a:t>
              </a:r>
              <a:r>
                <a:rPr lang="en-US" altLang="zh-TW" sz="2400" dirty="0">
                  <a:solidFill>
                    <a:schemeClr val="tx1">
                      <a:lumMod val="95000"/>
                    </a:schemeClr>
                  </a:solidFill>
                </a:rPr>
                <a:t>://www.youtube.com/watch?v=f58n8o3nUQk&amp;feature=youtu.be</a:t>
              </a:r>
              <a:endParaRPr lang="zh-TW" altLang="en-US" sz="2400" dirty="0">
                <a:solidFill>
                  <a:schemeClr val="tx1">
                    <a:lumMod val="95000"/>
                  </a:schemeClr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39552" y="3788266"/>
              <a:ext cx="82809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 smtClean="0"/>
                <a:t>https</a:t>
              </a:r>
              <a:r>
                <a:rPr lang="en-US" altLang="zh-TW" sz="2400" dirty="0"/>
                <a:t>://en.m.wikipedia.org/wiki/Australia</a:t>
              </a:r>
              <a:endParaRPr lang="zh-TW" altLang="en-US" sz="2400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533204" y="4509120"/>
              <a:ext cx="826822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/>
                <a:t>http://</a:t>
              </a:r>
              <a:r>
                <a:rPr lang="en-US" altLang="zh-TW" sz="2400" dirty="0" smtClean="0"/>
                <a:t>blog.xuite.net/vivianwu23/wretch/94664264-%E6%BE%B3%E6%B4%B2%E5%9C%8B%E6%97%97%E4%BB%8B%E7%B4%B9</a:t>
              </a:r>
            </a:p>
            <a:p>
              <a:r>
                <a:rPr lang="en-US" altLang="zh-TW" sz="2400" dirty="0"/>
                <a:t>http://www.australia.com/zh-hk/facts/australias-animals.html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611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419872" y="1124743"/>
            <a:ext cx="20505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</a:t>
            </a:r>
            <a:endParaRPr lang="zh-TW" alt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55576" y="3429000"/>
            <a:ext cx="80838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lgun Gothic" pitchFamily="34" charset="-127"/>
                <a:ea typeface="Malgun Gothic" pitchFamily="34" charset="-127"/>
              </a:rPr>
              <a:t>Thanks your listening</a:t>
            </a:r>
            <a:endParaRPr lang="zh-TW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lgun Gothic" pitchFamily="34" charset="-127"/>
              <a:ea typeface="Malgun Gothic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76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2489267" y="332656"/>
            <a:ext cx="3960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itchFamily="34" charset="0"/>
                <a:ea typeface="Segoe UI Historic" pitchFamily="34" charset="0"/>
                <a:cs typeface="Segoe UI Historic" pitchFamily="34" charset="0"/>
              </a:rPr>
              <a:t>Q &amp; A</a:t>
            </a:r>
            <a:endParaRPr lang="zh-TW" alt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Historic" pitchFamily="34" charset="0"/>
              <a:cs typeface="Segoe UI Historic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988840"/>
            <a:ext cx="4737689" cy="4727184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 rot="1809786">
            <a:off x="5743255" y="1421207"/>
            <a:ext cx="15207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600" dirty="0">
                <a:solidFill>
                  <a:srgbClr val="FF0000"/>
                </a:solidFill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96931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神韻">
  <a:themeElements>
    <a:clrScheme name="神韻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神韻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神韻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2114</TotalTime>
  <Words>186</Words>
  <Application>Microsoft Office PowerPoint</Application>
  <PresentationFormat>如螢幕大小 (4:3)</PresentationFormat>
  <Paragraphs>107</Paragraphs>
  <Slides>29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0" baseType="lpstr">
      <vt:lpstr>神韻</vt:lpstr>
      <vt:lpstr>PowerPoint 簡報</vt:lpstr>
      <vt:lpstr>PowerPoint 簡報</vt:lpstr>
      <vt:lpstr>PowerPoint 簡報</vt:lpstr>
      <vt:lpstr>PowerPoint 簡報</vt:lpstr>
      <vt:lpstr>What do you know about Australia?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Five major business units</vt:lpstr>
      <vt:lpstr>PowerPoint 簡報</vt:lpstr>
      <vt:lpstr>PowerPoint 簡報</vt:lpstr>
      <vt:lpstr>PowerPoint 簡報</vt:lpstr>
      <vt:lpstr>PowerPoint 簡報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</dc:creator>
  <cp:lastModifiedBy>許博茜</cp:lastModifiedBy>
  <cp:revision>61</cp:revision>
  <dcterms:created xsi:type="dcterms:W3CDTF">2016-05-10T11:32:45Z</dcterms:created>
  <dcterms:modified xsi:type="dcterms:W3CDTF">2016-06-03T15:50:13Z</dcterms:modified>
</cp:coreProperties>
</file>